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57"/>
  </p:notesMasterIdLst>
  <p:sldIdLst>
    <p:sldId id="256" r:id="rId5"/>
    <p:sldId id="313" r:id="rId6"/>
    <p:sldId id="312" r:id="rId7"/>
    <p:sldId id="311" r:id="rId8"/>
    <p:sldId id="260" r:id="rId9"/>
    <p:sldId id="263" r:id="rId10"/>
    <p:sldId id="304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5" r:id="rId19"/>
    <p:sldId id="272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4" r:id="rId40"/>
    <p:sldId id="295" r:id="rId41"/>
    <p:sldId id="293" r:id="rId42"/>
    <p:sldId id="306" r:id="rId43"/>
    <p:sldId id="307" r:id="rId44"/>
    <p:sldId id="30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8" r:id="rId54"/>
    <p:sldId id="309" r:id="rId55"/>
    <p:sldId id="310" r:id="rId56"/>
  </p:sldIdLst>
  <p:sldSz cx="9144000" cy="5143500" type="screen16x9"/>
  <p:notesSz cx="6858000" cy="9144000"/>
  <p:embeddedFontLst>
    <p:embeddedFont>
      <p:font typeface="Hind" panose="02000000000000000000" pitchFamily="2" charset="77"/>
      <p:regular r:id="rId58"/>
      <p:bold r:id="rId59"/>
    </p:embeddedFont>
    <p:embeddedFont>
      <p:font typeface="Hind Medium" panose="020F0502020204030204" pitchFamily="34" charset="0"/>
      <p:regular r:id="rId60"/>
      <p:bold r:id="rId61"/>
    </p:embeddedFont>
    <p:embeddedFont>
      <p:font typeface="Roboto" panose="02000000000000000000" pitchFamily="2" charset="0"/>
      <p:regular r:id="rId62"/>
      <p:bold r:id="rId63"/>
      <p:italic r:id="rId64"/>
      <p:boldItalic r:id="rId65"/>
    </p:embeddedFont>
    <p:embeddedFont>
      <p:font typeface="Trebuchet MS" panose="020B0703020202090204" pitchFamily="34" charset="0"/>
      <p:regular r:id="rId66"/>
      <p:bold r:id="rId67"/>
      <p:italic r:id="rId68"/>
      <p:boldItalic r:id="rId6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" initials="K" lastIdx="19" clrIdx="0">
    <p:extLst>
      <p:ext uri="{19B8F6BF-5375-455C-9EA6-DF929625EA0E}">
        <p15:presenceInfo xmlns:p15="http://schemas.microsoft.com/office/powerpoint/2012/main" userId="Kar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77"/>
    <a:srgbClr val="005B99"/>
    <a:srgbClr val="2A3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1AF860-2E81-486B-AAA7-9F696AEB18F8}" v="2" dt="2020-03-21T00:16:23.826"/>
    <p1510:client id="{5BF974A5-65DA-4D6A-A464-4DE7BDDF8341}" v="8" dt="2020-03-21T19:00:15.8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3"/>
    <p:restoredTop sz="94694"/>
  </p:normalViewPr>
  <p:slideViewPr>
    <p:cSldViewPr snapToGrid="0">
      <p:cViewPr varScale="1">
        <p:scale>
          <a:sx n="161" d="100"/>
          <a:sy n="161" d="100"/>
        </p:scale>
        <p:origin x="752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font" Target="fonts/font4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font" Target="fonts/font5.fntdata"/><Relationship Id="rId70" Type="http://schemas.openxmlformats.org/officeDocument/2006/relationships/commentAuthors" Target="commentAuthor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1824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0685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7973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85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92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81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980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2106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340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2978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579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2863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4771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9555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1258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08756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135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DG Themed_Geo" type="title">
  <p:cSld name="TITLE">
    <p:bg>
      <p:bgPr>
        <a:solidFill>
          <a:srgbClr val="005B99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26" name="Shape 86">
            <a:extLst>
              <a:ext uri="{FF2B5EF4-FFF2-40B4-BE49-F238E27FC236}">
                <a16:creationId xmlns:a16="http://schemas.microsoft.com/office/drawing/2014/main" id="{F49A1D50-E5E8-C64C-B7A7-6E9D9E172432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18663" y="4645152"/>
            <a:ext cx="1620000" cy="498348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94;p13">
            <a:extLst>
              <a:ext uri="{FF2B5EF4-FFF2-40B4-BE49-F238E27FC236}">
                <a16:creationId xmlns:a16="http://schemas.microsoft.com/office/drawing/2014/main" id="{0CAD8B26-92BA-0246-8F4A-98939B8E9A5C}"/>
              </a:ext>
            </a:extLst>
          </p:cNvPr>
          <p:cNvSpPr/>
          <p:nvPr userDrawn="1"/>
        </p:nvSpPr>
        <p:spPr>
          <a:xfrm flipH="1">
            <a:off x="1824466" y="5021182"/>
            <a:ext cx="1079200" cy="12231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95;p13">
            <a:extLst>
              <a:ext uri="{FF2B5EF4-FFF2-40B4-BE49-F238E27FC236}">
                <a16:creationId xmlns:a16="http://schemas.microsoft.com/office/drawing/2014/main" id="{98918092-597F-1D42-A825-B6B35D90AC1A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" name="Google Shape;96;p13">
            <a:extLst>
              <a:ext uri="{FF2B5EF4-FFF2-40B4-BE49-F238E27FC236}">
                <a16:creationId xmlns:a16="http://schemas.microsoft.com/office/drawing/2014/main" id="{E1B0E1F0-052F-0F4C-BBED-556BE0A34CE7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97;p13">
            <a:extLst>
              <a:ext uri="{FF2B5EF4-FFF2-40B4-BE49-F238E27FC236}">
                <a16:creationId xmlns:a16="http://schemas.microsoft.com/office/drawing/2014/main" id="{FC64C63E-4B79-DA44-8984-BA51C42E0A9A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98;p13">
            <a:extLst>
              <a:ext uri="{FF2B5EF4-FFF2-40B4-BE49-F238E27FC236}">
                <a16:creationId xmlns:a16="http://schemas.microsoft.com/office/drawing/2014/main" id="{3921F00F-320B-0846-A57C-C02EA11ABE36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2" name="Google Shape;99;p13">
            <a:extLst>
              <a:ext uri="{FF2B5EF4-FFF2-40B4-BE49-F238E27FC236}">
                <a16:creationId xmlns:a16="http://schemas.microsoft.com/office/drawing/2014/main" id="{D221C848-ADD0-4F49-8806-3FAFD62DD8EA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710" y="4474759"/>
            <a:ext cx="1194270" cy="607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Shape 2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21" name="Google Shape;95;p13">
            <a:extLst>
              <a:ext uri="{FF2B5EF4-FFF2-40B4-BE49-F238E27FC236}">
                <a16:creationId xmlns:a16="http://schemas.microsoft.com/office/drawing/2014/main" id="{7CA9E317-9F86-3E4C-9DE7-0E28E1943A28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" name="Google Shape;96;p13">
            <a:extLst>
              <a:ext uri="{FF2B5EF4-FFF2-40B4-BE49-F238E27FC236}">
                <a16:creationId xmlns:a16="http://schemas.microsoft.com/office/drawing/2014/main" id="{E261D2F5-954D-FC40-81F1-6C4A7CB1DC89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97;p13">
            <a:extLst>
              <a:ext uri="{FF2B5EF4-FFF2-40B4-BE49-F238E27FC236}">
                <a16:creationId xmlns:a16="http://schemas.microsoft.com/office/drawing/2014/main" id="{6C95E79F-2311-B54A-B7CD-065C68B73DD5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98;p13">
            <a:extLst>
              <a:ext uri="{FF2B5EF4-FFF2-40B4-BE49-F238E27FC236}">
                <a16:creationId xmlns:a16="http://schemas.microsoft.com/office/drawing/2014/main" id="{C3E89FDD-2D6B-8C47-B321-588C28A45E9D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5" name="Google Shape;99;p13">
            <a:extLst>
              <a:ext uri="{FF2B5EF4-FFF2-40B4-BE49-F238E27FC236}">
                <a16:creationId xmlns:a16="http://schemas.microsoft.com/office/drawing/2014/main" id="{727A4A28-9F16-7449-BAEF-069CEF545BC4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98;p13">
            <a:extLst>
              <a:ext uri="{FF2B5EF4-FFF2-40B4-BE49-F238E27FC236}">
                <a16:creationId xmlns:a16="http://schemas.microsoft.com/office/drawing/2014/main" id="{A5A84737-E55E-6444-B448-CB1EAA86FEAB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26DF3A-922E-6542-8E5A-535B2E48BED1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NDG.tech/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28" name="Google Shape;130;p17">
            <a:extLst>
              <a:ext uri="{FF2B5EF4-FFF2-40B4-BE49-F238E27FC236}">
                <a16:creationId xmlns:a16="http://schemas.microsoft.com/office/drawing/2014/main" id="{F79D2012-94E9-494F-988B-93D31F70F40A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" name="Google Shape;95;p13">
            <a:extLst>
              <a:ext uri="{FF2B5EF4-FFF2-40B4-BE49-F238E27FC236}">
                <a16:creationId xmlns:a16="http://schemas.microsoft.com/office/drawing/2014/main" id="{637B662F-BC06-1441-AF76-8D12A93C733F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" name="Google Shape;96;p13">
            <a:extLst>
              <a:ext uri="{FF2B5EF4-FFF2-40B4-BE49-F238E27FC236}">
                <a16:creationId xmlns:a16="http://schemas.microsoft.com/office/drawing/2014/main" id="{00EE2E5B-E302-4D41-8593-97BAF21014F0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" name="Google Shape;97;p13">
            <a:extLst>
              <a:ext uri="{FF2B5EF4-FFF2-40B4-BE49-F238E27FC236}">
                <a16:creationId xmlns:a16="http://schemas.microsoft.com/office/drawing/2014/main" id="{C5FAF323-E07C-C34C-B14F-390C4355CC13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98;p13">
            <a:extLst>
              <a:ext uri="{FF2B5EF4-FFF2-40B4-BE49-F238E27FC236}">
                <a16:creationId xmlns:a16="http://schemas.microsoft.com/office/drawing/2014/main" id="{C50469C1-1D0D-A341-8E4B-E52900A21134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" name="Google Shape;99;p13">
            <a:extLst>
              <a:ext uri="{FF2B5EF4-FFF2-40B4-BE49-F238E27FC236}">
                <a16:creationId xmlns:a16="http://schemas.microsoft.com/office/drawing/2014/main" id="{D01F0EE3-73DA-5449-8415-215CA9B8CE31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98;p13">
            <a:extLst>
              <a:ext uri="{FF2B5EF4-FFF2-40B4-BE49-F238E27FC236}">
                <a16:creationId xmlns:a16="http://schemas.microsoft.com/office/drawing/2014/main" id="{F1F91516-5F48-8947-9463-FAEA669AAE43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066CAA-6080-1D48-BB7F-DC9C89982A58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NDG.tech/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3" name="Google Shape;130;p17">
            <a:extLst>
              <a:ext uri="{FF2B5EF4-FFF2-40B4-BE49-F238E27FC236}">
                <a16:creationId xmlns:a16="http://schemas.microsoft.com/office/drawing/2014/main" id="{AB9750BD-074A-7640-9762-3917AB073030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" name="Google Shape;95;p13">
            <a:extLst>
              <a:ext uri="{FF2B5EF4-FFF2-40B4-BE49-F238E27FC236}">
                <a16:creationId xmlns:a16="http://schemas.microsoft.com/office/drawing/2014/main" id="{B3977911-4553-9C43-8901-52A2C262AE37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Google Shape;96;p13">
            <a:extLst>
              <a:ext uri="{FF2B5EF4-FFF2-40B4-BE49-F238E27FC236}">
                <a16:creationId xmlns:a16="http://schemas.microsoft.com/office/drawing/2014/main" id="{7EDBEE86-C074-4041-8D45-26A1D714E925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Google Shape;97;p13">
            <a:extLst>
              <a:ext uri="{FF2B5EF4-FFF2-40B4-BE49-F238E27FC236}">
                <a16:creationId xmlns:a16="http://schemas.microsoft.com/office/drawing/2014/main" id="{D5E6E53F-380D-4C45-BD1E-8B45041EA16C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" name="Google Shape;98;p13">
            <a:extLst>
              <a:ext uri="{FF2B5EF4-FFF2-40B4-BE49-F238E27FC236}">
                <a16:creationId xmlns:a16="http://schemas.microsoft.com/office/drawing/2014/main" id="{1A0B3DAB-DC38-DF4F-8CBD-AC3F1062E3B4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8" name="Google Shape;99;p13">
            <a:extLst>
              <a:ext uri="{FF2B5EF4-FFF2-40B4-BE49-F238E27FC236}">
                <a16:creationId xmlns:a16="http://schemas.microsoft.com/office/drawing/2014/main" id="{076A7270-624B-E341-982D-122A47C78BE3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8;p13">
            <a:extLst>
              <a:ext uri="{FF2B5EF4-FFF2-40B4-BE49-F238E27FC236}">
                <a16:creationId xmlns:a16="http://schemas.microsoft.com/office/drawing/2014/main" id="{9EF3E33B-6865-854B-90CF-8371ED3C677E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838F7A-7F9E-9B4D-B652-145612010EA1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NDG.tech/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1" name="Google Shape;130;p17">
            <a:extLst>
              <a:ext uri="{FF2B5EF4-FFF2-40B4-BE49-F238E27FC236}">
                <a16:creationId xmlns:a16="http://schemas.microsoft.com/office/drawing/2014/main" id="{ECB70339-AD0F-1B4F-B9C5-4B9639E38FC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" name="Google Shape;95;p13">
            <a:extLst>
              <a:ext uri="{FF2B5EF4-FFF2-40B4-BE49-F238E27FC236}">
                <a16:creationId xmlns:a16="http://schemas.microsoft.com/office/drawing/2014/main" id="{B7BAAC6D-43F1-6E4B-9A8F-46D3717A0B07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Google Shape;96;p13">
            <a:extLst>
              <a:ext uri="{FF2B5EF4-FFF2-40B4-BE49-F238E27FC236}">
                <a16:creationId xmlns:a16="http://schemas.microsoft.com/office/drawing/2014/main" id="{BCA76CDB-8B26-0C4B-A089-E1AC6CD9DF51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" name="Google Shape;97;p13">
            <a:extLst>
              <a:ext uri="{FF2B5EF4-FFF2-40B4-BE49-F238E27FC236}">
                <a16:creationId xmlns:a16="http://schemas.microsoft.com/office/drawing/2014/main" id="{8DBA354C-6652-B440-A24F-276A2A910BF9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" name="Google Shape;98;p13">
            <a:extLst>
              <a:ext uri="{FF2B5EF4-FFF2-40B4-BE49-F238E27FC236}">
                <a16:creationId xmlns:a16="http://schemas.microsoft.com/office/drawing/2014/main" id="{22D9EB77-2EC9-5140-A32C-9721C243D126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Google Shape;99;p13">
            <a:extLst>
              <a:ext uri="{FF2B5EF4-FFF2-40B4-BE49-F238E27FC236}">
                <a16:creationId xmlns:a16="http://schemas.microsoft.com/office/drawing/2014/main" id="{AA07ED5D-8143-7D4C-AD2D-6351516678A0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98;p13">
            <a:extLst>
              <a:ext uri="{FF2B5EF4-FFF2-40B4-BE49-F238E27FC236}">
                <a16:creationId xmlns:a16="http://schemas.microsoft.com/office/drawing/2014/main" id="{CC7B59C8-8E42-7A4C-B784-6F15C9F4A05F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09B3A5-597F-2F41-B119-1681EBEA8E29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NDG.tech/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2" name="Google Shape;130;p17">
            <a:extLst>
              <a:ext uri="{FF2B5EF4-FFF2-40B4-BE49-F238E27FC236}">
                <a16:creationId xmlns:a16="http://schemas.microsoft.com/office/drawing/2014/main" id="{546FB445-6031-AA41-883F-9E0803AF3A5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61" name="Shape 6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" name="Shape 7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6" name="Shape 76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ctrTitle"/>
          </p:nvPr>
        </p:nvSpPr>
        <p:spPr>
          <a:xfrm>
            <a:off x="397541" y="2571750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latin typeface="Hind"/>
                <a:ea typeface="Hind"/>
                <a:cs typeface="Hind"/>
                <a:sym typeface="Hind"/>
              </a:rPr>
              <a:t>Cloud and Virtualization Concepts</a:t>
            </a:r>
            <a:br>
              <a:rPr lang="en-US" sz="4400" b="1" dirty="0">
                <a:latin typeface="Hind"/>
                <a:ea typeface="Hind"/>
                <a:cs typeface="Hind"/>
                <a:sym typeface="Hind"/>
              </a:rPr>
            </a:br>
            <a:r>
              <a:rPr lang="en-US" sz="1800" b="1" dirty="0">
                <a:latin typeface="Hind"/>
                <a:ea typeface="Hind"/>
                <a:cs typeface="Hind"/>
                <a:sym typeface="Hind"/>
              </a:rPr>
              <a:t>Conceptos de Nube y Virtualizaci</a:t>
            </a:r>
            <a:r>
              <a:rPr lang="es-CR" sz="1800" b="1" dirty="0">
                <a:latin typeface="Hind"/>
                <a:ea typeface="Hind"/>
                <a:cs typeface="Hind"/>
                <a:sym typeface="Hind"/>
              </a:rPr>
              <a:t>ón</a:t>
            </a:r>
            <a:endParaRPr sz="4400" b="1" dirty="0">
              <a:latin typeface="Hind"/>
              <a:ea typeface="Hind"/>
              <a:cs typeface="Hind"/>
              <a:sym typeface="Hind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90640A-84D5-4DFD-AA56-4D3FF93436BD}"/>
              </a:ext>
            </a:extLst>
          </p:cNvPr>
          <p:cNvSpPr txBox="1"/>
          <p:nvPr/>
        </p:nvSpPr>
        <p:spPr>
          <a:xfrm>
            <a:off x="2105788" y="3868838"/>
            <a:ext cx="4805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From NDG In partnership with VMware IT Academy     www.vmware.com/go/academy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C95748DC-1E37-438A-9C0A-6AC6AA9CD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¿Qué es una máquina virtual?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AA76A-80F4-46A8-A5F3-A99CD5EC0677}"/>
              </a:ext>
            </a:extLst>
          </p:cNvPr>
          <p:cNvSpPr txBox="1"/>
          <p:nvPr/>
        </p:nvSpPr>
        <p:spPr>
          <a:xfrm>
            <a:off x="311700" y="1187947"/>
            <a:ext cx="7470315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La virtualización crea hardware virtual clonando hardware físico.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El hypervisor usa hardware virtual para crear una máquina virtual.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VM is a set of files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 un hypervisor y máquinas virtuales una computadora puede correr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multiples sistemas operativos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FD8C8A98-8E15-461B-9EC4-AC7F1AC89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140" y="3212003"/>
            <a:ext cx="4431030" cy="160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05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2711269" y="2152350"/>
            <a:ext cx="3252209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Hind Medium"/>
                <a:ea typeface="Hind Medium"/>
                <a:cs typeface="Hind Medium"/>
                <a:sym typeface="Hind Medium"/>
              </a:rPr>
              <a:t>El Hipervisor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19684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86680" y="894275"/>
            <a:ext cx="730841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 instalado sobre hardware, crea la capa de virtualización.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Aloja máquinas virtuales.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Hipervisor Tipo 1 – Hipervisor “bare metal” (VMware ESXi)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Hipervisor Tipo 2 – Hipervisor alojado (VMware Workstation / Fusion)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06100"/>
            <a:ext cx="8520600" cy="607800"/>
          </a:xfrm>
        </p:spPr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¿Qué es un Hipervisor?</a:t>
            </a:r>
          </a:p>
        </p:txBody>
      </p:sp>
      <p:pic>
        <p:nvPicPr>
          <p:cNvPr id="8" name="Picture 7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242B08EE-87DC-4DAB-9B5F-2424915DF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056" y="2925600"/>
            <a:ext cx="7311391" cy="195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3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C95748DC-1E37-438A-9C0A-6AC6AA9CD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6197"/>
            <a:ext cx="8520600" cy="607800"/>
          </a:xfrm>
        </p:spPr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Archivos de Máquinas Virtuales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AA76A-80F4-46A8-A5F3-A99CD5EC0677}"/>
              </a:ext>
            </a:extLst>
          </p:cNvPr>
          <p:cNvSpPr txBox="1"/>
          <p:nvPr/>
        </p:nvSpPr>
        <p:spPr>
          <a:xfrm>
            <a:off x="656604" y="755868"/>
            <a:ext cx="73420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Las máquinas virtuales pueden ser exportadas y movidas a otros hosts.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Los archivos son creados por el hypervisor y almacenados en el directorio.</a:t>
            </a:r>
          </a:p>
          <a:p>
            <a:pPr>
              <a:buClr>
                <a:schemeClr val="accent1"/>
              </a:buClr>
              <a:buSzPct val="120000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Ejemplos de archivos de máquinas virtuales: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49AC46-834A-429F-AF1C-6C8C8ECCC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25008"/>
              </p:ext>
            </p:extLst>
          </p:nvPr>
        </p:nvGraphicFramePr>
        <p:xfrm>
          <a:off x="1709531" y="2115047"/>
          <a:ext cx="6473673" cy="2455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554">
                  <a:extLst>
                    <a:ext uri="{9D8B030D-6E8A-4147-A177-3AD203B41FA5}">
                      <a16:colId xmlns:a16="http://schemas.microsoft.com/office/drawing/2014/main" val="3196530927"/>
                    </a:ext>
                  </a:extLst>
                </a:gridCol>
                <a:gridCol w="2106877">
                  <a:extLst>
                    <a:ext uri="{9D8B030D-6E8A-4147-A177-3AD203B41FA5}">
                      <a16:colId xmlns:a16="http://schemas.microsoft.com/office/drawing/2014/main" val="3612798078"/>
                    </a:ext>
                  </a:extLst>
                </a:gridCol>
                <a:gridCol w="2737242">
                  <a:extLst>
                    <a:ext uri="{9D8B030D-6E8A-4147-A177-3AD203B41FA5}">
                      <a16:colId xmlns:a16="http://schemas.microsoft.com/office/drawing/2014/main" val="2792117131"/>
                    </a:ext>
                  </a:extLst>
                </a:gridCol>
              </a:tblGrid>
              <a:tr h="343961">
                <a:tc>
                  <a:txBody>
                    <a:bodyPr/>
                    <a:lstStyle/>
                    <a:p>
                      <a:r>
                        <a:rPr lang="en-US" dirty="0"/>
                        <a:t>File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242178"/>
                  </a:ext>
                </a:extLst>
              </a:tr>
              <a:tr h="343961">
                <a:tc>
                  <a:txBody>
                    <a:bodyPr/>
                    <a:lstStyle/>
                    <a:p>
                      <a:r>
                        <a:rPr lang="en-US" dirty="0"/>
                        <a:t>Log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/>
                        <a:t>&lt;vmname&gt;.log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Keeps a log of VM 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781990"/>
                  </a:ext>
                </a:extLst>
              </a:tr>
              <a:tr h="499892">
                <a:tc>
                  <a:txBody>
                    <a:bodyPr/>
                    <a:lstStyle/>
                    <a:p>
                      <a:r>
                        <a:rPr lang="en-US" dirty="0"/>
                        <a:t>Disk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content of VM’s disk drive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232061"/>
                  </a:ext>
                </a:extLst>
              </a:tr>
              <a:tr h="499892">
                <a:tc>
                  <a:txBody>
                    <a:bodyPr/>
                    <a:lstStyle/>
                    <a:p>
                      <a:r>
                        <a:rPr lang="en-US" dirty="0"/>
                        <a:t>Snapshot Files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&lt;vmname&gt;.vmsd and &lt;vmname&gt;.vmsn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information about VM snapshots (saved VM state)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326692"/>
                  </a:ext>
                </a:extLst>
              </a:tr>
              <a:tr h="705731">
                <a:tc>
                  <a:txBody>
                    <a:bodyPr/>
                    <a:lstStyle/>
                    <a:p>
                      <a:r>
                        <a:rPr lang="en-US" dirty="0"/>
                        <a:t>Configuration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information about VM name, BIOS, guest OS, and memory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303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2839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1081980" y="1243895"/>
            <a:ext cx="650690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¿Necesitas guardar el estado o progreso de tu información al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trabajar con una máquina virtual?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Snapshots son salvadas como archivos en el folder de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la máquina virtual (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&lt;vmname&gt;.vmx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¿Qué es salvado en un snapshot?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	- Estado de los discos duros de la VM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Contenido de la memoria de la VM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Configuraciones de la VM 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C6F34-FB3B-4B21-B184-B1A98A14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017" y="2402282"/>
            <a:ext cx="2768340" cy="1923045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¿Qué es un snapshot?</a:t>
            </a:r>
          </a:p>
        </p:txBody>
      </p:sp>
    </p:spTree>
    <p:extLst>
      <p:ext uri="{BB962C8B-B14F-4D97-AF65-F5344CB8AC3E}">
        <p14:creationId xmlns:p14="http://schemas.microsoft.com/office/powerpoint/2010/main" val="3051962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2170580" y="2152350"/>
            <a:ext cx="4373343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R" b="1">
                <a:latin typeface="Hind Medium"/>
                <a:ea typeface="Hind Medium"/>
                <a:cs typeface="Hind Medium"/>
                <a:sym typeface="Hind Medium"/>
              </a:rPr>
              <a:t>Centros de Datos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04827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EC0B8F-000E-4790-85C6-7C0C14ACB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142" y="1100211"/>
            <a:ext cx="4645858" cy="26745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688187" y="1200510"/>
            <a:ext cx="4110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Infraestructura de Hardware que soporta la virtualización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 enfoca en procesar grandes cantidades de datos.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¿Cuáles son sus tres principalss componentes?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	- Computación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Almacenamiento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Redes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¿Qué es un Centro de Datos?</a:t>
            </a:r>
          </a:p>
        </p:txBody>
      </p:sp>
    </p:spTree>
    <p:extLst>
      <p:ext uri="{BB962C8B-B14F-4D97-AF65-F5344CB8AC3E}">
        <p14:creationId xmlns:p14="http://schemas.microsoft.com/office/powerpoint/2010/main" val="72182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017800"/>
            <a:ext cx="8520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Sistemas operativos y hardware que corre aplicaciones.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Diferencia entre un servidor y un computador:</a:t>
            </a:r>
          </a:p>
          <a:p>
            <a:pPr lvl="6"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Las computadoras tienen interfaces amigables con el usuario, los servidores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se enfocan en corer programas.</a:t>
            </a:r>
          </a:p>
          <a:p>
            <a:pPr lvl="3"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Tipos de Servidores:</a:t>
            </a:r>
          </a:p>
          <a:p>
            <a:pPr lvl="1"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	- Torre</a:t>
            </a:r>
          </a:p>
          <a:p>
            <a:pPr lvl="1"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Blade </a:t>
            </a:r>
          </a:p>
          <a:p>
            <a:pPr lvl="1"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Rack</a:t>
            </a:r>
          </a:p>
          <a:p>
            <a:pPr lvl="1"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1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¿Qué es la arquitectura de un servidor?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90730"/>
            <a:ext cx="8520600" cy="607800"/>
          </a:xfrm>
        </p:spPr>
        <p:txBody>
          <a:bodyPr/>
          <a:lstStyle/>
          <a:p>
            <a:r>
              <a:rPr lang="es-CR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S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istemas de Cómputo</a:t>
            </a:r>
          </a:p>
        </p:txBody>
      </p:sp>
      <p:pic>
        <p:nvPicPr>
          <p:cNvPr id="3" name="Picture 2" descr="A screen shot of a smart phone&#10;&#10;Description generated with high confidence">
            <a:extLst>
              <a:ext uri="{FF2B5EF4-FFF2-40B4-BE49-F238E27FC236}">
                <a16:creationId xmlns:a16="http://schemas.microsoft.com/office/drawing/2014/main" id="{C1800932-58DE-414A-81E5-CAFFD95B2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0" y="2060410"/>
            <a:ext cx="3876094" cy="209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63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141771"/>
            <a:ext cx="710322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Permite la comunicación entre dispositivos para transferir datos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entre centros de datos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tipos de hardware se utilizan?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R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edes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490482-8FB5-4B8B-BF08-6CC048F2E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48" y="2425148"/>
            <a:ext cx="6159308" cy="203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80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5C9A43-845A-4EBF-A6F4-41D7A7136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740" y="1394003"/>
            <a:ext cx="5852740" cy="31642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170346"/>
            <a:ext cx="71465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Almacenamiento en centros de datos tienen dos características: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b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disponibilidad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redundancia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lmacenamiento</a:t>
            </a:r>
          </a:p>
        </p:txBody>
      </p:sp>
    </p:spTree>
    <p:extLst>
      <p:ext uri="{BB962C8B-B14F-4D97-AF65-F5344CB8AC3E}">
        <p14:creationId xmlns:p14="http://schemas.microsoft.com/office/powerpoint/2010/main" val="3017787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¿Por qué aprender virtualización?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375311" y="1461714"/>
            <a:ext cx="796560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 computación moderna es más eficiente gracias a la virtualización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 virtualización puede ser usada para la computación en la nube, móvil y personal.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También puedes usar la virtualización en tu vida personal</a:t>
            </a:r>
          </a:p>
          <a:p>
            <a:endParaRPr lang="en-US" dirty="0">
              <a:solidFill>
                <a:srgbClr val="005B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402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01535" y="1002089"/>
            <a:ext cx="714650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edundant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rray of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ndependent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isks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Discos duros conectados entre si para crear un volúmen grande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 almacenamiento redundante.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¿Cuáles son lo tres métidos de escribir a un RAID?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Mirroring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Striping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Parity	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significan los números RAID (i.e., 0, 1, 5)?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02077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Almacenamiento - RAID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300CB0-D89D-4FF0-9AE4-1A8C88ED5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442" y="1996825"/>
            <a:ext cx="5017273" cy="226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04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mparison of block level and file level storage&#10;&#10;Description generated with high confidence">
            <a:extLst>
              <a:ext uri="{FF2B5EF4-FFF2-40B4-BE49-F238E27FC236}">
                <a16:creationId xmlns:a16="http://schemas.microsoft.com/office/drawing/2014/main" id="{32BEDA3B-EDB7-452D-B306-C5F751636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639" y="2489062"/>
            <a:ext cx="5203218" cy="23527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115967" y="1054665"/>
            <a:ext cx="89120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Almacenamiento a Nivel de Bloque -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Los datos son escritos y accesados desde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volúmenes de almacenamiento (bloques).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Almacenamiento a Nivel de Archivos –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Los datos son escritos a discos pero accesados desde sistemas de archivos por defecto.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93869"/>
            <a:ext cx="8520600" cy="607800"/>
          </a:xfrm>
        </p:spPr>
        <p:txBody>
          <a:bodyPr/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Almacenamiento - Block vs Archivos</a:t>
            </a:r>
          </a:p>
        </p:txBody>
      </p:sp>
    </p:spTree>
    <p:extLst>
      <p:ext uri="{BB962C8B-B14F-4D97-AF65-F5344CB8AC3E}">
        <p14:creationId xmlns:p14="http://schemas.microsoft.com/office/powerpoint/2010/main" val="1474534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60950" y="878321"/>
            <a:ext cx="82221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DAS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– Dispositivos de almacenamiento conectadores directamente al equipo (block-level)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NAS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– Dispositivos de almacenamiento conectados a una red, los servidores en la red pueden acceder a ellos (file-level)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– Almacenamiento en clúster en su propia red, a los cuáles los servidores se pueden conectar (block-level)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04757"/>
            <a:ext cx="8520600" cy="607800"/>
          </a:xfrm>
        </p:spPr>
        <p:txBody>
          <a:bodyPr/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Almacenamiento – Tipos de Almacenamiento en Centros de Datos</a:t>
            </a:r>
          </a:p>
        </p:txBody>
      </p:sp>
      <p:pic>
        <p:nvPicPr>
          <p:cNvPr id="3" name="Picture 2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BCBF4AA2-5BA8-4781-9EF1-7F20D735A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987" y="2806811"/>
            <a:ext cx="5870154" cy="195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77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53219" y="1120651"/>
            <a:ext cx="822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39377"/>
            <a:ext cx="8520600" cy="607800"/>
          </a:xfrm>
        </p:spPr>
        <p:txBody>
          <a:bodyPr/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Protocolos comúnes de almacenamiento en Centros de Datos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993A93-20A5-4F5A-A9BB-E52DA25556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378665"/>
              </p:ext>
            </p:extLst>
          </p:nvPr>
        </p:nvGraphicFramePr>
        <p:xfrm>
          <a:off x="553219" y="1483666"/>
          <a:ext cx="7842636" cy="247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1318">
                  <a:extLst>
                    <a:ext uri="{9D8B030D-6E8A-4147-A177-3AD203B41FA5}">
                      <a16:colId xmlns:a16="http://schemas.microsoft.com/office/drawing/2014/main" val="1970705279"/>
                    </a:ext>
                  </a:extLst>
                </a:gridCol>
                <a:gridCol w="3921318">
                  <a:extLst>
                    <a:ext uri="{9D8B030D-6E8A-4147-A177-3AD203B41FA5}">
                      <a16:colId xmlns:a16="http://schemas.microsoft.com/office/drawing/2014/main" val="3625564966"/>
                    </a:ext>
                  </a:extLst>
                </a:gridCol>
              </a:tblGrid>
              <a:tr h="47885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737235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SCSI (Internet Small Computer System Interface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Medium-sized blade servers, Enterprise servers, DAS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673194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FC (Fiber Channel)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Enterprise servers, SAN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140882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FCoE (Fiber Channel over Ethernet)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 Enterprise servers, SAN</a:t>
                      </a:r>
                    </a:p>
                  </a:txBody>
                  <a:tcPr marL="38100" marR="38100" marT="38100" marB="38100"/>
                </a:tc>
                <a:extLst>
                  <a:ext uri="{0D108BD9-81ED-4DB2-BD59-A6C34878D82A}">
                    <a16:rowId xmlns:a16="http://schemas.microsoft.com/office/drawing/2014/main" val="1071071234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iSCSI (Internet Small Computer System Interface)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Enterprise servers, 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871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5605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198921"/>
            <a:ext cx="8101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Aprovisionamiento grueso: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Espacio en disco que es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pre-asignado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para un servidor o una máquina virtual. Esto significa que el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espacio lógico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proveído por particionar es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igual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 la cantidad del espacio físico separado en el disco físico.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04126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Storage Provisioning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81CF87-A979-4BA3-82D5-131F1EC1D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02" y="2293206"/>
            <a:ext cx="8921366" cy="238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921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Hind Medium"/>
                <a:ea typeface="Hind Medium"/>
                <a:cs typeface="Hind Medium"/>
                <a:sym typeface="Hind Medium"/>
              </a:rPr>
              <a:t>Centro de Datos Virtual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1437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55594" y="1250356"/>
            <a:ext cx="82767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Los Centros de Datos usan mucho hardware, la virtualización hace que el hardware sea más eficiente.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El incremento en recursos de computación resulta en una mayor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disponibilidad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de aplicaciones.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Menos trabajo necesario para monitorear los Centros de Datos, ya que el administrador puede monitorear desde su escritorio usando un programa.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Software-Defined Data Center (SDDC):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El hipervisor agrupa los recursos de los Centros de Datos físicos en uno virtual.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Beneficios de un Centro de Datos Virtual</a:t>
            </a:r>
          </a:p>
        </p:txBody>
      </p:sp>
    </p:spTree>
    <p:extLst>
      <p:ext uri="{BB962C8B-B14F-4D97-AF65-F5344CB8AC3E}">
        <p14:creationId xmlns:p14="http://schemas.microsoft.com/office/powerpoint/2010/main" val="4062012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398946"/>
            <a:ext cx="8332364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Suite de tecnología de virtualización diseñado para la administración de Centros de Datos de nivel empresarial.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Las herramientas de virtualización de vSphere incluyen: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ESXi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Hipervisor Tipo 1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vCenter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Software de adminisración (instalado en el servidor de 	administración)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vSphere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Client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Programa que controla los servidores huésped y 	las máquinas virtuales.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es vSphere?</a:t>
            </a:r>
          </a:p>
        </p:txBody>
      </p:sp>
    </p:spTree>
    <p:extLst>
      <p:ext uri="{BB962C8B-B14F-4D97-AF65-F5344CB8AC3E}">
        <p14:creationId xmlns:p14="http://schemas.microsoft.com/office/powerpoint/2010/main" val="587755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vSphere</a:t>
            </a:r>
          </a:p>
        </p:txBody>
      </p:sp>
      <p:pic>
        <p:nvPicPr>
          <p:cNvPr id="8" name="Picture 7" descr="A screen shot of a smart phone&#10;&#10;Description generated with high confidence">
            <a:extLst>
              <a:ext uri="{FF2B5EF4-FFF2-40B4-BE49-F238E27FC236}">
                <a16:creationId xmlns:a16="http://schemas.microsoft.com/office/drawing/2014/main" id="{A338B2F6-090D-4D51-8684-43B4AE917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260" y="-400268"/>
            <a:ext cx="7106618" cy="5597108"/>
          </a:xfrm>
          <a:prstGeom prst="rect">
            <a:avLst/>
          </a:prstGeom>
        </p:spPr>
      </p:pic>
      <p:pic>
        <p:nvPicPr>
          <p:cNvPr id="12" name="Picture 11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0551F09-E546-47B5-A863-2D0D04FE8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339" y="396156"/>
            <a:ext cx="2137750" cy="31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39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94F209-8DAB-4C9E-8B14-8B7519932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12" y="1989317"/>
            <a:ext cx="4539307" cy="23279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208373"/>
            <a:ext cx="83323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ESXi es el software hypervisor tipo 1 de VMware, instalado directamente en el servidor físico, crea la capa de virtualización.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Componentes de ESXi: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Microkernel Unix</a:t>
            </a:r>
          </a:p>
          <a:p>
            <a:pPr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VMware Kernel (VMkernel)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¿Qué es ESXi?</a:t>
            </a:r>
          </a:p>
        </p:txBody>
      </p:sp>
    </p:spTree>
    <p:extLst>
      <p:ext uri="{BB962C8B-B14F-4D97-AF65-F5344CB8AC3E}">
        <p14:creationId xmlns:p14="http://schemas.microsoft.com/office/powerpoint/2010/main" val="60715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62292"/>
            <a:ext cx="8520600" cy="607800"/>
          </a:xfrm>
        </p:spPr>
        <p:txBody>
          <a:bodyPr/>
          <a:lstStyle/>
          <a:p>
            <a:r>
              <a:rPr lang="en-US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Este contenido cubrirá: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387100" y="1417588"/>
            <a:ext cx="80253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Entender los beneficios de la virtualización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Ser capaz de describer lo que es la virtualización, máquinas virtuales e hipervisores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Conocer los components virtualizables de un data center.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Familiarizarse con las tecnologías de VMware, populares en la industria</a:t>
            </a:r>
          </a:p>
        </p:txBody>
      </p:sp>
    </p:spTree>
    <p:extLst>
      <p:ext uri="{BB962C8B-B14F-4D97-AF65-F5344CB8AC3E}">
        <p14:creationId xmlns:p14="http://schemas.microsoft.com/office/powerpoint/2010/main" val="36692873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44901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vCenter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Software instalado en un servidor dedicado para administrar los servidores ESXi y otros components de un Centro de Datos virtualizado.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vSphere Client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Programa con una interfaz gráfica que le permite al administrador de Centro de Datos conectarse al vCenter y al ESXi remótamente.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vCenter y vSphere Client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AE4F0AC-C5F3-44E8-941D-F936B61B3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03" y="1235798"/>
            <a:ext cx="4152660" cy="349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33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8123944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Resulta en incrementos en la eficiencia de los servidores de centros de datos porque multiples máquinas virtuales pueden ser hospeadas en un solo servidor.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Recursos de computación pueden ser distribuidos entre clients usando menos hardware.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irtualización de Servidores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D971D9-9FE9-469A-B107-565831131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65" y="2745078"/>
            <a:ext cx="7475069" cy="181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391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E103BE10-FF18-4332-8EF8-666EF62AD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71" y="1043565"/>
            <a:ext cx="4267129" cy="34087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38540" y="591172"/>
            <a:ext cx="519220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Capacidad de almacenamiento agrupada y distribuida a las máquinas virtuales</a:t>
            </a:r>
          </a:p>
          <a:p>
            <a:pPr lvl="2"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Dispositivos de almacenamiento físico son 	particionados  en unidades lógicas (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LUNs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)</a:t>
            </a:r>
          </a:p>
          <a:p>
            <a:pPr lvl="2"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LUNs son usados para crear un 	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almacén de 	datos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lvl="2">
              <a:buClr>
                <a:schemeClr val="accent1"/>
              </a:buClr>
              <a:buSzPct val="120000"/>
            </a:pPr>
            <a:endParaRPr lang="en-US" b="1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lvl="2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¿Cómo accesan las máquinas virtuales el almacenamiento de centros de datos?</a:t>
            </a:r>
          </a:p>
          <a:p>
            <a:pPr lvl="2"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Las máquinas virtuales se almacenan 	como archivos VMDK (.</a:t>
            </a: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vmdk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) en un 	almacén de datos.</a:t>
            </a:r>
          </a:p>
          <a:p>
            <a:pPr lvl="2"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Archivos de configuración de máquinas 	virtuales (VM settings) son  almacenados como 	archivos VMX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(.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vmx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)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60000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Virtualización de Almacenamiento</a:t>
            </a:r>
          </a:p>
        </p:txBody>
      </p:sp>
    </p:spTree>
    <p:extLst>
      <p:ext uri="{BB962C8B-B14F-4D97-AF65-F5344CB8AC3E}">
        <p14:creationId xmlns:p14="http://schemas.microsoft.com/office/powerpoint/2010/main" val="357720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43295" y="924038"/>
            <a:ext cx="505622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3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Componentes físicos que component redes físicas son virtualizados para crear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una red virtual.</a:t>
            </a:r>
          </a:p>
          <a:p>
            <a:pPr lvl="3">
              <a:buClr>
                <a:schemeClr val="accent1"/>
              </a:buClr>
              <a:buSzPct val="120000"/>
            </a:pP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</a:p>
          <a:p>
            <a:pPr marL="285750" lvl="3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es un vSwitch?</a:t>
            </a:r>
          </a:p>
          <a:p>
            <a:pPr lvl="6">
              <a:buClr>
                <a:schemeClr val="accent1"/>
              </a:buClr>
              <a:buSzPct val="120000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Un switch virtual que crea dispositivos 	virtuales que pueden conectarse para 	comunicarse entre ellos </a:t>
            </a:r>
          </a:p>
          <a:p>
            <a:pPr lvl="6">
              <a:buClr>
                <a:schemeClr val="accent1"/>
              </a:buClr>
              <a:buSzPct val="120000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es una vLAN?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Una red de área local virtual que es 	segmentada en grupos de puertos isolados 	los unos de los otros, creando así distintas 	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redes segmentadas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</a:t>
            </a:r>
            <a:endParaRPr lang="en-US" sz="1600" i="1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67136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Virtualización de Redes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75AF7B-6560-496A-99D1-62B486319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68" y="884634"/>
            <a:ext cx="4145932" cy="311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646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25535"/>
            <a:ext cx="516919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Bridged Network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El servidor huésped y la máquina virtual son conectados a la misma red, el huésped comparte su dirección IP con la máquina virtual.</a:t>
            </a:r>
          </a:p>
          <a:p>
            <a:pPr>
              <a:buClr>
                <a:schemeClr val="accent1"/>
              </a:buClr>
              <a:buSzPct val="120000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NAT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Las máquinas virtuales usan una IP traducida de la IP del huésped (usando un dispositivo NAT) y se comunica en una red privada configurada en la computadora huésped. </a:t>
            </a:r>
          </a:p>
          <a:p>
            <a:pPr>
              <a:buClr>
                <a:schemeClr val="accent1"/>
              </a:buClr>
              <a:buSzPct val="120000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Host-only Network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Las máquinas virtuales usan una red privada pero no tienen direcciones IP traducidas para conectarse a la red externa, por lo tanto, sólo se pueden comunicar con otras máquinas virtuales en la red aislada del huésped.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57143"/>
            <a:ext cx="8520600" cy="607800"/>
          </a:xfrm>
        </p:spPr>
        <p:txBody>
          <a:bodyPr/>
          <a:lstStyle/>
          <a:p>
            <a:r>
              <a:rPr lang="es-CR" sz="32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ipos de Redes Virtuales</a:t>
            </a:r>
          </a:p>
        </p:txBody>
      </p:sp>
      <p:pic>
        <p:nvPicPr>
          <p:cNvPr id="3" name="Picture 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2A3145CC-D59C-4BEB-997A-607109E0AF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253" y="394682"/>
            <a:ext cx="2895539" cy="1505991"/>
          </a:xfrm>
          <a:prstGeom prst="rect">
            <a:avLst/>
          </a:prstGeom>
        </p:spPr>
      </p:pic>
      <p:pic>
        <p:nvPicPr>
          <p:cNvPr id="7" name="Picture 6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1AA6DA7F-18F3-43AA-A781-A39B5A09A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211" y="3266209"/>
            <a:ext cx="2990582" cy="13048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2CEBA9-B95E-4859-B48D-B566A06B9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9940" y="1900673"/>
            <a:ext cx="2966852" cy="124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929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227496"/>
            <a:ext cx="833236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¿Por qué usar aplicaciones virtualizadas?</a:t>
            </a:r>
          </a:p>
          <a:p>
            <a:pPr lvl="1">
              <a:spcBef>
                <a:spcPts val="600"/>
              </a:spcBef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Algunas aplicaciones tienen requerimientos específicos de sistema</a:t>
            </a:r>
          </a:p>
          <a:p>
            <a:pPr lvl="1">
              <a:spcBef>
                <a:spcPts val="600"/>
              </a:spcBef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VMware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Thinapp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crea una aplicación virtual empaquetada, la cual contiene 	el programa y los requerimientos de Sistema, así lo pone a disposición del 	usuario final.</a:t>
            </a:r>
          </a:p>
          <a:p>
            <a:pPr lvl="1"/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es virtualización de escritorios?</a:t>
            </a:r>
          </a:p>
          <a:p>
            <a:pPr lvl="1">
              <a:spcBef>
                <a:spcPts val="600"/>
              </a:spcBef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Diseñado para resolver problemas de recursos de computación 	enfrentados por la fuerza de rabajo móvil (trabajadores que necesitan 	computación sin el hardware)</a:t>
            </a:r>
          </a:p>
          <a:p>
            <a:pPr lvl="1">
              <a:spcBef>
                <a:spcPts val="600"/>
              </a:spcBef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VMware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Horizon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toma los recursos necesarios para crear un 	ambiente de escritorio de centros de datos y lo entrega a los 	dispositivos del usuario final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Virtualización de Escritorio y Aplicación</a:t>
            </a:r>
          </a:p>
        </p:txBody>
      </p:sp>
    </p:spTree>
    <p:extLst>
      <p:ext uri="{BB962C8B-B14F-4D97-AF65-F5344CB8AC3E}">
        <p14:creationId xmlns:p14="http://schemas.microsoft.com/office/powerpoint/2010/main" val="3546402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21413" y="1264892"/>
            <a:ext cx="833236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Convergencia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Moverse de un modelo de servidor tradicional basado en hardware a un centro de datos virtual. 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Dos estrategias: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Containment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No desplegar ninguna aplicación existente para 	clients en servidores virtuales. Mantener aplicaciones corriendo en el 	data center tradicional.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Consolidation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Mover aplicaciones que están corriendo en un centro 	de datos tradicional usando tecnología VMware P2V.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Convergencia</a:t>
            </a:r>
          </a:p>
        </p:txBody>
      </p:sp>
    </p:spTree>
    <p:extLst>
      <p:ext uri="{BB962C8B-B14F-4D97-AF65-F5344CB8AC3E}">
        <p14:creationId xmlns:p14="http://schemas.microsoft.com/office/powerpoint/2010/main" val="27090583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Hind Medium"/>
                <a:ea typeface="Hind Medium"/>
                <a:cs typeface="Hind Medium"/>
                <a:sym typeface="Hind Medium"/>
              </a:rPr>
              <a:t>¿Qué es la Nube?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34951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33949" y="1813160"/>
            <a:ext cx="4138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Computación en la nube es la entrega de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recursos de computación compartidos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(software y/o datos) bajo demanda usando el internet.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La Nube </a:t>
            </a:r>
          </a:p>
        </p:txBody>
      </p:sp>
      <p:pic>
        <p:nvPicPr>
          <p:cNvPr id="3" name="Picture 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B2EA6B49-6EF0-4511-926D-C645B9C66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717608"/>
            <a:ext cx="3701082" cy="33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03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33949" y="2575302"/>
            <a:ext cx="4138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Software as a Service (SaaS)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Platform as a Service (PaaS)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Infrastructure as a Service (IaaS)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T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ipos de Computación en la Nube</a:t>
            </a:r>
          </a:p>
        </p:txBody>
      </p:sp>
      <p:pic>
        <p:nvPicPr>
          <p:cNvPr id="1026" name="Picture 2" descr="https://lh5.googleusercontent.com/Yko_1Oy30Bfyp_zVC1ubPS9scftuLdr1EQpMpXqyqahH3_Hw45xgAvuweWnOeV6ZGWmAxwfFFD_Y9Yd043CvneHA5R1y-w2A6vpSF8O3ZKaGhjbG2RHRkWBqYBoJwNv2Fm5zeDki">
            <a:extLst>
              <a:ext uri="{FF2B5EF4-FFF2-40B4-BE49-F238E27FC236}">
                <a16:creationId xmlns:a16="http://schemas.microsoft.com/office/drawing/2014/main" id="{DDB11834-ACA7-4563-BB2B-D391A69AC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71" y="1755436"/>
            <a:ext cx="5183803" cy="327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625600"/>
            <a:ext cx="51838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 computación en la nube es categorizada en distintos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modelos de servicio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Los más grandes son:</a:t>
            </a:r>
          </a:p>
        </p:txBody>
      </p:sp>
    </p:spTree>
    <p:extLst>
      <p:ext uri="{BB962C8B-B14F-4D97-AF65-F5344CB8AC3E}">
        <p14:creationId xmlns:p14="http://schemas.microsoft.com/office/powerpoint/2010/main" val="1173810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49450"/>
            <a:ext cx="8520600" cy="607800"/>
          </a:xfrm>
        </p:spPr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Beneficios de la Virtualización</a:t>
            </a:r>
          </a:p>
        </p:txBody>
      </p:sp>
      <p:pic>
        <p:nvPicPr>
          <p:cNvPr id="10" name="Picture 2" descr="https://ndg-content-dev.s3.amazonaws.com/media/images/intro-virt/1.1_clones.png">
            <a:extLst>
              <a:ext uri="{FF2B5EF4-FFF2-40B4-BE49-F238E27FC236}">
                <a16:creationId xmlns:a16="http://schemas.microsoft.com/office/drawing/2014/main" id="{9FFBF08F-A7D0-4BB9-80C0-3708166F4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689" y="3156607"/>
            <a:ext cx="5928621" cy="149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880081" y="1040925"/>
            <a:ext cx="768191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¿Alguna vez has soñado con poder clonarte a ti mismo?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Si pudieras: ¿Serías más eficiente? ¿Harías más cosas?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La virtualización le permite a los computadores ser más eficientes.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Las computadoras que utilizan la virtualización son capaces de optimizar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el uso de los recursos existentes.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784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1046309" y="2875479"/>
            <a:ext cx="2879892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Nube Privada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Nube Comunal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Nube Pública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Nube Híbrida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Modelos de Implementación en la Nube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311701" y="1715161"/>
            <a:ext cx="456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 Implementación en la Nube incluye un énfasis en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dónde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el hardware o software está corriendo y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quién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lo está controlando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</p:txBody>
      </p:sp>
      <p:pic>
        <p:nvPicPr>
          <p:cNvPr id="2050" name="Picture 2" descr="https://lh6.googleusercontent.com/5B_QpkI4CAebrzRnxG1xbUGdYBPk7ptZa7SEXZPqP3Sz5Get1R42m-JCl00HHZgUxt6Nl_QzTRRnMS9hCDdxXJ1MdJDNrR6VX3B5oW47VyC3_72ueKXy_I9iNuySb8yRQ1OVWzKi">
            <a:extLst>
              <a:ext uri="{FF2B5EF4-FFF2-40B4-BE49-F238E27FC236}">
                <a16:creationId xmlns:a16="http://schemas.microsoft.com/office/drawing/2014/main" id="{4AEA617E-F0B4-4129-8F3F-BB52598DF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16" y="1361480"/>
            <a:ext cx="4310721" cy="315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5454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R" b="1" dirty="0">
                <a:latin typeface="Hind Medium"/>
                <a:ea typeface="Hind Medium"/>
                <a:cs typeface="Hind Medium"/>
                <a:sym typeface="Hind Medium"/>
              </a:rPr>
              <a:t>S</a:t>
            </a:r>
            <a:r>
              <a:rPr lang="en-US" b="1" dirty="0">
                <a:latin typeface="Hind Medium"/>
                <a:ea typeface="Hind Medium"/>
                <a:cs typeface="Hind Medium"/>
                <a:sym typeface="Hind Medium"/>
              </a:rPr>
              <a:t>oluciones de VMware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9061082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ox&#10;&#10;Description generated with high confidence">
            <a:extLst>
              <a:ext uri="{FF2B5EF4-FFF2-40B4-BE49-F238E27FC236}">
                <a16:creationId xmlns:a16="http://schemas.microsoft.com/office/drawing/2014/main" id="{70F921C6-A1FB-4137-89C4-B01315203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043" y="2571750"/>
            <a:ext cx="3583927" cy="21256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268250"/>
            <a:ext cx="833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Move máquinas virtuales que están corriendo de un huésped ESXi a otro sin que haya interrupción de serivicios (migración en vivo).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Aumenta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disponibilidad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de los datos y recursos de computación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VMware vMotion</a:t>
            </a:r>
          </a:p>
        </p:txBody>
      </p:sp>
    </p:spTree>
    <p:extLst>
      <p:ext uri="{BB962C8B-B14F-4D97-AF65-F5344CB8AC3E}">
        <p14:creationId xmlns:p14="http://schemas.microsoft.com/office/powerpoint/2010/main" val="12179119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C1DDE1-B8AC-4EF4-BF28-DD0BAE113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609" y="2238206"/>
            <a:ext cx="4555486" cy="25445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237932"/>
            <a:ext cx="833236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Mueve los archivos de disco y configuración de una máquina virtual que está corriendo de un almácén de datos a otro sin que haya interrupción de servicio.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Aumenta la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disponibilidad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del almacenamiento.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Storage vMotion</a:t>
            </a:r>
          </a:p>
        </p:txBody>
      </p:sp>
    </p:spTree>
    <p:extLst>
      <p:ext uri="{BB962C8B-B14F-4D97-AF65-F5344CB8AC3E}">
        <p14:creationId xmlns:p14="http://schemas.microsoft.com/office/powerpoint/2010/main" val="23033888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lustration of a failed server using High Availability to restart VMs on alternate servers&#10;&#10;Description generated with high confidence">
            <a:extLst>
              <a:ext uri="{FF2B5EF4-FFF2-40B4-BE49-F238E27FC236}">
                <a16:creationId xmlns:a16="http://schemas.microsoft.com/office/drawing/2014/main" id="{4D39AA49-DB43-4EEB-88FB-934A4352D3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399"/>
          <a:stretch/>
        </p:blipFill>
        <p:spPr>
          <a:xfrm>
            <a:off x="1629683" y="2182073"/>
            <a:ext cx="5884634" cy="2458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195060"/>
            <a:ext cx="8332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Agrupa servidores (huéspedes) y las máquinas virtuales que residen en ellos en un clúster para que, en caso de fallos, la máquina virtual de un huésped con problemas pueden ser reiniciadas en otros huéspedes.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High Availability (HA) </a:t>
            </a:r>
          </a:p>
        </p:txBody>
      </p:sp>
    </p:spTree>
    <p:extLst>
      <p:ext uri="{BB962C8B-B14F-4D97-AF65-F5344CB8AC3E}">
        <p14:creationId xmlns:p14="http://schemas.microsoft.com/office/powerpoint/2010/main" val="17952600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87A4E4B0-A9B7-4DEB-9A21-861429FBA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912" y="2281178"/>
            <a:ext cx="4636952" cy="2300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56777" y="846350"/>
            <a:ext cx="85029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¿Qué problema resuelve el DRS?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Clústeres de Alta Disponibilidad (HA) necesitan ser monitoreados y administrados, DRS implementa una interfaz de administración compartida para que los recursos de los clústeres puedan ser monitoreados y administrados.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vSphere Storage Distributed Resource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Scheduler prove la misma solución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para clústeres de almacenamiento.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8550"/>
            <a:ext cx="8520600" cy="607800"/>
          </a:xfrm>
        </p:spPr>
        <p:txBody>
          <a:bodyPr/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Distributed Resource Scheduler (DRS)</a:t>
            </a:r>
          </a:p>
        </p:txBody>
      </p:sp>
    </p:spTree>
    <p:extLst>
      <p:ext uri="{BB962C8B-B14F-4D97-AF65-F5344CB8AC3E}">
        <p14:creationId xmlns:p14="http://schemas.microsoft.com/office/powerpoint/2010/main" val="4040449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lustration of FT creating copies of VMs on another host&#10;&#10;Description generated with high confidence">
            <a:extLst>
              <a:ext uri="{FF2B5EF4-FFF2-40B4-BE49-F238E27FC236}">
                <a16:creationId xmlns:a16="http://schemas.microsoft.com/office/drawing/2014/main" id="{2FD556B8-157A-4599-AFB9-3403D30AE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789" y="1517830"/>
            <a:ext cx="4893314" cy="31451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83897" y="1023616"/>
            <a:ext cx="83323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Una copia secundaria de la máquina virtual y sus archivos es creada en otro huésped ESXi y en el almacén de datos.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Usando FT, la transferencia a un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servidor distinto no es perceptible,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por lo tanto no será notada por </a:t>
            </a:r>
            <a:b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el usuario final.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38534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Fault Tolerance (FT)</a:t>
            </a:r>
          </a:p>
        </p:txBody>
      </p:sp>
    </p:spTree>
    <p:extLst>
      <p:ext uri="{BB962C8B-B14F-4D97-AF65-F5344CB8AC3E}">
        <p14:creationId xmlns:p14="http://schemas.microsoft.com/office/powerpoint/2010/main" val="7567307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EFCAFD89-38E7-4859-8984-4B58F6666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055" y="410000"/>
            <a:ext cx="4737232" cy="3984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366519"/>
            <a:ext cx="44958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vSphere Replication crea copias de las máquinas virtuales en una ubicación física distinta, útil para protección de datos y recuperación ante desastres.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Trabaja con el vSphere Cliente para permitirle a los administradores el monitoreo.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Replication</a:t>
            </a:r>
          </a:p>
        </p:txBody>
      </p:sp>
    </p:spTree>
    <p:extLst>
      <p:ext uri="{BB962C8B-B14F-4D97-AF65-F5344CB8AC3E}">
        <p14:creationId xmlns:p14="http://schemas.microsoft.com/office/powerpoint/2010/main" val="41308087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VSAN topology&#10;&#10;Description generated with very high confidence">
            <a:extLst>
              <a:ext uri="{FF2B5EF4-FFF2-40B4-BE49-F238E27FC236}">
                <a16:creationId xmlns:a16="http://schemas.microsoft.com/office/drawing/2014/main" id="{0B4A0FB2-67F8-493C-BD3F-6869EBC1B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236" y="94849"/>
            <a:ext cx="3584960" cy="45418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80596" y="921806"/>
            <a:ext cx="4904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VMware VSAN (Virtual Storage Area Network) virtualiza el almacenamiento existente en los servidores del centro de datos.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Crea una infraestructura hiper-convergente; components integrados para un centro de datos de un sólo proveedor (i.e., VMware) (¿Recuerdas lo que es una infraestructa convergente?)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Interactúa con vSphere para crear una capa de software virtualizado, el cual es administrado por la capa de almacenamiento vCenter.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94849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vSAN</a:t>
            </a:r>
          </a:p>
        </p:txBody>
      </p:sp>
    </p:spTree>
    <p:extLst>
      <p:ext uri="{BB962C8B-B14F-4D97-AF65-F5344CB8AC3E}">
        <p14:creationId xmlns:p14="http://schemas.microsoft.com/office/powerpoint/2010/main" val="36771010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18150"/>
            <a:ext cx="42141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Suite de soluciones de virtualización para interconexión de redes de centros de datos. </a:t>
            </a:r>
          </a:p>
          <a:p>
            <a:pPr>
              <a:buClr>
                <a:schemeClr val="accent1"/>
              </a:buClr>
              <a:buSzPct val="120000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VMware NSX crea una ‘red de software’ sobre la red física que puede ser dividida en multiples redes virtuales.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También virtualiza los componentes de redes.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3355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NSX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FA0479B-92E4-4FBB-B987-E023604F6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818" y="1019008"/>
            <a:ext cx="4745182" cy="300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78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1403342" y="2152350"/>
            <a:ext cx="6337315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Hind Medium"/>
                <a:ea typeface="Hind Medium"/>
                <a:cs typeface="Hind Medium"/>
                <a:sym typeface="Hind Medium"/>
              </a:rPr>
              <a:t>¿Qué es la virtualización?</a:t>
            </a:r>
            <a:endParaRPr b="1"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287693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223645"/>
            <a:ext cx="402140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Suite de soluciones de virtualización para migración de centros de datos.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VMware Cloud Foundation facilita la transición de un sistema existente a un centro de datos virtual.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Puede ser usado para virtual on-premise o para migrar off-premise a ambientes en nube, como Amazon Web Services.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VMware Cloud Foundation</a:t>
            </a:r>
          </a:p>
        </p:txBody>
      </p:sp>
      <p:pic>
        <p:nvPicPr>
          <p:cNvPr id="3074" name="Picture 2" descr="https://lh5.googleusercontent.com/LvflizJdUbYT805gSB7b5Pph2Hu7Y25OyVjQub4_dhhOVsAWompnPlspzNfbZc41KawyadeYVxU0rjWZSINCcu1pFXgd2TDRAHPnXo8ACV_kOc5AdXXXmLPuDgdh40LSIfTWJhlk">
            <a:extLst>
              <a:ext uri="{FF2B5EF4-FFF2-40B4-BE49-F238E27FC236}">
                <a16:creationId xmlns:a16="http://schemas.microsoft.com/office/drawing/2014/main" id="{B2FAD745-B6CB-443D-A972-FC0E7416A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518" y="876693"/>
            <a:ext cx="4611831" cy="364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2278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198891"/>
            <a:ext cx="44958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Producto de administración de nube para entregar rápidamente y administrar fácilmente la infraestructura personalizada, aplicaciones y servicio que el negocio necesita.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Individuos pueden tener acceso a portales amigables con el usuario y de propio servicio para crear sus propias máquinas.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Habilidad para entregar servicios mediante distintas plataformas, como AWS o Azure.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54642"/>
            <a:ext cx="8520600" cy="607800"/>
          </a:xfrm>
        </p:spPr>
        <p:txBody>
          <a:bodyPr/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vCloud Automation Center</a:t>
            </a:r>
          </a:p>
        </p:txBody>
      </p:sp>
      <p:pic>
        <p:nvPicPr>
          <p:cNvPr id="4098" name="Picture 2" descr="https://lh3.googleusercontent.com/KwiceRcnmtoU8bMb2UloXUO1Zd0mHvOAYbqaRtEbdqWLbdGvVFaoUJfOC8fXW8w0q61IGswVbuL5IxBOPo3A3FST1qnj9Qt183L_suZcebLFOXmcsiTxzYqY3bnBGpdHCVFUP4j0">
            <a:extLst>
              <a:ext uri="{FF2B5EF4-FFF2-40B4-BE49-F238E27FC236}">
                <a16:creationId xmlns:a16="http://schemas.microsoft.com/office/drawing/2014/main" id="{011D63DD-E264-4089-89A2-08237556B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685" y="936041"/>
            <a:ext cx="4066491" cy="334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970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466532"/>
            <a:ext cx="47098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Analiza y reporta los costos de nube, uso, seguridad y desempeño.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Monitorear grupos de recursos como el CPU, memoria y el uso de discos.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CloudHealth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Trebuchet MS" panose="020B0703020202090204" pitchFamily="34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5122" name="Picture 2" descr="https://lh6.googleusercontent.com/VW26FGSEBxT2RiBTmUYFgma_sXRfM8RlAZ9NvhUpo9iSfSGpAjo0x2eXIapuyy2ZQmHkB9u0zUCObKSuTAbzx08MRch92XbObhGwYnT4a-c6ZKJNOyzqaZCabBY3TWqnlUt_F_Nt">
            <a:extLst>
              <a:ext uri="{FF2B5EF4-FFF2-40B4-BE49-F238E27FC236}">
                <a16:creationId xmlns:a16="http://schemas.microsoft.com/office/drawing/2014/main" id="{344FA715-9B87-4FFC-933D-48BABE810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48" y="1207005"/>
            <a:ext cx="3625888" cy="29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7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ndg-content-dev.s3.amazonaws.com/media/images/intro-virt/1.2_hardware_desk.png">
            <a:extLst>
              <a:ext uri="{FF2B5EF4-FFF2-40B4-BE49-F238E27FC236}">
                <a16:creationId xmlns:a16="http://schemas.microsoft.com/office/drawing/2014/main" id="{07AB25E8-A969-483F-8717-15A94AB0B2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6" r="18714"/>
          <a:stretch/>
        </p:blipFill>
        <p:spPr bwMode="auto">
          <a:xfrm>
            <a:off x="5697109" y="1423826"/>
            <a:ext cx="3017520" cy="263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Hardware y Software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263649" y="1095305"/>
            <a:ext cx="51313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¿Usas un celular, laptop o computadora de hogar?</a:t>
            </a: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Celular, laptos y computadoras de hogar son hardware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Tal como tu cerebro controla las tus acciones, el software controla el hardware </a:t>
            </a: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Hay distintos tipos de software que controlan las acciones de las computadoras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350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67125"/>
            <a:ext cx="8520600" cy="607800"/>
          </a:xfrm>
        </p:spPr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Hardware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0E36A8E-BD34-4CC3-9BFB-235AA280C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929877"/>
              </p:ext>
            </p:extLst>
          </p:nvPr>
        </p:nvGraphicFramePr>
        <p:xfrm>
          <a:off x="494580" y="1049853"/>
          <a:ext cx="7831890" cy="32426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3440">
                  <a:extLst>
                    <a:ext uri="{9D8B030D-6E8A-4147-A177-3AD203B41FA5}">
                      <a16:colId xmlns:a16="http://schemas.microsoft.com/office/drawing/2014/main" val="869143248"/>
                    </a:ext>
                  </a:extLst>
                </a:gridCol>
                <a:gridCol w="5478450">
                  <a:extLst>
                    <a:ext uri="{9D8B030D-6E8A-4147-A177-3AD203B41FA5}">
                      <a16:colId xmlns:a16="http://schemas.microsoft.com/office/drawing/2014/main" val="1096618054"/>
                    </a:ext>
                  </a:extLst>
                </a:gridCol>
              </a:tblGrid>
              <a:tr h="438457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Procesador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R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E</a:t>
                      </a: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s la Unidad Central de Procesamiento (CPU)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747646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RAM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“Random Access Memory”, es volátil.</a:t>
                      </a:r>
                    </a:p>
                    <a:p>
                      <a:endParaRPr lang="en-US" sz="1400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047348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ROM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Memoria no volátil, guarda la BIOS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La BIOS es el tipo de software que se encarga de arrancar el sistema</a:t>
                      </a:r>
                      <a:endParaRPr lang="en-US" sz="1400" b="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801690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s-CR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P</a:t>
                      </a: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laca Madre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Tx/>
                        <a:buNone/>
                      </a:pPr>
                      <a:r>
                        <a:rPr lang="en-US" sz="1400" b="0" i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Placa impresa de circuitos que tiene el procesador, RAM, ROM, red y Entrada y Salida, entre otros components.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749298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Chipset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Tx/>
                        <a:buNone/>
                      </a:pPr>
                      <a:r>
                        <a:rPr lang="en-US" sz="1400" b="0" i="0" dirty="0">
                          <a:solidFill>
                            <a:srgbClr val="2A3990"/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Conjunto de microchips en una placa madre que se encargan de administrar funciones específicas.</a:t>
                      </a:r>
                    </a:p>
                    <a:p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381593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s-CR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A</a:t>
                      </a:r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lmacenamiento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solidFill>
                            <a:srgbClr val="2A3990"/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Un dispositivo de almacenamiento no volátil, tal cómo un Disco Duro o un Disco de Estado Sólido.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912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941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Software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641542" y="1375589"/>
            <a:ext cx="685476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 de Sistema es necesario para que el hardware funcione</a:t>
            </a: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El Sistema operative controla el hardware</a:t>
            </a: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 de aplicación le dice al Sistema que ejecute una acción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75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ndg-content-dev.s3.amazonaws.com/media/images/intro-virt/Virt_layers_desk.png">
            <a:extLst>
              <a:ext uri="{FF2B5EF4-FFF2-40B4-BE49-F238E27FC236}">
                <a16:creationId xmlns:a16="http://schemas.microsoft.com/office/drawing/2014/main" id="{61FA11D3-3BD4-44FF-8576-673FEAB85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938" y="192665"/>
            <a:ext cx="5486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592394" y="2992930"/>
            <a:ext cx="8130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Ya que entiendes los roles que desempeñan el hardware y el software podrás entender más facilmente el concepto de virtualización. La virtualización es la “capa” de tecnología que va entre el hardware fisico de un dispositivo y el Sistema operative para crear una o varias copias del dispositivo.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11480"/>
      </p:ext>
    </p:extLst>
  </p:cSld>
  <p:clrMapOvr>
    <a:masterClrMapping/>
  </p:clrMapOvr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A8F7220265D24A8FD96E06CE3EB83D" ma:contentTypeVersion="12" ma:contentTypeDescription="Create a new document." ma:contentTypeScope="" ma:versionID="acc99c8c04a171b78e4f123957a60d1b">
  <xsd:schema xmlns:xsd="http://www.w3.org/2001/XMLSchema" xmlns:xs="http://www.w3.org/2001/XMLSchema" xmlns:p="http://schemas.microsoft.com/office/2006/metadata/properties" xmlns:ns2="a4a8c131-09ff-4a54-b4e3-48d9e04cb701" xmlns:ns3="5314321b-caf6-496c-a06c-e1bc96aee751" targetNamespace="http://schemas.microsoft.com/office/2006/metadata/properties" ma:root="true" ma:fieldsID="9d8ff038af221ef1c4d62b6352585d1d" ns2:_="" ns3:_="">
    <xsd:import namespace="a4a8c131-09ff-4a54-b4e3-48d9e04cb701"/>
    <xsd:import namespace="5314321b-caf6-496c-a06c-e1bc96aee7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8c131-09ff-4a54-b4e3-48d9e04cb7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14321b-caf6-496c-a06c-e1bc96aee75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FC602B-EF80-4510-9048-8CFBAF12D9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F798DE8-1956-481B-9039-6F7A85C54F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a8c131-09ff-4a54-b4e3-48d9e04cb701"/>
    <ds:schemaRef ds:uri="5314321b-caf6-496c-a06c-e1bc96aee7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7DF09F-3190-4744-82E9-6B7AC5DB7E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11096</TotalTime>
  <Words>1929</Words>
  <Application>Microsoft Macintosh PowerPoint</Application>
  <PresentationFormat>On-screen Show (16:9)</PresentationFormat>
  <Paragraphs>307</Paragraphs>
  <Slides>52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Trebuchet MS</vt:lpstr>
      <vt:lpstr>Hind</vt:lpstr>
      <vt:lpstr>Roboto</vt:lpstr>
      <vt:lpstr>Helvetica Neue</vt:lpstr>
      <vt:lpstr>Hind Medium</vt:lpstr>
      <vt:lpstr>Arial</vt:lpstr>
      <vt:lpstr>Courier New</vt:lpstr>
      <vt:lpstr>Geometric</vt:lpstr>
      <vt:lpstr>Cloud and Virtualization Concepts Conceptos de Nube y Virtualización</vt:lpstr>
      <vt:lpstr>¿Por qué aprender virtualización?</vt:lpstr>
      <vt:lpstr>Este contenido cubrirá:</vt:lpstr>
      <vt:lpstr>Beneficios de la Virtualización</vt:lpstr>
      <vt:lpstr>¿Qué es la virtualización?</vt:lpstr>
      <vt:lpstr>Hardware y Software</vt:lpstr>
      <vt:lpstr>Hardware</vt:lpstr>
      <vt:lpstr>Software</vt:lpstr>
      <vt:lpstr>PowerPoint Presentation</vt:lpstr>
      <vt:lpstr>¿Qué es una máquina virtual?</vt:lpstr>
      <vt:lpstr>El Hipervisor</vt:lpstr>
      <vt:lpstr>¿Qué es un Hipervisor?</vt:lpstr>
      <vt:lpstr>Archivos de Máquinas Virtuales</vt:lpstr>
      <vt:lpstr>¿Qué es un snapshot?</vt:lpstr>
      <vt:lpstr>Centros de Datos</vt:lpstr>
      <vt:lpstr>¿Qué es un Centro de Datos?</vt:lpstr>
      <vt:lpstr>Sistemas de Cómputo</vt:lpstr>
      <vt:lpstr>Redes</vt:lpstr>
      <vt:lpstr>Almacenamiento</vt:lpstr>
      <vt:lpstr>Almacenamiento - RAID</vt:lpstr>
      <vt:lpstr>Almacenamiento - Block vs Archivos</vt:lpstr>
      <vt:lpstr>Almacenamiento – Tipos de Almacenamiento en Centros de Datos</vt:lpstr>
      <vt:lpstr>Protocolos comúnes de almacenamiento en Centros de Datos</vt:lpstr>
      <vt:lpstr>Storage Provisioning</vt:lpstr>
      <vt:lpstr>Centro de Datos Virtual</vt:lpstr>
      <vt:lpstr>Beneficios de un Centro de Datos Virtual</vt:lpstr>
      <vt:lpstr>¿Qué es vSphere?</vt:lpstr>
      <vt:lpstr>vSphere</vt:lpstr>
      <vt:lpstr>¿Qué es ESXi?</vt:lpstr>
      <vt:lpstr>vCenter y vSphere Client</vt:lpstr>
      <vt:lpstr>Virtualización de Servidores</vt:lpstr>
      <vt:lpstr>Virtualización de Almacenamiento</vt:lpstr>
      <vt:lpstr>Virtualización de Redes</vt:lpstr>
      <vt:lpstr>Tipos de Redes Virtuales</vt:lpstr>
      <vt:lpstr>Virtualización de Escritorio y Aplicación</vt:lpstr>
      <vt:lpstr>Convergencia</vt:lpstr>
      <vt:lpstr>¿Qué es la Nube?</vt:lpstr>
      <vt:lpstr>La Nube </vt:lpstr>
      <vt:lpstr>Tipos de Computación en la Nube</vt:lpstr>
      <vt:lpstr>Modelos de Implementación en la Nube</vt:lpstr>
      <vt:lpstr>Soluciones de VMware</vt:lpstr>
      <vt:lpstr>VMware vMotion</vt:lpstr>
      <vt:lpstr>Storage vMotion</vt:lpstr>
      <vt:lpstr>High Availability (HA) </vt:lpstr>
      <vt:lpstr>Distributed Resource Scheduler (DRS)</vt:lpstr>
      <vt:lpstr>Fault Tolerance (FT)</vt:lpstr>
      <vt:lpstr>Replication</vt:lpstr>
      <vt:lpstr>vSAN</vt:lpstr>
      <vt:lpstr>NSX</vt:lpstr>
      <vt:lpstr>VMware Cloud Foundation</vt:lpstr>
      <vt:lpstr>vCloud Automation Center</vt:lpstr>
      <vt:lpstr>CloudHealth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Screen</dc:title>
  <dc:creator>Rich Weeks</dc:creator>
  <cp:lastModifiedBy>Madjida Garcia</cp:lastModifiedBy>
  <cp:revision>148</cp:revision>
  <dcterms:modified xsi:type="dcterms:W3CDTF">2020-06-09T14:40:45Z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0x01010049A8F7220265D24A8FD96E06CE3EB83D</vt:lpwstr>
  </property>
</Properties>
</file>