
<file path=[Content_Types].xml><?xml version="1.0" encoding="utf-8"?>
<Types xmlns="http://schemas.openxmlformats.org/package/2006/content-types">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1"/>
  </p:sldMasterIdLst>
  <p:notesMasterIdLst>
    <p:notesMasterId r:id="rId107"/>
  </p:notesMasterIdLst>
  <p:sldIdLst>
    <p:sldId id="256" r:id="rId2"/>
    <p:sldId id="258" r:id="rId3"/>
    <p:sldId id="312" r:id="rId4"/>
    <p:sldId id="311" r:id="rId5"/>
    <p:sldId id="260" r:id="rId6"/>
    <p:sldId id="263" r:id="rId7"/>
    <p:sldId id="304" r:id="rId8"/>
    <p:sldId id="264" r:id="rId9"/>
    <p:sldId id="313" r:id="rId10"/>
    <p:sldId id="314" r:id="rId11"/>
    <p:sldId id="268" r:id="rId12"/>
    <p:sldId id="269" r:id="rId13"/>
    <p:sldId id="315" r:id="rId14"/>
    <p:sldId id="275" r:id="rId15"/>
    <p:sldId id="272" r:id="rId16"/>
    <p:sldId id="281" r:id="rId17"/>
    <p:sldId id="283" r:id="rId18"/>
    <p:sldId id="316" r:id="rId19"/>
    <p:sldId id="317" r:id="rId20"/>
    <p:sldId id="295" r:id="rId21"/>
    <p:sldId id="293" r:id="rId22"/>
    <p:sldId id="318" r:id="rId23"/>
    <p:sldId id="305" r:id="rId24"/>
    <p:sldId id="296" r:id="rId25"/>
    <p:sldId id="319" r:id="rId26"/>
    <p:sldId id="320" r:id="rId27"/>
    <p:sldId id="321" r:id="rId28"/>
    <p:sldId id="322" r:id="rId29"/>
    <p:sldId id="323" r:id="rId30"/>
    <p:sldId id="324" r:id="rId31"/>
    <p:sldId id="325" r:id="rId32"/>
    <p:sldId id="326" r:id="rId33"/>
    <p:sldId id="327" r:id="rId34"/>
    <p:sldId id="329" r:id="rId35"/>
    <p:sldId id="328" r:id="rId36"/>
    <p:sldId id="330" r:id="rId37"/>
    <p:sldId id="332" r:id="rId38"/>
    <p:sldId id="333" r:id="rId39"/>
    <p:sldId id="331" r:id="rId40"/>
    <p:sldId id="335" r:id="rId41"/>
    <p:sldId id="336" r:id="rId42"/>
    <p:sldId id="334" r:id="rId43"/>
    <p:sldId id="337" r:id="rId44"/>
    <p:sldId id="338" r:id="rId45"/>
    <p:sldId id="340" r:id="rId46"/>
    <p:sldId id="339" r:id="rId47"/>
    <p:sldId id="341" r:id="rId48"/>
    <p:sldId id="342" r:id="rId49"/>
    <p:sldId id="343" r:id="rId50"/>
    <p:sldId id="344" r:id="rId51"/>
    <p:sldId id="345" r:id="rId52"/>
    <p:sldId id="347" r:id="rId53"/>
    <p:sldId id="346" r:id="rId54"/>
    <p:sldId id="348" r:id="rId55"/>
    <p:sldId id="350" r:id="rId56"/>
    <p:sldId id="349" r:id="rId57"/>
    <p:sldId id="351" r:id="rId58"/>
    <p:sldId id="352" r:id="rId59"/>
    <p:sldId id="354" r:id="rId60"/>
    <p:sldId id="353" r:id="rId61"/>
    <p:sldId id="355" r:id="rId62"/>
    <p:sldId id="356" r:id="rId63"/>
    <p:sldId id="358" r:id="rId64"/>
    <p:sldId id="357" r:id="rId65"/>
    <p:sldId id="359" r:id="rId66"/>
    <p:sldId id="360" r:id="rId67"/>
    <p:sldId id="362" r:id="rId68"/>
    <p:sldId id="361" r:id="rId69"/>
    <p:sldId id="364" r:id="rId70"/>
    <p:sldId id="365" r:id="rId71"/>
    <p:sldId id="366" r:id="rId72"/>
    <p:sldId id="368" r:id="rId73"/>
    <p:sldId id="367" r:id="rId74"/>
    <p:sldId id="369" r:id="rId75"/>
    <p:sldId id="370" r:id="rId76"/>
    <p:sldId id="372" r:id="rId77"/>
    <p:sldId id="371" r:id="rId78"/>
    <p:sldId id="374" r:id="rId79"/>
    <p:sldId id="373" r:id="rId80"/>
    <p:sldId id="376" r:id="rId81"/>
    <p:sldId id="375" r:id="rId82"/>
    <p:sldId id="378" r:id="rId83"/>
    <p:sldId id="377" r:id="rId84"/>
    <p:sldId id="379" r:id="rId85"/>
    <p:sldId id="381" r:id="rId86"/>
    <p:sldId id="380" r:id="rId87"/>
    <p:sldId id="382" r:id="rId88"/>
    <p:sldId id="384" r:id="rId89"/>
    <p:sldId id="383" r:id="rId90"/>
    <p:sldId id="386" r:id="rId91"/>
    <p:sldId id="385" r:id="rId92"/>
    <p:sldId id="388" r:id="rId93"/>
    <p:sldId id="387" r:id="rId94"/>
    <p:sldId id="389" r:id="rId95"/>
    <p:sldId id="391" r:id="rId96"/>
    <p:sldId id="392" r:id="rId97"/>
    <p:sldId id="390" r:id="rId98"/>
    <p:sldId id="394" r:id="rId99"/>
    <p:sldId id="395" r:id="rId100"/>
    <p:sldId id="396" r:id="rId101"/>
    <p:sldId id="397" r:id="rId102"/>
    <p:sldId id="399" r:id="rId103"/>
    <p:sldId id="398" r:id="rId104"/>
    <p:sldId id="401" r:id="rId105"/>
    <p:sldId id="400" r:id="rId10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ren" initials="K" lastIdx="1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4177"/>
    <a:srgbClr val="005B99"/>
    <a:srgbClr val="2A39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92"/>
    <p:restoredTop sz="94652"/>
  </p:normalViewPr>
  <p:slideViewPr>
    <p:cSldViewPr snapToGrid="0">
      <p:cViewPr varScale="1">
        <p:scale>
          <a:sx n="126" d="100"/>
          <a:sy n="126" d="100"/>
        </p:scale>
        <p:origin x="101" y="101"/>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5991970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940685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45797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752106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4053407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552992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9853211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681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3891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5679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41312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 name="Shape 9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6718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203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812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919610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19822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56926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87692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39892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61844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9054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 name="Shape 9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4065790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47705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45604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5811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91385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1843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02349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01933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0223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340760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6072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 name="Shape 9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0928634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89225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4423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64217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2564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69017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71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9984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553047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7263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0078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0847717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4316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63870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53251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345915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99127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09152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4653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407470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382217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5556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 name="Shape 9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2795553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56490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92339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49975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39628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4710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0454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3543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210265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69042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8794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 name="Shape 9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4112583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71232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241032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34466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093160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864595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86952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341279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15420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68238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5563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 name="Shape 9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180875689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995299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29204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846875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38517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271588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53949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02701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177615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08105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9918243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NDG Themed_Geo" type="title">
  <p:cSld name="TITLE">
    <p:bg>
      <p:bgPr>
        <a:solidFill>
          <a:srgbClr val="005B99"/>
        </a:solidFill>
        <a:effectLst/>
      </p:bgPr>
    </p:bg>
    <p:spTree>
      <p:nvGrpSpPr>
        <p:cNvPr id="1" name="Shape 9"/>
        <p:cNvGrpSpPr/>
        <p:nvPr/>
      </p:nvGrpSpPr>
      <p:grpSpPr>
        <a:xfrm>
          <a:off x="0" y="0"/>
          <a:ext cx="0" cy="0"/>
          <a:chOff x="0" y="0"/>
          <a:chExt cx="0" cy="0"/>
        </a:xfrm>
      </p:grpSpPr>
      <p:sp>
        <p:nvSpPr>
          <p:cNvPr id="16" name="Shape 16"/>
          <p:cNvSpPr txBox="1">
            <a:spLocks noGrp="1"/>
          </p:cNvSpPr>
          <p:nvPr>
            <p:ph type="ctrTitle"/>
          </p:nvPr>
        </p:nvSpPr>
        <p:spPr>
          <a:xfrm>
            <a:off x="598100" y="1775222"/>
            <a:ext cx="8222100" cy="838800"/>
          </a:xfrm>
          <a:prstGeom prst="rect">
            <a:avLst/>
          </a:prstGeom>
        </p:spPr>
        <p:txBody>
          <a:bodyPr spcFirstLastPara="1" wrap="square" lIns="91425" tIns="91425" rIns="91425" bIns="91425" anchor="b" anchorCtr="0"/>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a:endParaRPr/>
          </a:p>
        </p:txBody>
      </p:sp>
      <p:sp>
        <p:nvSpPr>
          <p:cNvPr id="17" name="Shape 17"/>
          <p:cNvSpPr txBox="1">
            <a:spLocks noGrp="1"/>
          </p:cNvSpPr>
          <p:nvPr>
            <p:ph type="subTitle" idx="1"/>
          </p:nvPr>
        </p:nvSpPr>
        <p:spPr>
          <a:xfrm>
            <a:off x="598088" y="2715913"/>
            <a:ext cx="8222100" cy="432900"/>
          </a:xfrm>
          <a:prstGeom prst="rect">
            <a:avLst/>
          </a:prstGeom>
        </p:spPr>
        <p:txBody>
          <a:bodyPr spcFirstLastPara="1" wrap="square" lIns="91425" tIns="91425" rIns="91425" bIns="91425" anchor="t" anchorCtr="0"/>
          <a:lstStyle>
            <a:lvl1pPr lvl="0">
              <a:lnSpc>
                <a:spcPct val="100000"/>
              </a:lnSpc>
              <a:spcBef>
                <a:spcPts val="0"/>
              </a:spcBef>
              <a:spcAft>
                <a:spcPts val="0"/>
              </a:spcAft>
              <a:buClr>
                <a:schemeClr val="lt1"/>
              </a:buClr>
              <a:buSzPts val="2100"/>
              <a:buNone/>
              <a:defRPr sz="2100">
                <a:solidFill>
                  <a:schemeClr val="lt1"/>
                </a:solidFill>
              </a:defRPr>
            </a:lvl1pPr>
            <a:lvl2pPr lvl="1">
              <a:lnSpc>
                <a:spcPct val="100000"/>
              </a:lnSpc>
              <a:spcBef>
                <a:spcPts val="0"/>
              </a:spcBef>
              <a:spcAft>
                <a:spcPts val="0"/>
              </a:spcAft>
              <a:buClr>
                <a:schemeClr val="lt1"/>
              </a:buClr>
              <a:buSzPts val="2100"/>
              <a:buNone/>
              <a:defRPr sz="2100">
                <a:solidFill>
                  <a:schemeClr val="lt1"/>
                </a:solidFill>
              </a:defRPr>
            </a:lvl2pPr>
            <a:lvl3pPr lvl="2">
              <a:lnSpc>
                <a:spcPct val="100000"/>
              </a:lnSpc>
              <a:spcBef>
                <a:spcPts val="0"/>
              </a:spcBef>
              <a:spcAft>
                <a:spcPts val="0"/>
              </a:spcAft>
              <a:buClr>
                <a:schemeClr val="lt1"/>
              </a:buClr>
              <a:buSzPts val="2100"/>
              <a:buNone/>
              <a:defRPr sz="2100">
                <a:solidFill>
                  <a:schemeClr val="lt1"/>
                </a:solidFill>
              </a:defRPr>
            </a:lvl3pPr>
            <a:lvl4pPr lvl="3">
              <a:lnSpc>
                <a:spcPct val="100000"/>
              </a:lnSpc>
              <a:spcBef>
                <a:spcPts val="0"/>
              </a:spcBef>
              <a:spcAft>
                <a:spcPts val="0"/>
              </a:spcAft>
              <a:buClr>
                <a:schemeClr val="lt1"/>
              </a:buClr>
              <a:buSzPts val="2100"/>
              <a:buNone/>
              <a:defRPr sz="2100">
                <a:solidFill>
                  <a:schemeClr val="lt1"/>
                </a:solidFill>
              </a:defRPr>
            </a:lvl4pPr>
            <a:lvl5pPr lvl="4">
              <a:lnSpc>
                <a:spcPct val="100000"/>
              </a:lnSpc>
              <a:spcBef>
                <a:spcPts val="0"/>
              </a:spcBef>
              <a:spcAft>
                <a:spcPts val="0"/>
              </a:spcAft>
              <a:buClr>
                <a:schemeClr val="lt1"/>
              </a:buClr>
              <a:buSzPts val="2100"/>
              <a:buNone/>
              <a:defRPr sz="2100">
                <a:solidFill>
                  <a:schemeClr val="lt1"/>
                </a:solidFill>
              </a:defRPr>
            </a:lvl5pPr>
            <a:lvl6pPr lvl="5">
              <a:lnSpc>
                <a:spcPct val="100000"/>
              </a:lnSpc>
              <a:spcBef>
                <a:spcPts val="0"/>
              </a:spcBef>
              <a:spcAft>
                <a:spcPts val="0"/>
              </a:spcAft>
              <a:buClr>
                <a:schemeClr val="lt1"/>
              </a:buClr>
              <a:buSzPts val="2100"/>
              <a:buNone/>
              <a:defRPr sz="2100">
                <a:solidFill>
                  <a:schemeClr val="lt1"/>
                </a:solidFill>
              </a:defRPr>
            </a:lvl6pPr>
            <a:lvl7pPr lvl="6">
              <a:lnSpc>
                <a:spcPct val="100000"/>
              </a:lnSpc>
              <a:spcBef>
                <a:spcPts val="0"/>
              </a:spcBef>
              <a:spcAft>
                <a:spcPts val="0"/>
              </a:spcAft>
              <a:buClr>
                <a:schemeClr val="lt1"/>
              </a:buClr>
              <a:buSzPts val="2100"/>
              <a:buNone/>
              <a:defRPr sz="2100">
                <a:solidFill>
                  <a:schemeClr val="lt1"/>
                </a:solidFill>
              </a:defRPr>
            </a:lvl7pPr>
            <a:lvl8pPr lvl="7">
              <a:lnSpc>
                <a:spcPct val="100000"/>
              </a:lnSpc>
              <a:spcBef>
                <a:spcPts val="0"/>
              </a:spcBef>
              <a:spcAft>
                <a:spcPts val="0"/>
              </a:spcAft>
              <a:buClr>
                <a:schemeClr val="lt1"/>
              </a:buClr>
              <a:buSzPts val="2100"/>
              <a:buNone/>
              <a:defRPr sz="2100">
                <a:solidFill>
                  <a:schemeClr val="lt1"/>
                </a:solidFill>
              </a:defRPr>
            </a:lvl8pPr>
            <a:lvl9pPr lvl="8">
              <a:lnSpc>
                <a:spcPct val="100000"/>
              </a:lnSpc>
              <a:spcBef>
                <a:spcPts val="0"/>
              </a:spcBef>
              <a:spcAft>
                <a:spcPts val="0"/>
              </a:spcAft>
              <a:buClr>
                <a:schemeClr val="lt1"/>
              </a:buClr>
              <a:buSzPts val="2100"/>
              <a:buNone/>
              <a:defRPr sz="2100">
                <a:solidFill>
                  <a:schemeClr val="lt1"/>
                </a:solidFill>
              </a:defRPr>
            </a:lvl9pPr>
          </a:lstStyle>
          <a:p>
            <a:endParaRPr/>
          </a:p>
        </p:txBody>
      </p:sp>
      <p:pic>
        <p:nvPicPr>
          <p:cNvPr id="26" name="Shape 86">
            <a:extLst>
              <a:ext uri="{FF2B5EF4-FFF2-40B4-BE49-F238E27FC236}">
                <a16:creationId xmlns:a16="http://schemas.microsoft.com/office/drawing/2014/main" id="{F49A1D50-E5E8-C64C-B7A7-6E9D9E172432}"/>
              </a:ext>
            </a:extLst>
          </p:cNvPr>
          <p:cNvPicPr preferRelativeResize="0"/>
          <p:nvPr userDrawn="1"/>
        </p:nvPicPr>
        <p:blipFill>
          <a:blip r:embed="rId2">
            <a:alphaModFix/>
          </a:blip>
          <a:stretch>
            <a:fillRect/>
          </a:stretch>
        </p:blipFill>
        <p:spPr>
          <a:xfrm>
            <a:off x="7318663" y="4645152"/>
            <a:ext cx="1620000" cy="498348"/>
          </a:xfrm>
          <a:prstGeom prst="rect">
            <a:avLst/>
          </a:prstGeom>
          <a:noFill/>
          <a:ln>
            <a:noFill/>
          </a:ln>
        </p:spPr>
      </p:pic>
      <p:sp>
        <p:nvSpPr>
          <p:cNvPr id="27" name="Google Shape;94;p13">
            <a:extLst>
              <a:ext uri="{FF2B5EF4-FFF2-40B4-BE49-F238E27FC236}">
                <a16:creationId xmlns:a16="http://schemas.microsoft.com/office/drawing/2014/main" id="{0CAD8B26-92BA-0246-8F4A-98939B8E9A5C}"/>
              </a:ext>
            </a:extLst>
          </p:cNvPr>
          <p:cNvSpPr/>
          <p:nvPr userDrawn="1"/>
        </p:nvSpPr>
        <p:spPr>
          <a:xfrm flipH="1">
            <a:off x="1824466" y="5021182"/>
            <a:ext cx="1079200" cy="122318"/>
          </a:xfrm>
          <a:prstGeom prst="rect">
            <a:avLst/>
          </a:prstGeom>
          <a:solidFill>
            <a:schemeClr val="l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 name="Google Shape;95;p13">
            <a:extLst>
              <a:ext uri="{FF2B5EF4-FFF2-40B4-BE49-F238E27FC236}">
                <a16:creationId xmlns:a16="http://schemas.microsoft.com/office/drawing/2014/main" id="{98918092-597F-1D42-A825-B6B35D90AC1A}"/>
              </a:ext>
            </a:extLst>
          </p:cNvPr>
          <p:cNvSpPr/>
          <p:nvPr userDrawn="1"/>
        </p:nvSpPr>
        <p:spPr>
          <a:xfrm flipH="1">
            <a:off x="2903666" y="5021182"/>
            <a:ext cx="1079200" cy="122318"/>
          </a:xfrm>
          <a:prstGeom prst="rect">
            <a:avLst/>
          </a:prstGeom>
          <a:solidFill>
            <a:srgbClr val="ACDE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9" name="Google Shape;96;p13">
            <a:extLst>
              <a:ext uri="{FF2B5EF4-FFF2-40B4-BE49-F238E27FC236}">
                <a16:creationId xmlns:a16="http://schemas.microsoft.com/office/drawing/2014/main" id="{E1B0E1F0-052F-0F4C-BBED-556BE0A34CE7}"/>
              </a:ext>
            </a:extLst>
          </p:cNvPr>
          <p:cNvSpPr/>
          <p:nvPr userDrawn="1"/>
        </p:nvSpPr>
        <p:spPr>
          <a:xfrm flipH="1">
            <a:off x="3982866" y="5021182"/>
            <a:ext cx="1079200" cy="122318"/>
          </a:xfrm>
          <a:prstGeom prst="rect">
            <a:avLst/>
          </a:prstGeom>
          <a:solidFill>
            <a:srgbClr val="639ADE"/>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30" name="Google Shape;97;p13">
            <a:extLst>
              <a:ext uri="{FF2B5EF4-FFF2-40B4-BE49-F238E27FC236}">
                <a16:creationId xmlns:a16="http://schemas.microsoft.com/office/drawing/2014/main" id="{FC64C63E-4B79-DA44-8984-BA51C42E0A9A}"/>
              </a:ext>
            </a:extLst>
          </p:cNvPr>
          <p:cNvSpPr/>
          <p:nvPr userDrawn="1"/>
        </p:nvSpPr>
        <p:spPr>
          <a:xfrm flipH="1">
            <a:off x="5062066" y="5021182"/>
            <a:ext cx="1079200" cy="122318"/>
          </a:xfrm>
          <a:prstGeom prst="rect">
            <a:avLst/>
          </a:prstGeom>
          <a:solidFill>
            <a:srgbClr val="3C7AB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1" name="Google Shape;98;p13">
            <a:extLst>
              <a:ext uri="{FF2B5EF4-FFF2-40B4-BE49-F238E27FC236}">
                <a16:creationId xmlns:a16="http://schemas.microsoft.com/office/drawing/2014/main" id="{3921F00F-320B-0846-A57C-C02EA11ABE36}"/>
              </a:ext>
            </a:extLst>
          </p:cNvPr>
          <p:cNvSpPr/>
          <p:nvPr userDrawn="1"/>
        </p:nvSpPr>
        <p:spPr>
          <a:xfrm flipH="1">
            <a:off x="6097987" y="5021182"/>
            <a:ext cx="1015476" cy="122318"/>
          </a:xfrm>
          <a:prstGeom prst="rect">
            <a:avLst/>
          </a:prstGeom>
          <a:solidFill>
            <a:srgbClr val="2B407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32" name="Google Shape;99;p13">
            <a:extLst>
              <a:ext uri="{FF2B5EF4-FFF2-40B4-BE49-F238E27FC236}">
                <a16:creationId xmlns:a16="http://schemas.microsoft.com/office/drawing/2014/main" id="{D221C848-ADD0-4F49-8806-3FAFD62DD8EA}"/>
              </a:ext>
            </a:extLst>
          </p:cNvPr>
          <p:cNvPicPr preferRelativeResize="0"/>
          <p:nvPr userDrawn="1"/>
        </p:nvPicPr>
        <p:blipFill>
          <a:blip r:embed="rId3">
            <a:alphaModFix/>
          </a:blip>
          <a:stretch>
            <a:fillRect/>
          </a:stretch>
        </p:blipFill>
        <p:spPr>
          <a:xfrm>
            <a:off x="291710" y="4474759"/>
            <a:ext cx="1194270" cy="607582"/>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9"/>
        <p:cNvGrpSpPr/>
        <p:nvPr/>
      </p:nvGrpSpPr>
      <p:grpSpPr>
        <a:xfrm>
          <a:off x="0" y="0"/>
          <a:ext cx="0" cy="0"/>
          <a:chOff x="0" y="0"/>
          <a:chExt cx="0" cy="0"/>
        </a:xfrm>
      </p:grpSpPr>
      <p:grpSp>
        <p:nvGrpSpPr>
          <p:cNvPr id="20" name="Shape 20"/>
          <p:cNvGrpSpPr/>
          <p:nvPr/>
        </p:nvGrpSpPr>
        <p:grpSpPr>
          <a:xfrm>
            <a:off x="6098378" y="5"/>
            <a:ext cx="3045625" cy="2030570"/>
            <a:chOff x="6098378" y="5"/>
            <a:chExt cx="3045625" cy="2030570"/>
          </a:xfrm>
        </p:grpSpPr>
        <p:sp>
          <p:nvSpPr>
            <p:cNvPr id="21" name="Shape 21"/>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 name="Shape 22"/>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 name="Shape 23"/>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 name="Shape 24"/>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 name="Shape 25"/>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26" name="Shape 26"/>
          <p:cNvSpPr txBox="1">
            <a:spLocks noGrp="1"/>
          </p:cNvSpPr>
          <p:nvPr>
            <p:ph type="title"/>
          </p:nvPr>
        </p:nvSpPr>
        <p:spPr>
          <a:xfrm>
            <a:off x="598100" y="2152347"/>
            <a:ext cx="8222100" cy="838800"/>
          </a:xfrm>
          <a:prstGeom prst="rect">
            <a:avLst/>
          </a:prstGeom>
        </p:spPr>
        <p:txBody>
          <a:bodyPr spcFirstLastPara="1" wrap="square" lIns="91425" tIns="91425" rIns="91425" bIns="91425" anchor="ctr" anchorCtr="0"/>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a:endParaRPr/>
          </a:p>
        </p:txBody>
      </p:sp>
      <p:sp>
        <p:nvSpPr>
          <p:cNvPr id="27" name="Shape 27"/>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
        <p:cNvGrpSpPr/>
        <p:nvPr/>
      </p:nvGrpSpPr>
      <p:grpSpPr>
        <a:xfrm>
          <a:off x="0" y="0"/>
          <a:ext cx="0" cy="0"/>
          <a:chOff x="0" y="0"/>
          <a:chExt cx="0" cy="0"/>
        </a:xfrm>
      </p:grpSpPr>
      <p:sp>
        <p:nvSpPr>
          <p:cNvPr id="35" name="Shape 35"/>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6" name="Shape 36"/>
          <p:cNvSpPr txBox="1">
            <a:spLocks noGrp="1"/>
          </p:cNvSpPr>
          <p:nvPr>
            <p:ph type="body" idx="1"/>
          </p:nvPr>
        </p:nvSpPr>
        <p:spPr>
          <a:xfrm>
            <a:off x="311700" y="1229875"/>
            <a:ext cx="8520600" cy="33390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dirty="0"/>
          </a:p>
        </p:txBody>
      </p:sp>
      <p:sp>
        <p:nvSpPr>
          <p:cNvPr id="21" name="Google Shape;95;p13">
            <a:extLst>
              <a:ext uri="{FF2B5EF4-FFF2-40B4-BE49-F238E27FC236}">
                <a16:creationId xmlns:a16="http://schemas.microsoft.com/office/drawing/2014/main" id="{7CA9E317-9F86-3E4C-9DE7-0E28E1943A28}"/>
              </a:ext>
            </a:extLst>
          </p:cNvPr>
          <p:cNvSpPr/>
          <p:nvPr userDrawn="1"/>
        </p:nvSpPr>
        <p:spPr>
          <a:xfrm flipH="1">
            <a:off x="2903666" y="5021182"/>
            <a:ext cx="1079200" cy="122318"/>
          </a:xfrm>
          <a:prstGeom prst="rect">
            <a:avLst/>
          </a:prstGeom>
          <a:solidFill>
            <a:srgbClr val="ACDE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 name="Google Shape;96;p13">
            <a:extLst>
              <a:ext uri="{FF2B5EF4-FFF2-40B4-BE49-F238E27FC236}">
                <a16:creationId xmlns:a16="http://schemas.microsoft.com/office/drawing/2014/main" id="{E261D2F5-954D-FC40-81F1-6C4A7CB1DC89}"/>
              </a:ext>
            </a:extLst>
          </p:cNvPr>
          <p:cNvSpPr/>
          <p:nvPr userDrawn="1"/>
        </p:nvSpPr>
        <p:spPr>
          <a:xfrm flipH="1">
            <a:off x="3982866" y="5021182"/>
            <a:ext cx="1079200" cy="122318"/>
          </a:xfrm>
          <a:prstGeom prst="rect">
            <a:avLst/>
          </a:prstGeom>
          <a:solidFill>
            <a:srgbClr val="639ADE"/>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3" name="Google Shape;97;p13">
            <a:extLst>
              <a:ext uri="{FF2B5EF4-FFF2-40B4-BE49-F238E27FC236}">
                <a16:creationId xmlns:a16="http://schemas.microsoft.com/office/drawing/2014/main" id="{6C95E79F-2311-B54A-B7CD-065C68B73DD5}"/>
              </a:ext>
            </a:extLst>
          </p:cNvPr>
          <p:cNvSpPr/>
          <p:nvPr userDrawn="1"/>
        </p:nvSpPr>
        <p:spPr>
          <a:xfrm flipH="1">
            <a:off x="5062066" y="5021182"/>
            <a:ext cx="1079200" cy="122318"/>
          </a:xfrm>
          <a:prstGeom prst="rect">
            <a:avLst/>
          </a:prstGeom>
          <a:solidFill>
            <a:srgbClr val="3C7AB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 name="Google Shape;98;p13">
            <a:extLst>
              <a:ext uri="{FF2B5EF4-FFF2-40B4-BE49-F238E27FC236}">
                <a16:creationId xmlns:a16="http://schemas.microsoft.com/office/drawing/2014/main" id="{C3E89FDD-2D6B-8C47-B321-588C28A45E9D}"/>
              </a:ext>
            </a:extLst>
          </p:cNvPr>
          <p:cNvSpPr/>
          <p:nvPr userDrawn="1"/>
        </p:nvSpPr>
        <p:spPr>
          <a:xfrm flipH="1">
            <a:off x="6097987" y="5021182"/>
            <a:ext cx="1015476" cy="122318"/>
          </a:xfrm>
          <a:prstGeom prst="rect">
            <a:avLst/>
          </a:prstGeom>
          <a:solidFill>
            <a:srgbClr val="2B407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25" name="Google Shape;99;p13">
            <a:extLst>
              <a:ext uri="{FF2B5EF4-FFF2-40B4-BE49-F238E27FC236}">
                <a16:creationId xmlns:a16="http://schemas.microsoft.com/office/drawing/2014/main" id="{727A4A28-9F16-7449-BAEF-069CEF545BC4}"/>
              </a:ext>
            </a:extLst>
          </p:cNvPr>
          <p:cNvPicPr preferRelativeResize="0"/>
          <p:nvPr userDrawn="1"/>
        </p:nvPicPr>
        <p:blipFill>
          <a:blip r:embed="rId2">
            <a:alphaModFix/>
          </a:blip>
          <a:stretch>
            <a:fillRect/>
          </a:stretch>
        </p:blipFill>
        <p:spPr>
          <a:xfrm>
            <a:off x="291710" y="4538767"/>
            <a:ext cx="1194270" cy="607582"/>
          </a:xfrm>
          <a:prstGeom prst="rect">
            <a:avLst/>
          </a:prstGeom>
          <a:noFill/>
          <a:ln>
            <a:noFill/>
          </a:ln>
        </p:spPr>
      </p:pic>
      <p:sp>
        <p:nvSpPr>
          <p:cNvPr id="26" name="Google Shape;98;p13">
            <a:extLst>
              <a:ext uri="{FF2B5EF4-FFF2-40B4-BE49-F238E27FC236}">
                <a16:creationId xmlns:a16="http://schemas.microsoft.com/office/drawing/2014/main" id="{A5A84737-E55E-6444-B448-CB1EAA86FEAB}"/>
              </a:ext>
            </a:extLst>
          </p:cNvPr>
          <p:cNvSpPr/>
          <p:nvPr userDrawn="1"/>
        </p:nvSpPr>
        <p:spPr>
          <a:xfrm>
            <a:off x="1709396" y="5021182"/>
            <a:ext cx="1194270" cy="122318"/>
          </a:xfrm>
          <a:prstGeom prst="rect">
            <a:avLst/>
          </a:prstGeom>
          <a:solidFill>
            <a:srgbClr val="2B407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7" name="TextBox 26">
            <a:extLst>
              <a:ext uri="{FF2B5EF4-FFF2-40B4-BE49-F238E27FC236}">
                <a16:creationId xmlns:a16="http://schemas.microsoft.com/office/drawing/2014/main" id="{1E26DF3A-922E-6542-8E5A-535B2E48BED1}"/>
              </a:ext>
            </a:extLst>
          </p:cNvPr>
          <p:cNvSpPr txBox="1"/>
          <p:nvPr userDrawn="1"/>
        </p:nvSpPr>
        <p:spPr>
          <a:xfrm>
            <a:off x="2432909" y="4778550"/>
            <a:ext cx="3788739" cy="217582"/>
          </a:xfrm>
          <a:prstGeom prst="rect">
            <a:avLst/>
          </a:prstGeom>
          <a:noFill/>
        </p:spPr>
        <p:txBody>
          <a:bodyPr wrap="square" rtlCol="0">
            <a:spAutoFit/>
          </a:bodyPr>
          <a:lstStyle/>
          <a:p>
            <a:r>
              <a:rPr lang="en-US" sz="800" b="0" i="0" u="none" strike="noStrike" cap="none" dirty="0">
                <a:solidFill>
                  <a:srgbClr val="000000"/>
                </a:solidFill>
                <a:effectLst/>
                <a:latin typeface="Hind" panose="02000000000000000000" pitchFamily="2" charset="77"/>
                <a:ea typeface="Arial"/>
                <a:cs typeface="Hind" panose="02000000000000000000" pitchFamily="2" charset="77"/>
                <a:sym typeface="Arial"/>
              </a:rPr>
              <a:t>© </a:t>
            </a:r>
            <a:r>
              <a:rPr lang="en-US" sz="800" dirty="0">
                <a:latin typeface="Hind" panose="02000000000000000000" pitchFamily="2" charset="77"/>
                <a:cs typeface="Hind" panose="02000000000000000000" pitchFamily="2" charset="77"/>
              </a:rPr>
              <a:t>Network Development Group reserved for use with </a:t>
            </a:r>
            <a:r>
              <a:rPr lang="en-US" sz="800" dirty="0" err="1">
                <a:latin typeface="Hind" panose="02000000000000000000" pitchFamily="2" charset="77"/>
                <a:cs typeface="Hind" panose="02000000000000000000" pitchFamily="2" charset="77"/>
              </a:rPr>
              <a:t>NDG.tech</a:t>
            </a:r>
            <a:r>
              <a:rPr lang="en-US" sz="800" dirty="0">
                <a:latin typeface="Hind" panose="02000000000000000000" pitchFamily="2" charset="77"/>
                <a:cs typeface="Hind" panose="02000000000000000000" pitchFamily="2" charset="77"/>
              </a:rPr>
              <a:t>/</a:t>
            </a:r>
            <a:r>
              <a:rPr lang="en-US" sz="800" dirty="0" err="1">
                <a:latin typeface="Hind" panose="02000000000000000000" pitchFamily="2" charset="77"/>
                <a:cs typeface="Hind" panose="02000000000000000000" pitchFamily="2" charset="77"/>
              </a:rPr>
              <a:t>vmware</a:t>
            </a:r>
            <a:r>
              <a:rPr lang="en-US" sz="800" dirty="0">
                <a:latin typeface="Hind" panose="02000000000000000000" pitchFamily="2" charset="77"/>
                <a:cs typeface="Hind" panose="02000000000000000000" pitchFamily="2" charset="77"/>
              </a:rPr>
              <a:t> content</a:t>
            </a:r>
          </a:p>
        </p:txBody>
      </p:sp>
      <p:pic>
        <p:nvPicPr>
          <p:cNvPr id="28" name="Google Shape;130;p17">
            <a:extLst>
              <a:ext uri="{FF2B5EF4-FFF2-40B4-BE49-F238E27FC236}">
                <a16:creationId xmlns:a16="http://schemas.microsoft.com/office/drawing/2014/main" id="{F79D2012-94E9-494F-988B-93D31F70F40A}"/>
              </a:ext>
            </a:extLst>
          </p:cNvPr>
          <p:cNvPicPr preferRelativeResize="0"/>
          <p:nvPr userDrawn="1"/>
        </p:nvPicPr>
        <p:blipFill rotWithShape="1">
          <a:blip r:embed="rId3">
            <a:alphaModFix/>
          </a:blip>
          <a:srcRect/>
          <a:stretch/>
        </p:blipFill>
        <p:spPr>
          <a:xfrm>
            <a:off x="7244326" y="4604685"/>
            <a:ext cx="1741951" cy="535863"/>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0" name="Shape 40"/>
          <p:cNvSpPr txBox="1">
            <a:spLocks noGrp="1"/>
          </p:cNvSpPr>
          <p:nvPr>
            <p:ph type="body" idx="1"/>
          </p:nvPr>
        </p:nvSpPr>
        <p:spPr>
          <a:xfrm>
            <a:off x="311700" y="1229975"/>
            <a:ext cx="3999900" cy="33390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1" name="Shape 41"/>
          <p:cNvSpPr txBox="1">
            <a:spLocks noGrp="1"/>
          </p:cNvSpPr>
          <p:nvPr>
            <p:ph type="body" idx="2"/>
          </p:nvPr>
        </p:nvSpPr>
        <p:spPr>
          <a:xfrm>
            <a:off x="4832400" y="1229975"/>
            <a:ext cx="3999900" cy="33390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6" name="Google Shape;95;p13">
            <a:extLst>
              <a:ext uri="{FF2B5EF4-FFF2-40B4-BE49-F238E27FC236}">
                <a16:creationId xmlns:a16="http://schemas.microsoft.com/office/drawing/2014/main" id="{637B662F-BC06-1441-AF76-8D12A93C733F}"/>
              </a:ext>
            </a:extLst>
          </p:cNvPr>
          <p:cNvSpPr/>
          <p:nvPr userDrawn="1"/>
        </p:nvSpPr>
        <p:spPr>
          <a:xfrm flipH="1">
            <a:off x="2903666" y="5021182"/>
            <a:ext cx="1079200" cy="122318"/>
          </a:xfrm>
          <a:prstGeom prst="rect">
            <a:avLst/>
          </a:prstGeom>
          <a:solidFill>
            <a:srgbClr val="ACDE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 name="Google Shape;96;p13">
            <a:extLst>
              <a:ext uri="{FF2B5EF4-FFF2-40B4-BE49-F238E27FC236}">
                <a16:creationId xmlns:a16="http://schemas.microsoft.com/office/drawing/2014/main" id="{00EE2E5B-E302-4D41-8593-97BAF21014F0}"/>
              </a:ext>
            </a:extLst>
          </p:cNvPr>
          <p:cNvSpPr/>
          <p:nvPr userDrawn="1"/>
        </p:nvSpPr>
        <p:spPr>
          <a:xfrm flipH="1">
            <a:off x="3982866" y="5021182"/>
            <a:ext cx="1079200" cy="122318"/>
          </a:xfrm>
          <a:prstGeom prst="rect">
            <a:avLst/>
          </a:prstGeom>
          <a:solidFill>
            <a:srgbClr val="639ADE"/>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8" name="Google Shape;97;p13">
            <a:extLst>
              <a:ext uri="{FF2B5EF4-FFF2-40B4-BE49-F238E27FC236}">
                <a16:creationId xmlns:a16="http://schemas.microsoft.com/office/drawing/2014/main" id="{C5FAF323-E07C-C34C-B14F-390C4355CC13}"/>
              </a:ext>
            </a:extLst>
          </p:cNvPr>
          <p:cNvSpPr/>
          <p:nvPr userDrawn="1"/>
        </p:nvSpPr>
        <p:spPr>
          <a:xfrm flipH="1">
            <a:off x="5062066" y="5021182"/>
            <a:ext cx="1079200" cy="122318"/>
          </a:xfrm>
          <a:prstGeom prst="rect">
            <a:avLst/>
          </a:prstGeom>
          <a:solidFill>
            <a:srgbClr val="3C7AB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 name="Google Shape;98;p13">
            <a:extLst>
              <a:ext uri="{FF2B5EF4-FFF2-40B4-BE49-F238E27FC236}">
                <a16:creationId xmlns:a16="http://schemas.microsoft.com/office/drawing/2014/main" id="{C50469C1-1D0D-A341-8E4B-E52900A21134}"/>
              </a:ext>
            </a:extLst>
          </p:cNvPr>
          <p:cNvSpPr/>
          <p:nvPr userDrawn="1"/>
        </p:nvSpPr>
        <p:spPr>
          <a:xfrm flipH="1">
            <a:off x="6097987" y="5021182"/>
            <a:ext cx="1015476" cy="122318"/>
          </a:xfrm>
          <a:prstGeom prst="rect">
            <a:avLst/>
          </a:prstGeom>
          <a:solidFill>
            <a:srgbClr val="2B407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0" name="Google Shape;99;p13">
            <a:extLst>
              <a:ext uri="{FF2B5EF4-FFF2-40B4-BE49-F238E27FC236}">
                <a16:creationId xmlns:a16="http://schemas.microsoft.com/office/drawing/2014/main" id="{D01F0EE3-73DA-5449-8415-215CA9B8CE31}"/>
              </a:ext>
            </a:extLst>
          </p:cNvPr>
          <p:cNvPicPr preferRelativeResize="0"/>
          <p:nvPr userDrawn="1"/>
        </p:nvPicPr>
        <p:blipFill>
          <a:blip r:embed="rId2">
            <a:alphaModFix/>
          </a:blip>
          <a:stretch>
            <a:fillRect/>
          </a:stretch>
        </p:blipFill>
        <p:spPr>
          <a:xfrm>
            <a:off x="291710" y="4538767"/>
            <a:ext cx="1194270" cy="607582"/>
          </a:xfrm>
          <a:prstGeom prst="rect">
            <a:avLst/>
          </a:prstGeom>
          <a:noFill/>
          <a:ln>
            <a:noFill/>
          </a:ln>
        </p:spPr>
      </p:pic>
      <p:sp>
        <p:nvSpPr>
          <p:cNvPr id="11" name="Google Shape;98;p13">
            <a:extLst>
              <a:ext uri="{FF2B5EF4-FFF2-40B4-BE49-F238E27FC236}">
                <a16:creationId xmlns:a16="http://schemas.microsoft.com/office/drawing/2014/main" id="{F1F91516-5F48-8947-9463-FAEA669AAE43}"/>
              </a:ext>
            </a:extLst>
          </p:cNvPr>
          <p:cNvSpPr/>
          <p:nvPr userDrawn="1"/>
        </p:nvSpPr>
        <p:spPr>
          <a:xfrm>
            <a:off x="1709396" y="5021182"/>
            <a:ext cx="1194270" cy="122318"/>
          </a:xfrm>
          <a:prstGeom prst="rect">
            <a:avLst/>
          </a:prstGeom>
          <a:solidFill>
            <a:srgbClr val="2B407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TextBox 11">
            <a:extLst>
              <a:ext uri="{FF2B5EF4-FFF2-40B4-BE49-F238E27FC236}">
                <a16:creationId xmlns:a16="http://schemas.microsoft.com/office/drawing/2014/main" id="{13066CAA-6080-1D48-BB7F-DC9C89982A58}"/>
              </a:ext>
            </a:extLst>
          </p:cNvPr>
          <p:cNvSpPr txBox="1"/>
          <p:nvPr userDrawn="1"/>
        </p:nvSpPr>
        <p:spPr>
          <a:xfrm>
            <a:off x="2432909" y="4778550"/>
            <a:ext cx="3788739" cy="217582"/>
          </a:xfrm>
          <a:prstGeom prst="rect">
            <a:avLst/>
          </a:prstGeom>
          <a:noFill/>
        </p:spPr>
        <p:txBody>
          <a:bodyPr wrap="square" rtlCol="0">
            <a:spAutoFit/>
          </a:bodyPr>
          <a:lstStyle/>
          <a:p>
            <a:r>
              <a:rPr lang="en-US" sz="800" b="0" i="0" u="none" strike="noStrike" cap="none" dirty="0">
                <a:solidFill>
                  <a:srgbClr val="000000"/>
                </a:solidFill>
                <a:effectLst/>
                <a:latin typeface="Hind" panose="02000000000000000000" pitchFamily="2" charset="77"/>
                <a:ea typeface="Arial"/>
                <a:cs typeface="Hind" panose="02000000000000000000" pitchFamily="2" charset="77"/>
                <a:sym typeface="Arial"/>
              </a:rPr>
              <a:t>© </a:t>
            </a:r>
            <a:r>
              <a:rPr lang="en-US" sz="800" dirty="0">
                <a:latin typeface="Hind" panose="02000000000000000000" pitchFamily="2" charset="77"/>
                <a:cs typeface="Hind" panose="02000000000000000000" pitchFamily="2" charset="77"/>
              </a:rPr>
              <a:t>Network Development Group reserved for use with </a:t>
            </a:r>
            <a:r>
              <a:rPr lang="en-US" sz="800" dirty="0" err="1">
                <a:latin typeface="Hind" panose="02000000000000000000" pitchFamily="2" charset="77"/>
                <a:cs typeface="Hind" panose="02000000000000000000" pitchFamily="2" charset="77"/>
              </a:rPr>
              <a:t>NDG.tech</a:t>
            </a:r>
            <a:r>
              <a:rPr lang="en-US" sz="800" dirty="0">
                <a:latin typeface="Hind" panose="02000000000000000000" pitchFamily="2" charset="77"/>
                <a:cs typeface="Hind" panose="02000000000000000000" pitchFamily="2" charset="77"/>
              </a:rPr>
              <a:t>/</a:t>
            </a:r>
            <a:r>
              <a:rPr lang="en-US" sz="800" dirty="0" err="1">
                <a:latin typeface="Hind" panose="02000000000000000000" pitchFamily="2" charset="77"/>
                <a:cs typeface="Hind" panose="02000000000000000000" pitchFamily="2" charset="77"/>
              </a:rPr>
              <a:t>vmware</a:t>
            </a:r>
            <a:r>
              <a:rPr lang="en-US" sz="800" dirty="0">
                <a:latin typeface="Hind" panose="02000000000000000000" pitchFamily="2" charset="77"/>
                <a:cs typeface="Hind" panose="02000000000000000000" pitchFamily="2" charset="77"/>
              </a:rPr>
              <a:t> content</a:t>
            </a:r>
          </a:p>
        </p:txBody>
      </p:sp>
      <p:pic>
        <p:nvPicPr>
          <p:cNvPr id="13" name="Google Shape;130;p17">
            <a:extLst>
              <a:ext uri="{FF2B5EF4-FFF2-40B4-BE49-F238E27FC236}">
                <a16:creationId xmlns:a16="http://schemas.microsoft.com/office/drawing/2014/main" id="{AB9750BD-074A-7640-9762-3917AB073030}"/>
              </a:ext>
            </a:extLst>
          </p:cNvPr>
          <p:cNvPicPr preferRelativeResize="0"/>
          <p:nvPr userDrawn="1"/>
        </p:nvPicPr>
        <p:blipFill rotWithShape="1">
          <a:blip r:embed="rId3">
            <a:alphaModFix/>
          </a:blip>
          <a:srcRect/>
          <a:stretch/>
        </p:blipFill>
        <p:spPr>
          <a:xfrm>
            <a:off x="7244326" y="4604685"/>
            <a:ext cx="1741951" cy="535863"/>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 name="Google Shape;95;p13">
            <a:extLst>
              <a:ext uri="{FF2B5EF4-FFF2-40B4-BE49-F238E27FC236}">
                <a16:creationId xmlns:a16="http://schemas.microsoft.com/office/drawing/2014/main" id="{B3977911-4553-9C43-8901-52A2C262AE37}"/>
              </a:ext>
            </a:extLst>
          </p:cNvPr>
          <p:cNvSpPr/>
          <p:nvPr userDrawn="1"/>
        </p:nvSpPr>
        <p:spPr>
          <a:xfrm flipH="1">
            <a:off x="2903666" y="5021182"/>
            <a:ext cx="1079200" cy="122318"/>
          </a:xfrm>
          <a:prstGeom prst="rect">
            <a:avLst/>
          </a:prstGeom>
          <a:solidFill>
            <a:srgbClr val="ACDE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 name="Google Shape;96;p13">
            <a:extLst>
              <a:ext uri="{FF2B5EF4-FFF2-40B4-BE49-F238E27FC236}">
                <a16:creationId xmlns:a16="http://schemas.microsoft.com/office/drawing/2014/main" id="{7EDBEE86-C074-4041-8D45-26A1D714E925}"/>
              </a:ext>
            </a:extLst>
          </p:cNvPr>
          <p:cNvSpPr/>
          <p:nvPr userDrawn="1"/>
        </p:nvSpPr>
        <p:spPr>
          <a:xfrm flipH="1">
            <a:off x="3982866" y="5021182"/>
            <a:ext cx="1079200" cy="122318"/>
          </a:xfrm>
          <a:prstGeom prst="rect">
            <a:avLst/>
          </a:prstGeom>
          <a:solidFill>
            <a:srgbClr val="639ADE"/>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6" name="Google Shape;97;p13">
            <a:extLst>
              <a:ext uri="{FF2B5EF4-FFF2-40B4-BE49-F238E27FC236}">
                <a16:creationId xmlns:a16="http://schemas.microsoft.com/office/drawing/2014/main" id="{D5E6E53F-380D-4C45-BD1E-8B45041EA16C}"/>
              </a:ext>
            </a:extLst>
          </p:cNvPr>
          <p:cNvSpPr/>
          <p:nvPr userDrawn="1"/>
        </p:nvSpPr>
        <p:spPr>
          <a:xfrm flipH="1">
            <a:off x="5062066" y="5021182"/>
            <a:ext cx="1079200" cy="122318"/>
          </a:xfrm>
          <a:prstGeom prst="rect">
            <a:avLst/>
          </a:prstGeom>
          <a:solidFill>
            <a:srgbClr val="3C7AB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 name="Google Shape;98;p13">
            <a:extLst>
              <a:ext uri="{FF2B5EF4-FFF2-40B4-BE49-F238E27FC236}">
                <a16:creationId xmlns:a16="http://schemas.microsoft.com/office/drawing/2014/main" id="{1A0B3DAB-DC38-DF4F-8CBD-AC3F1062E3B4}"/>
              </a:ext>
            </a:extLst>
          </p:cNvPr>
          <p:cNvSpPr/>
          <p:nvPr userDrawn="1"/>
        </p:nvSpPr>
        <p:spPr>
          <a:xfrm flipH="1">
            <a:off x="6097987" y="5021182"/>
            <a:ext cx="1015476" cy="122318"/>
          </a:xfrm>
          <a:prstGeom prst="rect">
            <a:avLst/>
          </a:prstGeom>
          <a:solidFill>
            <a:srgbClr val="2B407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8" name="Google Shape;99;p13">
            <a:extLst>
              <a:ext uri="{FF2B5EF4-FFF2-40B4-BE49-F238E27FC236}">
                <a16:creationId xmlns:a16="http://schemas.microsoft.com/office/drawing/2014/main" id="{076A7270-624B-E341-982D-122A47C78BE3}"/>
              </a:ext>
            </a:extLst>
          </p:cNvPr>
          <p:cNvPicPr preferRelativeResize="0"/>
          <p:nvPr userDrawn="1"/>
        </p:nvPicPr>
        <p:blipFill>
          <a:blip r:embed="rId2">
            <a:alphaModFix/>
          </a:blip>
          <a:stretch>
            <a:fillRect/>
          </a:stretch>
        </p:blipFill>
        <p:spPr>
          <a:xfrm>
            <a:off x="291710" y="4538767"/>
            <a:ext cx="1194270" cy="607582"/>
          </a:xfrm>
          <a:prstGeom prst="rect">
            <a:avLst/>
          </a:prstGeom>
          <a:noFill/>
          <a:ln>
            <a:noFill/>
          </a:ln>
        </p:spPr>
      </p:pic>
      <p:sp>
        <p:nvSpPr>
          <p:cNvPr id="9" name="Google Shape;98;p13">
            <a:extLst>
              <a:ext uri="{FF2B5EF4-FFF2-40B4-BE49-F238E27FC236}">
                <a16:creationId xmlns:a16="http://schemas.microsoft.com/office/drawing/2014/main" id="{9EF3E33B-6865-854B-90CF-8371ED3C677E}"/>
              </a:ext>
            </a:extLst>
          </p:cNvPr>
          <p:cNvSpPr/>
          <p:nvPr userDrawn="1"/>
        </p:nvSpPr>
        <p:spPr>
          <a:xfrm>
            <a:off x="1709396" y="5021182"/>
            <a:ext cx="1194270" cy="122318"/>
          </a:xfrm>
          <a:prstGeom prst="rect">
            <a:avLst/>
          </a:prstGeom>
          <a:solidFill>
            <a:srgbClr val="2B407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 name="TextBox 9">
            <a:extLst>
              <a:ext uri="{FF2B5EF4-FFF2-40B4-BE49-F238E27FC236}">
                <a16:creationId xmlns:a16="http://schemas.microsoft.com/office/drawing/2014/main" id="{44838F7A-7F9E-9B4D-B652-145612010EA1}"/>
              </a:ext>
            </a:extLst>
          </p:cNvPr>
          <p:cNvSpPr txBox="1"/>
          <p:nvPr userDrawn="1"/>
        </p:nvSpPr>
        <p:spPr>
          <a:xfrm>
            <a:off x="2432909" y="4778550"/>
            <a:ext cx="3788739" cy="217582"/>
          </a:xfrm>
          <a:prstGeom prst="rect">
            <a:avLst/>
          </a:prstGeom>
          <a:noFill/>
        </p:spPr>
        <p:txBody>
          <a:bodyPr wrap="square" rtlCol="0">
            <a:spAutoFit/>
          </a:bodyPr>
          <a:lstStyle/>
          <a:p>
            <a:r>
              <a:rPr lang="en-US" sz="800" b="0" i="0" u="none" strike="noStrike" cap="none" dirty="0">
                <a:solidFill>
                  <a:srgbClr val="000000"/>
                </a:solidFill>
                <a:effectLst/>
                <a:latin typeface="Hind" panose="02000000000000000000" pitchFamily="2" charset="77"/>
                <a:ea typeface="Arial"/>
                <a:cs typeface="Hind" panose="02000000000000000000" pitchFamily="2" charset="77"/>
                <a:sym typeface="Arial"/>
              </a:rPr>
              <a:t>© </a:t>
            </a:r>
            <a:r>
              <a:rPr lang="en-US" sz="800" dirty="0">
                <a:latin typeface="Hind" panose="02000000000000000000" pitchFamily="2" charset="77"/>
                <a:cs typeface="Hind" panose="02000000000000000000" pitchFamily="2" charset="77"/>
              </a:rPr>
              <a:t>Network Development Group reserved for use with </a:t>
            </a:r>
            <a:r>
              <a:rPr lang="en-US" sz="800" dirty="0" err="1">
                <a:latin typeface="Hind" panose="02000000000000000000" pitchFamily="2" charset="77"/>
                <a:cs typeface="Hind" panose="02000000000000000000" pitchFamily="2" charset="77"/>
              </a:rPr>
              <a:t>NDG.tech</a:t>
            </a:r>
            <a:r>
              <a:rPr lang="en-US" sz="800" dirty="0">
                <a:latin typeface="Hind" panose="02000000000000000000" pitchFamily="2" charset="77"/>
                <a:cs typeface="Hind" panose="02000000000000000000" pitchFamily="2" charset="77"/>
              </a:rPr>
              <a:t>/</a:t>
            </a:r>
            <a:r>
              <a:rPr lang="en-US" sz="800" dirty="0" err="1">
                <a:latin typeface="Hind" panose="02000000000000000000" pitchFamily="2" charset="77"/>
                <a:cs typeface="Hind" panose="02000000000000000000" pitchFamily="2" charset="77"/>
              </a:rPr>
              <a:t>vmware</a:t>
            </a:r>
            <a:r>
              <a:rPr lang="en-US" sz="800" dirty="0">
                <a:latin typeface="Hind" panose="02000000000000000000" pitchFamily="2" charset="77"/>
                <a:cs typeface="Hind" panose="02000000000000000000" pitchFamily="2" charset="77"/>
              </a:rPr>
              <a:t> content</a:t>
            </a:r>
          </a:p>
        </p:txBody>
      </p:sp>
      <p:pic>
        <p:nvPicPr>
          <p:cNvPr id="11" name="Google Shape;130;p17">
            <a:extLst>
              <a:ext uri="{FF2B5EF4-FFF2-40B4-BE49-F238E27FC236}">
                <a16:creationId xmlns:a16="http://schemas.microsoft.com/office/drawing/2014/main" id="{ECB70339-AD0F-1B4F-B9C5-4B9639E38FC9}"/>
              </a:ext>
            </a:extLst>
          </p:cNvPr>
          <p:cNvPicPr preferRelativeResize="0"/>
          <p:nvPr userDrawn="1"/>
        </p:nvPicPr>
        <p:blipFill rotWithShape="1">
          <a:blip r:embed="rId3">
            <a:alphaModFix/>
          </a:blip>
          <a:srcRect/>
          <a:stretch/>
        </p:blipFill>
        <p:spPr>
          <a:xfrm>
            <a:off x="7244326" y="4604685"/>
            <a:ext cx="1741951" cy="535863"/>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8" name="Shape 48"/>
          <p:cNvSpPr txBox="1">
            <a:spLocks noGrp="1"/>
          </p:cNvSpPr>
          <p:nvPr>
            <p:ph type="body" idx="1"/>
          </p:nvPr>
        </p:nvSpPr>
        <p:spPr>
          <a:xfrm>
            <a:off x="311700" y="1465804"/>
            <a:ext cx="2808000" cy="31032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5" name="Google Shape;95;p13">
            <a:extLst>
              <a:ext uri="{FF2B5EF4-FFF2-40B4-BE49-F238E27FC236}">
                <a16:creationId xmlns:a16="http://schemas.microsoft.com/office/drawing/2014/main" id="{B7BAAC6D-43F1-6E4B-9A8F-46D3717A0B07}"/>
              </a:ext>
            </a:extLst>
          </p:cNvPr>
          <p:cNvSpPr/>
          <p:nvPr userDrawn="1"/>
        </p:nvSpPr>
        <p:spPr>
          <a:xfrm flipH="1">
            <a:off x="2903666" y="5021182"/>
            <a:ext cx="1079200" cy="122318"/>
          </a:xfrm>
          <a:prstGeom prst="rect">
            <a:avLst/>
          </a:prstGeom>
          <a:solidFill>
            <a:srgbClr val="ACDE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 name="Google Shape;96;p13">
            <a:extLst>
              <a:ext uri="{FF2B5EF4-FFF2-40B4-BE49-F238E27FC236}">
                <a16:creationId xmlns:a16="http://schemas.microsoft.com/office/drawing/2014/main" id="{BCA76CDB-8B26-0C4B-A089-E1AC6CD9DF51}"/>
              </a:ext>
            </a:extLst>
          </p:cNvPr>
          <p:cNvSpPr/>
          <p:nvPr userDrawn="1"/>
        </p:nvSpPr>
        <p:spPr>
          <a:xfrm flipH="1">
            <a:off x="3982866" y="5021182"/>
            <a:ext cx="1079200" cy="122318"/>
          </a:xfrm>
          <a:prstGeom prst="rect">
            <a:avLst/>
          </a:prstGeom>
          <a:solidFill>
            <a:srgbClr val="639ADE"/>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7" name="Google Shape;97;p13">
            <a:extLst>
              <a:ext uri="{FF2B5EF4-FFF2-40B4-BE49-F238E27FC236}">
                <a16:creationId xmlns:a16="http://schemas.microsoft.com/office/drawing/2014/main" id="{8DBA354C-6652-B440-A24F-276A2A910BF9}"/>
              </a:ext>
            </a:extLst>
          </p:cNvPr>
          <p:cNvSpPr/>
          <p:nvPr userDrawn="1"/>
        </p:nvSpPr>
        <p:spPr>
          <a:xfrm flipH="1">
            <a:off x="5062066" y="5021182"/>
            <a:ext cx="1079200" cy="122318"/>
          </a:xfrm>
          <a:prstGeom prst="rect">
            <a:avLst/>
          </a:prstGeom>
          <a:solidFill>
            <a:srgbClr val="3C7AB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 name="Google Shape;98;p13">
            <a:extLst>
              <a:ext uri="{FF2B5EF4-FFF2-40B4-BE49-F238E27FC236}">
                <a16:creationId xmlns:a16="http://schemas.microsoft.com/office/drawing/2014/main" id="{22D9EB77-2EC9-5140-A32C-9721C243D126}"/>
              </a:ext>
            </a:extLst>
          </p:cNvPr>
          <p:cNvSpPr/>
          <p:nvPr userDrawn="1"/>
        </p:nvSpPr>
        <p:spPr>
          <a:xfrm flipH="1">
            <a:off x="6097987" y="5021182"/>
            <a:ext cx="1015476" cy="122318"/>
          </a:xfrm>
          <a:prstGeom prst="rect">
            <a:avLst/>
          </a:prstGeom>
          <a:solidFill>
            <a:srgbClr val="2B407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9" name="Google Shape;99;p13">
            <a:extLst>
              <a:ext uri="{FF2B5EF4-FFF2-40B4-BE49-F238E27FC236}">
                <a16:creationId xmlns:a16="http://schemas.microsoft.com/office/drawing/2014/main" id="{AA07ED5D-8143-7D4C-AD2D-6351516678A0}"/>
              </a:ext>
            </a:extLst>
          </p:cNvPr>
          <p:cNvPicPr preferRelativeResize="0"/>
          <p:nvPr userDrawn="1"/>
        </p:nvPicPr>
        <p:blipFill>
          <a:blip r:embed="rId2">
            <a:alphaModFix/>
          </a:blip>
          <a:stretch>
            <a:fillRect/>
          </a:stretch>
        </p:blipFill>
        <p:spPr>
          <a:xfrm>
            <a:off x="291710" y="4538767"/>
            <a:ext cx="1194270" cy="607582"/>
          </a:xfrm>
          <a:prstGeom prst="rect">
            <a:avLst/>
          </a:prstGeom>
          <a:noFill/>
          <a:ln>
            <a:noFill/>
          </a:ln>
        </p:spPr>
      </p:pic>
      <p:sp>
        <p:nvSpPr>
          <p:cNvPr id="10" name="Google Shape;98;p13">
            <a:extLst>
              <a:ext uri="{FF2B5EF4-FFF2-40B4-BE49-F238E27FC236}">
                <a16:creationId xmlns:a16="http://schemas.microsoft.com/office/drawing/2014/main" id="{CC7B59C8-8E42-7A4C-B784-6F15C9F4A05F}"/>
              </a:ext>
            </a:extLst>
          </p:cNvPr>
          <p:cNvSpPr/>
          <p:nvPr userDrawn="1"/>
        </p:nvSpPr>
        <p:spPr>
          <a:xfrm>
            <a:off x="1709396" y="5021182"/>
            <a:ext cx="1194270" cy="122318"/>
          </a:xfrm>
          <a:prstGeom prst="rect">
            <a:avLst/>
          </a:prstGeom>
          <a:solidFill>
            <a:srgbClr val="2B407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 name="TextBox 10">
            <a:extLst>
              <a:ext uri="{FF2B5EF4-FFF2-40B4-BE49-F238E27FC236}">
                <a16:creationId xmlns:a16="http://schemas.microsoft.com/office/drawing/2014/main" id="{6209B3A5-597F-2F41-B119-1681EBEA8E29}"/>
              </a:ext>
            </a:extLst>
          </p:cNvPr>
          <p:cNvSpPr txBox="1"/>
          <p:nvPr userDrawn="1"/>
        </p:nvSpPr>
        <p:spPr>
          <a:xfrm>
            <a:off x="2432909" y="4778550"/>
            <a:ext cx="3788739" cy="217582"/>
          </a:xfrm>
          <a:prstGeom prst="rect">
            <a:avLst/>
          </a:prstGeom>
          <a:noFill/>
        </p:spPr>
        <p:txBody>
          <a:bodyPr wrap="square" rtlCol="0">
            <a:spAutoFit/>
          </a:bodyPr>
          <a:lstStyle/>
          <a:p>
            <a:r>
              <a:rPr lang="en-US" sz="800" b="0" i="0" u="none" strike="noStrike" cap="none" dirty="0">
                <a:solidFill>
                  <a:srgbClr val="000000"/>
                </a:solidFill>
                <a:effectLst/>
                <a:latin typeface="Hind" panose="02000000000000000000" pitchFamily="2" charset="77"/>
                <a:ea typeface="Arial"/>
                <a:cs typeface="Hind" panose="02000000000000000000" pitchFamily="2" charset="77"/>
                <a:sym typeface="Arial"/>
              </a:rPr>
              <a:t>© </a:t>
            </a:r>
            <a:r>
              <a:rPr lang="en-US" sz="800" dirty="0">
                <a:latin typeface="Hind" panose="02000000000000000000" pitchFamily="2" charset="77"/>
                <a:cs typeface="Hind" panose="02000000000000000000" pitchFamily="2" charset="77"/>
              </a:rPr>
              <a:t>Network Development Group reserved for use with </a:t>
            </a:r>
            <a:r>
              <a:rPr lang="en-US" sz="800" dirty="0" err="1">
                <a:latin typeface="Hind" panose="02000000000000000000" pitchFamily="2" charset="77"/>
                <a:cs typeface="Hind" panose="02000000000000000000" pitchFamily="2" charset="77"/>
              </a:rPr>
              <a:t>NDG.tech</a:t>
            </a:r>
            <a:r>
              <a:rPr lang="en-US" sz="800" dirty="0">
                <a:latin typeface="Hind" panose="02000000000000000000" pitchFamily="2" charset="77"/>
                <a:cs typeface="Hind" panose="02000000000000000000" pitchFamily="2" charset="77"/>
              </a:rPr>
              <a:t>/</a:t>
            </a:r>
            <a:r>
              <a:rPr lang="en-US" sz="800" dirty="0" err="1">
                <a:latin typeface="Hind" panose="02000000000000000000" pitchFamily="2" charset="77"/>
                <a:cs typeface="Hind" panose="02000000000000000000" pitchFamily="2" charset="77"/>
              </a:rPr>
              <a:t>vmware</a:t>
            </a:r>
            <a:r>
              <a:rPr lang="en-US" sz="800" dirty="0">
                <a:latin typeface="Hind" panose="02000000000000000000" pitchFamily="2" charset="77"/>
                <a:cs typeface="Hind" panose="02000000000000000000" pitchFamily="2" charset="77"/>
              </a:rPr>
              <a:t> content</a:t>
            </a:r>
          </a:p>
        </p:txBody>
      </p:sp>
      <p:pic>
        <p:nvPicPr>
          <p:cNvPr id="12" name="Google Shape;130;p17">
            <a:extLst>
              <a:ext uri="{FF2B5EF4-FFF2-40B4-BE49-F238E27FC236}">
                <a16:creationId xmlns:a16="http://schemas.microsoft.com/office/drawing/2014/main" id="{546FB445-6031-AA41-883F-9E0803AF3A59}"/>
              </a:ext>
            </a:extLst>
          </p:cNvPr>
          <p:cNvPicPr preferRelativeResize="0"/>
          <p:nvPr userDrawn="1"/>
        </p:nvPicPr>
        <p:blipFill rotWithShape="1">
          <a:blip r:embed="rId3">
            <a:alphaModFix/>
          </a:blip>
          <a:srcRect/>
          <a:stretch/>
        </p:blipFill>
        <p:spPr>
          <a:xfrm>
            <a:off x="7244326" y="4604685"/>
            <a:ext cx="1741951" cy="53586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9"/>
        <p:cNvGrpSpPr/>
        <p:nvPr/>
      </p:nvGrpSpPr>
      <p:grpSpPr>
        <a:xfrm>
          <a:off x="0" y="0"/>
          <a:ext cx="0" cy="0"/>
          <a:chOff x="0" y="0"/>
          <a:chExt cx="0" cy="0"/>
        </a:xfrm>
      </p:grpSpPr>
      <p:sp>
        <p:nvSpPr>
          <p:cNvPr id="60" name="Shape 60"/>
          <p:cNvSpPr/>
          <p:nvPr/>
        </p:nvSpPr>
        <p:spPr>
          <a:xfrm>
            <a:off x="4572000" y="-175"/>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cxnSp>
        <p:nvCxnSpPr>
          <p:cNvPr id="61" name="Shape 61"/>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62" name="Shape 62"/>
          <p:cNvSpPr txBox="1">
            <a:spLocks noGrp="1"/>
          </p:cNvSpPr>
          <p:nvPr>
            <p:ph type="title"/>
          </p:nvPr>
        </p:nvSpPr>
        <p:spPr>
          <a:xfrm>
            <a:off x="265500" y="1151100"/>
            <a:ext cx="4045200" cy="15645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63" name="Shape 63"/>
          <p:cNvSpPr txBox="1">
            <a:spLocks noGrp="1"/>
          </p:cNvSpPr>
          <p:nvPr>
            <p:ph type="subTitle" idx="1"/>
          </p:nvPr>
        </p:nvSpPr>
        <p:spPr>
          <a:xfrm>
            <a:off x="265500" y="2769001"/>
            <a:ext cx="4045200" cy="12693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4" name="Shape 64"/>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65" name="Shape 65"/>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6"/>
        <p:cNvGrpSpPr/>
        <p:nvPr/>
      </p:nvGrpSpPr>
      <p:grpSpPr>
        <a:xfrm>
          <a:off x="0" y="0"/>
          <a:ext cx="0" cy="0"/>
          <a:chOff x="0" y="0"/>
          <a:chExt cx="0" cy="0"/>
        </a:xfrm>
      </p:grpSpPr>
      <p:sp>
        <p:nvSpPr>
          <p:cNvPr id="67" name="Shape 67"/>
          <p:cNvSpPr txBox="1">
            <a:spLocks noGrp="1"/>
          </p:cNvSpPr>
          <p:nvPr>
            <p:ph type="body" idx="1"/>
          </p:nvPr>
        </p:nvSpPr>
        <p:spPr>
          <a:xfrm>
            <a:off x="319500" y="4230575"/>
            <a:ext cx="5998800" cy="5988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68" name="Shape 68"/>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69"/>
        <p:cNvGrpSpPr/>
        <p:nvPr/>
      </p:nvGrpSpPr>
      <p:grpSpPr>
        <a:xfrm>
          <a:off x="0" y="0"/>
          <a:ext cx="0" cy="0"/>
          <a:chOff x="0" y="0"/>
          <a:chExt cx="0" cy="0"/>
        </a:xfrm>
      </p:grpSpPr>
      <p:grpSp>
        <p:nvGrpSpPr>
          <p:cNvPr id="70" name="Shape 70"/>
          <p:cNvGrpSpPr/>
          <p:nvPr/>
        </p:nvGrpSpPr>
        <p:grpSpPr>
          <a:xfrm>
            <a:off x="6098378" y="5"/>
            <a:ext cx="3045625" cy="2030570"/>
            <a:chOff x="6098378" y="5"/>
            <a:chExt cx="3045625" cy="2030570"/>
          </a:xfrm>
        </p:grpSpPr>
        <p:sp>
          <p:nvSpPr>
            <p:cNvPr id="71" name="Shape 71"/>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2" name="Shape 72"/>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3" name="Shape 73"/>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4" name="Shape 74"/>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5" name="Shape 75"/>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76" name="Shape 76"/>
          <p:cNvSpPr txBox="1">
            <a:spLocks noGrp="1"/>
          </p:cNvSpPr>
          <p:nvPr>
            <p:ph type="title" hasCustomPrompt="1"/>
          </p:nvPr>
        </p:nvSpPr>
        <p:spPr>
          <a:xfrm>
            <a:off x="311700" y="1256050"/>
            <a:ext cx="8520600" cy="2030700"/>
          </a:xfrm>
          <a:prstGeom prst="rect">
            <a:avLst/>
          </a:prstGeom>
        </p:spPr>
        <p:txBody>
          <a:bodyPr spcFirstLastPara="1" wrap="square" lIns="91425" tIns="91425" rIns="91425" bIns="91425" anchor="b" anchorCtr="0"/>
          <a:lstStyle>
            <a:lvl1pPr lvl="0" algn="ctr">
              <a:spcBef>
                <a:spcPts val="0"/>
              </a:spcBef>
              <a:spcAft>
                <a:spcPts val="0"/>
              </a:spcAft>
              <a:buClr>
                <a:schemeClr val="lt1"/>
              </a:buClr>
              <a:buSzPts val="12000"/>
              <a:buNone/>
              <a:defRPr sz="12000">
                <a:solidFill>
                  <a:schemeClr val="lt1"/>
                </a:solidFill>
              </a:defRPr>
            </a:lvl1pPr>
            <a:lvl2pPr lvl="1" algn="ctr">
              <a:spcBef>
                <a:spcPts val="0"/>
              </a:spcBef>
              <a:spcAft>
                <a:spcPts val="0"/>
              </a:spcAft>
              <a:buClr>
                <a:schemeClr val="lt1"/>
              </a:buClr>
              <a:buSzPts val="12000"/>
              <a:buNone/>
              <a:defRPr sz="12000">
                <a:solidFill>
                  <a:schemeClr val="lt1"/>
                </a:solidFill>
              </a:defRPr>
            </a:lvl2pPr>
            <a:lvl3pPr lvl="2" algn="ctr">
              <a:spcBef>
                <a:spcPts val="0"/>
              </a:spcBef>
              <a:spcAft>
                <a:spcPts val="0"/>
              </a:spcAft>
              <a:buClr>
                <a:schemeClr val="lt1"/>
              </a:buClr>
              <a:buSzPts val="12000"/>
              <a:buNone/>
              <a:defRPr sz="12000">
                <a:solidFill>
                  <a:schemeClr val="lt1"/>
                </a:solidFill>
              </a:defRPr>
            </a:lvl3pPr>
            <a:lvl4pPr lvl="3" algn="ctr">
              <a:spcBef>
                <a:spcPts val="0"/>
              </a:spcBef>
              <a:spcAft>
                <a:spcPts val="0"/>
              </a:spcAft>
              <a:buClr>
                <a:schemeClr val="lt1"/>
              </a:buClr>
              <a:buSzPts val="12000"/>
              <a:buNone/>
              <a:defRPr sz="12000">
                <a:solidFill>
                  <a:schemeClr val="lt1"/>
                </a:solidFill>
              </a:defRPr>
            </a:lvl4pPr>
            <a:lvl5pPr lvl="4" algn="ctr">
              <a:spcBef>
                <a:spcPts val="0"/>
              </a:spcBef>
              <a:spcAft>
                <a:spcPts val="0"/>
              </a:spcAft>
              <a:buClr>
                <a:schemeClr val="lt1"/>
              </a:buClr>
              <a:buSzPts val="12000"/>
              <a:buNone/>
              <a:defRPr sz="12000">
                <a:solidFill>
                  <a:schemeClr val="lt1"/>
                </a:solidFill>
              </a:defRPr>
            </a:lvl5pPr>
            <a:lvl6pPr lvl="5" algn="ctr">
              <a:spcBef>
                <a:spcPts val="0"/>
              </a:spcBef>
              <a:spcAft>
                <a:spcPts val="0"/>
              </a:spcAft>
              <a:buClr>
                <a:schemeClr val="lt1"/>
              </a:buClr>
              <a:buSzPts val="12000"/>
              <a:buNone/>
              <a:defRPr sz="12000">
                <a:solidFill>
                  <a:schemeClr val="lt1"/>
                </a:solidFill>
              </a:defRPr>
            </a:lvl6pPr>
            <a:lvl7pPr lvl="6" algn="ctr">
              <a:spcBef>
                <a:spcPts val="0"/>
              </a:spcBef>
              <a:spcAft>
                <a:spcPts val="0"/>
              </a:spcAft>
              <a:buClr>
                <a:schemeClr val="lt1"/>
              </a:buClr>
              <a:buSzPts val="12000"/>
              <a:buNone/>
              <a:defRPr sz="12000">
                <a:solidFill>
                  <a:schemeClr val="lt1"/>
                </a:solidFill>
              </a:defRPr>
            </a:lvl7pPr>
            <a:lvl8pPr lvl="7" algn="ctr">
              <a:spcBef>
                <a:spcPts val="0"/>
              </a:spcBef>
              <a:spcAft>
                <a:spcPts val="0"/>
              </a:spcAft>
              <a:buClr>
                <a:schemeClr val="lt1"/>
              </a:buClr>
              <a:buSzPts val="12000"/>
              <a:buNone/>
              <a:defRPr sz="12000">
                <a:solidFill>
                  <a:schemeClr val="lt1"/>
                </a:solidFill>
              </a:defRPr>
            </a:lvl8pPr>
            <a:lvl9pPr lvl="8" algn="ctr">
              <a:spcBef>
                <a:spcPts val="0"/>
              </a:spcBef>
              <a:spcAft>
                <a:spcPts val="0"/>
              </a:spcAft>
              <a:buClr>
                <a:schemeClr val="lt1"/>
              </a:buClr>
              <a:buSzPts val="12000"/>
              <a:buNone/>
              <a:defRPr sz="12000">
                <a:solidFill>
                  <a:schemeClr val="lt1"/>
                </a:solidFill>
              </a:defRPr>
            </a:lvl9pPr>
          </a:lstStyle>
          <a:p>
            <a:r>
              <a:t>xx%</a:t>
            </a:r>
          </a:p>
        </p:txBody>
      </p:sp>
      <p:sp>
        <p:nvSpPr>
          <p:cNvPr id="77" name="Shape 77"/>
          <p:cNvSpPr txBox="1">
            <a:spLocks noGrp="1"/>
          </p:cNvSpPr>
          <p:nvPr>
            <p:ph type="body" idx="1"/>
          </p:nvPr>
        </p:nvSpPr>
        <p:spPr>
          <a:xfrm>
            <a:off x="311700" y="3369225"/>
            <a:ext cx="8520600" cy="1281900"/>
          </a:xfrm>
          <a:prstGeom prst="rect">
            <a:avLst/>
          </a:prstGeom>
        </p:spPr>
        <p:txBody>
          <a:bodyPr spcFirstLastPara="1" wrap="square" lIns="91425" tIns="91425" rIns="91425" bIns="91425" anchor="t" anchorCtr="0"/>
          <a:lstStyle>
            <a:lvl1pPr marL="457200" lvl="0" indent="-342900" algn="ctr">
              <a:spcBef>
                <a:spcPts val="0"/>
              </a:spcBef>
              <a:spcAft>
                <a:spcPts val="0"/>
              </a:spcAft>
              <a:buClr>
                <a:schemeClr val="lt1"/>
              </a:buClr>
              <a:buSzPts val="1800"/>
              <a:buChar char="●"/>
              <a:defRPr>
                <a:solidFill>
                  <a:schemeClr val="lt1"/>
                </a:solidFill>
              </a:defRPr>
            </a:lvl1pPr>
            <a:lvl2pPr marL="914400" lvl="1" indent="-317500" algn="ctr">
              <a:spcBef>
                <a:spcPts val="1600"/>
              </a:spcBef>
              <a:spcAft>
                <a:spcPts val="0"/>
              </a:spcAft>
              <a:buClr>
                <a:schemeClr val="lt1"/>
              </a:buClr>
              <a:buSzPts val="1400"/>
              <a:buChar char="○"/>
              <a:defRPr>
                <a:solidFill>
                  <a:schemeClr val="lt1"/>
                </a:solidFill>
              </a:defRPr>
            </a:lvl2pPr>
            <a:lvl3pPr marL="1371600" lvl="2" indent="-317500" algn="ctr">
              <a:spcBef>
                <a:spcPts val="1600"/>
              </a:spcBef>
              <a:spcAft>
                <a:spcPts val="0"/>
              </a:spcAft>
              <a:buClr>
                <a:schemeClr val="lt1"/>
              </a:buClr>
              <a:buSzPts val="1400"/>
              <a:buChar char="■"/>
              <a:defRPr>
                <a:solidFill>
                  <a:schemeClr val="lt1"/>
                </a:solidFill>
              </a:defRPr>
            </a:lvl3pPr>
            <a:lvl4pPr marL="1828800" lvl="3" indent="-317500" algn="ctr">
              <a:spcBef>
                <a:spcPts val="1600"/>
              </a:spcBef>
              <a:spcAft>
                <a:spcPts val="0"/>
              </a:spcAft>
              <a:buClr>
                <a:schemeClr val="lt1"/>
              </a:buClr>
              <a:buSzPts val="1400"/>
              <a:buChar char="●"/>
              <a:defRPr>
                <a:solidFill>
                  <a:schemeClr val="lt1"/>
                </a:solidFill>
              </a:defRPr>
            </a:lvl4pPr>
            <a:lvl5pPr marL="2286000" lvl="4" indent="-317500" algn="ctr">
              <a:spcBef>
                <a:spcPts val="1600"/>
              </a:spcBef>
              <a:spcAft>
                <a:spcPts val="0"/>
              </a:spcAft>
              <a:buClr>
                <a:schemeClr val="lt1"/>
              </a:buClr>
              <a:buSzPts val="1400"/>
              <a:buChar char="○"/>
              <a:defRPr>
                <a:solidFill>
                  <a:schemeClr val="lt1"/>
                </a:solidFill>
              </a:defRPr>
            </a:lvl5pPr>
            <a:lvl6pPr marL="2743200" lvl="5" indent="-317500" algn="ctr">
              <a:spcBef>
                <a:spcPts val="1600"/>
              </a:spcBef>
              <a:spcAft>
                <a:spcPts val="0"/>
              </a:spcAft>
              <a:buClr>
                <a:schemeClr val="lt1"/>
              </a:buClr>
              <a:buSzPts val="1400"/>
              <a:buChar char="■"/>
              <a:defRPr>
                <a:solidFill>
                  <a:schemeClr val="lt1"/>
                </a:solidFill>
              </a:defRPr>
            </a:lvl6pPr>
            <a:lvl7pPr marL="3200400" lvl="6" indent="-317500" algn="ctr">
              <a:spcBef>
                <a:spcPts val="1600"/>
              </a:spcBef>
              <a:spcAft>
                <a:spcPts val="0"/>
              </a:spcAft>
              <a:buClr>
                <a:schemeClr val="lt1"/>
              </a:buClr>
              <a:buSzPts val="1400"/>
              <a:buChar char="●"/>
              <a:defRPr>
                <a:solidFill>
                  <a:schemeClr val="lt1"/>
                </a:solidFill>
              </a:defRPr>
            </a:lvl7pPr>
            <a:lvl8pPr marL="3657600" lvl="7" indent="-317500" algn="ctr">
              <a:spcBef>
                <a:spcPts val="1600"/>
              </a:spcBef>
              <a:spcAft>
                <a:spcPts val="0"/>
              </a:spcAft>
              <a:buClr>
                <a:schemeClr val="lt1"/>
              </a:buClr>
              <a:buSzPts val="1400"/>
              <a:buChar char="○"/>
              <a:defRPr>
                <a:solidFill>
                  <a:schemeClr val="lt1"/>
                </a:solidFill>
              </a:defRPr>
            </a:lvl8pPr>
            <a:lvl9pPr marL="4114800" lvl="8" indent="-317500" algn="ctr">
              <a:spcBef>
                <a:spcPts val="1600"/>
              </a:spcBef>
              <a:spcAft>
                <a:spcPts val="1600"/>
              </a:spcAft>
              <a:buClr>
                <a:schemeClr val="lt1"/>
              </a:buClr>
              <a:buSzPts val="1400"/>
              <a:buChar char="■"/>
              <a:defRPr>
                <a:solidFill>
                  <a:schemeClr val="lt1"/>
                </a:solidFill>
              </a:defRPr>
            </a:lvl9pPr>
          </a:lstStyle>
          <a:p>
            <a:endParaRPr/>
          </a:p>
        </p:txBody>
      </p:sp>
      <p:sp>
        <p:nvSpPr>
          <p:cNvPr id="78" name="Shape 78"/>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geometric">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10000"/>
            <a:ext cx="8520600" cy="6078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a:endParaRPr/>
          </a:p>
        </p:txBody>
      </p:sp>
      <p:sp>
        <p:nvSpPr>
          <p:cNvPr id="7" name="Shape 7"/>
          <p:cNvSpPr txBox="1">
            <a:spLocks noGrp="1"/>
          </p:cNvSpPr>
          <p:nvPr>
            <p:ph type="body" idx="1"/>
          </p:nvPr>
        </p:nvSpPr>
        <p:spPr>
          <a:xfrm>
            <a:off x="311700" y="1229875"/>
            <a:ext cx="8520600" cy="33390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marL="914400" lvl="1"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2pPr>
            <a:lvl3pPr marL="1371600" lvl="2"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3pPr>
            <a:lvl4pPr marL="1828800" lvl="3"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4pPr>
            <a:lvl5pPr marL="2286000" lvl="4"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5pPr>
            <a:lvl6pPr marL="2743200" lvl="5"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6pPr>
            <a:lvl7pPr marL="3200400" lvl="6"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7pPr>
            <a:lvl8pPr marL="3657600" lvl="7"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8pPr>
            <a:lvl9pPr marL="4114800" lvl="8" indent="-317500">
              <a:lnSpc>
                <a:spcPct val="115000"/>
              </a:lnSpc>
              <a:spcBef>
                <a:spcPts val="1600"/>
              </a:spcBef>
              <a:spcAft>
                <a:spcPts val="1600"/>
              </a:spcAft>
              <a:buClr>
                <a:schemeClr val="dk2"/>
              </a:buClr>
              <a:buSzPts val="1400"/>
              <a:buFont typeface="Roboto"/>
              <a:buChar char="■"/>
              <a:defRPr>
                <a:solidFill>
                  <a:schemeClr val="dk2"/>
                </a:solidFill>
                <a:latin typeface="Roboto"/>
                <a:ea typeface="Roboto"/>
                <a:cs typeface="Roboto"/>
                <a:sym typeface="Roboto"/>
              </a:defRPr>
            </a:lvl9pPr>
          </a:lstStyle>
          <a:p>
            <a:endParaRPr/>
          </a:p>
        </p:txBody>
      </p:sp>
      <p:sp>
        <p:nvSpPr>
          <p:cNvPr id="8" name="Shape 8"/>
          <p:cNvSpPr txBox="1">
            <a:spLocks noGrp="1"/>
          </p:cNvSpPr>
          <p:nvPr>
            <p:ph type="sldNum" idx="12"/>
          </p:nvPr>
        </p:nvSpPr>
        <p:spPr>
          <a:xfrm>
            <a:off x="8460431" y="4651190"/>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1"/>
                </a:solidFill>
                <a:latin typeface="Roboto"/>
                <a:ea typeface="Roboto"/>
                <a:cs typeface="Roboto"/>
                <a:sym typeface="Roboto"/>
              </a:defRPr>
            </a:lvl1pPr>
            <a:lvl2pPr lvl="1" algn="r">
              <a:buNone/>
              <a:defRPr sz="1000">
                <a:solidFill>
                  <a:schemeClr val="lt1"/>
                </a:solidFill>
                <a:latin typeface="Roboto"/>
                <a:ea typeface="Roboto"/>
                <a:cs typeface="Roboto"/>
                <a:sym typeface="Roboto"/>
              </a:defRPr>
            </a:lvl2pPr>
            <a:lvl3pPr lvl="2" algn="r">
              <a:buNone/>
              <a:defRPr sz="1000">
                <a:solidFill>
                  <a:schemeClr val="lt1"/>
                </a:solidFill>
                <a:latin typeface="Roboto"/>
                <a:ea typeface="Roboto"/>
                <a:cs typeface="Roboto"/>
                <a:sym typeface="Roboto"/>
              </a:defRPr>
            </a:lvl3pPr>
            <a:lvl4pPr lvl="3" algn="r">
              <a:buNone/>
              <a:defRPr sz="1000">
                <a:solidFill>
                  <a:schemeClr val="lt1"/>
                </a:solidFill>
                <a:latin typeface="Roboto"/>
                <a:ea typeface="Roboto"/>
                <a:cs typeface="Roboto"/>
                <a:sym typeface="Roboto"/>
              </a:defRPr>
            </a:lvl4pPr>
            <a:lvl5pPr lvl="4" algn="r">
              <a:buNone/>
              <a:defRPr sz="1000">
                <a:solidFill>
                  <a:schemeClr val="lt1"/>
                </a:solidFill>
                <a:latin typeface="Roboto"/>
                <a:ea typeface="Roboto"/>
                <a:cs typeface="Roboto"/>
                <a:sym typeface="Roboto"/>
              </a:defRPr>
            </a:lvl5pPr>
            <a:lvl6pPr lvl="5" algn="r">
              <a:buNone/>
              <a:defRPr sz="1000">
                <a:solidFill>
                  <a:schemeClr val="lt1"/>
                </a:solidFill>
                <a:latin typeface="Roboto"/>
                <a:ea typeface="Roboto"/>
                <a:cs typeface="Roboto"/>
                <a:sym typeface="Roboto"/>
              </a:defRPr>
            </a:lvl6pPr>
            <a:lvl7pPr lvl="6" algn="r">
              <a:buNone/>
              <a:defRPr sz="1000">
                <a:solidFill>
                  <a:schemeClr val="lt1"/>
                </a:solidFill>
                <a:latin typeface="Roboto"/>
                <a:ea typeface="Roboto"/>
                <a:cs typeface="Roboto"/>
                <a:sym typeface="Roboto"/>
              </a:defRPr>
            </a:lvl7pPr>
            <a:lvl8pPr lvl="7" algn="r">
              <a:buNone/>
              <a:defRPr sz="1000">
                <a:solidFill>
                  <a:schemeClr val="lt1"/>
                </a:solidFill>
                <a:latin typeface="Roboto"/>
                <a:ea typeface="Roboto"/>
                <a:cs typeface="Roboto"/>
                <a:sym typeface="Roboto"/>
              </a:defRPr>
            </a:lvl8pPr>
            <a:lvl9pPr lvl="8" algn="r">
              <a:buNone/>
              <a:defRPr sz="1000">
                <a:solidFill>
                  <a:schemeClr val="lt1"/>
                </a:solidFill>
                <a:latin typeface="Roboto"/>
                <a:ea typeface="Roboto"/>
                <a:cs typeface="Roboto"/>
                <a:sym typeface="Roboto"/>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txBox="1">
            <a:spLocks noGrp="1"/>
          </p:cNvSpPr>
          <p:nvPr>
            <p:ph type="ctrTitle"/>
          </p:nvPr>
        </p:nvSpPr>
        <p:spPr>
          <a:xfrm>
            <a:off x="397541" y="1584686"/>
            <a:ext cx="8222100" cy="838800"/>
          </a:xfrm>
          <a:prstGeom prst="rect">
            <a:avLst/>
          </a:prstGeom>
        </p:spPr>
        <p:txBody>
          <a:bodyPr spcFirstLastPara="1" wrap="square" lIns="91425" tIns="91425" rIns="91425" bIns="91425" anchor="b" anchorCtr="0">
            <a:noAutofit/>
          </a:bodyPr>
          <a:lstStyle/>
          <a:p>
            <a:pPr lvl="0" algn="ctr"/>
            <a:r>
              <a:rPr lang="en-US" sz="4400" b="1" dirty="0">
                <a:latin typeface="Hind"/>
                <a:ea typeface="Hind"/>
                <a:cs typeface="Hind"/>
                <a:sym typeface="Hind"/>
              </a:rPr>
              <a:t>Network Virtualization Concepts </a:t>
            </a:r>
            <a:endParaRPr sz="4400" b="1" dirty="0">
              <a:latin typeface="Hind"/>
              <a:ea typeface="Hind"/>
              <a:cs typeface="Hind"/>
              <a:sym typeface="Hind"/>
            </a:endParaRPr>
          </a:p>
        </p:txBody>
      </p:sp>
      <p:sp>
        <p:nvSpPr>
          <p:cNvPr id="2" name="TextBox 1">
            <a:extLst>
              <a:ext uri="{FF2B5EF4-FFF2-40B4-BE49-F238E27FC236}">
                <a16:creationId xmlns:a16="http://schemas.microsoft.com/office/drawing/2014/main" id="{9F90640A-84D5-4DFD-AA56-4D3FF93436BD}"/>
              </a:ext>
            </a:extLst>
          </p:cNvPr>
          <p:cNvSpPr txBox="1"/>
          <p:nvPr/>
        </p:nvSpPr>
        <p:spPr>
          <a:xfrm>
            <a:off x="2105788" y="2881774"/>
            <a:ext cx="4805607" cy="523220"/>
          </a:xfrm>
          <a:prstGeom prst="rect">
            <a:avLst/>
          </a:prstGeom>
          <a:noFill/>
        </p:spPr>
        <p:txBody>
          <a:bodyPr wrap="square" rtlCol="0">
            <a:spAutoFit/>
          </a:bodyPr>
          <a:lstStyle/>
          <a:p>
            <a:pPr algn="ctr"/>
            <a:r>
              <a:rPr lang="en-US" b="1" dirty="0">
                <a:solidFill>
                  <a:schemeClr val="bg1"/>
                </a:solidFill>
                <a:latin typeface="Hind" panose="020B0604020202020204" charset="0"/>
                <a:cs typeface="Hind" panose="020B0604020202020204" charset="0"/>
              </a:rPr>
              <a:t>From NDG In partnership with VMware IT Academy     www.vmware.com/go/academy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C95748DC-1E37-438A-9C0A-6AC6AA9CD275}"/>
              </a:ext>
            </a:extLst>
          </p:cNvPr>
          <p:cNvSpPr>
            <a:spLocks noGrp="1"/>
          </p:cNvSpPr>
          <p:nvPr>
            <p:ph type="title"/>
          </p:nvPr>
        </p:nvSpPr>
        <p:spPr/>
        <p:txBody>
          <a:bodyPr/>
          <a:lstStyle/>
          <a:p>
            <a:r>
              <a:rPr lang="en-US" dirty="0">
                <a:solidFill>
                  <a:schemeClr val="accent6">
                    <a:lumMod val="50000"/>
                  </a:schemeClr>
                </a:solidFill>
              </a:rPr>
              <a:t>Virtual Networks vs VLANs</a:t>
            </a:r>
          </a:p>
        </p:txBody>
      </p:sp>
      <p:sp>
        <p:nvSpPr>
          <p:cNvPr id="8" name="TextBox 7">
            <a:extLst>
              <a:ext uri="{FF2B5EF4-FFF2-40B4-BE49-F238E27FC236}">
                <a16:creationId xmlns:a16="http://schemas.microsoft.com/office/drawing/2014/main" id="{A11AA76A-80F4-46A8-A5F3-A99CD5EC0677}"/>
              </a:ext>
            </a:extLst>
          </p:cNvPr>
          <p:cNvSpPr txBox="1"/>
          <p:nvPr/>
        </p:nvSpPr>
        <p:spPr>
          <a:xfrm>
            <a:off x="344815" y="1084580"/>
            <a:ext cx="7731604" cy="2031325"/>
          </a:xfrm>
          <a:prstGeom prst="rect">
            <a:avLst/>
          </a:prstGeom>
          <a:noFill/>
        </p:spPr>
        <p:txBody>
          <a:bodyPr wrap="non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Network virtualization provide network services beyond data transfer</a:t>
            </a:r>
          </a:p>
          <a:p>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Networks can be recreated in seconds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Snapshots can be created to save and restore an exact state of a network</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Every network and security service is virtualized</a:t>
            </a:r>
          </a:p>
        </p:txBody>
      </p:sp>
      <p:pic>
        <p:nvPicPr>
          <p:cNvPr id="2" name="Picture 1">
            <a:extLst>
              <a:ext uri="{FF2B5EF4-FFF2-40B4-BE49-F238E27FC236}">
                <a16:creationId xmlns:a16="http://schemas.microsoft.com/office/drawing/2014/main" id="{1C2B37A7-68AF-DF48-BECC-3E19754EF23B}"/>
              </a:ext>
            </a:extLst>
          </p:cNvPr>
          <p:cNvPicPr>
            <a:picLocks noChangeAspect="1"/>
          </p:cNvPicPr>
          <p:nvPr/>
        </p:nvPicPr>
        <p:blipFill>
          <a:blip r:embed="rId2"/>
          <a:stretch>
            <a:fillRect/>
          </a:stretch>
        </p:blipFill>
        <p:spPr>
          <a:xfrm>
            <a:off x="5472243" y="3387811"/>
            <a:ext cx="3360057" cy="1075218"/>
          </a:xfrm>
          <a:prstGeom prst="rect">
            <a:avLst/>
          </a:prstGeom>
        </p:spPr>
      </p:pic>
    </p:spTree>
    <p:extLst>
      <p:ext uri="{BB962C8B-B14F-4D97-AF65-F5344CB8AC3E}">
        <p14:creationId xmlns:p14="http://schemas.microsoft.com/office/powerpoint/2010/main" val="154262642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Security Features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263872374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2800" dirty="0">
                <a:solidFill>
                  <a:schemeClr val="accent6">
                    <a:lumMod val="50000"/>
                  </a:schemeClr>
                </a:solidFill>
              </a:rPr>
              <a:t>Security Features</a:t>
            </a:r>
          </a:p>
        </p:txBody>
      </p:sp>
      <p:sp>
        <p:nvSpPr>
          <p:cNvPr id="2" name="TextBox 1">
            <a:extLst>
              <a:ext uri="{FF2B5EF4-FFF2-40B4-BE49-F238E27FC236}">
                <a16:creationId xmlns:a16="http://schemas.microsoft.com/office/drawing/2014/main" id="{CE2194F4-6BC5-D946-92EC-8C5BCC39AB16}"/>
              </a:ext>
            </a:extLst>
          </p:cNvPr>
          <p:cNvSpPr txBox="1"/>
          <p:nvPr/>
        </p:nvSpPr>
        <p:spPr>
          <a:xfrm>
            <a:off x="4473086" y="1309198"/>
            <a:ext cx="4295954" cy="2462213"/>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50000"/>
                  </a:schemeClr>
                </a:solidFill>
              </a:rPr>
              <a:t>NSX embeds security functions directly into the hypervisor, providing micro-segmentation and automated, most-finely detailed (granular) security for every individual virtual desktop or device</a:t>
            </a:r>
          </a:p>
          <a:p>
            <a:pPr marL="285750" indent="-285750">
              <a:buFont typeface="Arial" panose="020B0604020202020204" pitchFamily="34" charset="0"/>
              <a:buChar char="•"/>
            </a:pPr>
            <a:r>
              <a:rPr lang="en-US" dirty="0">
                <a:solidFill>
                  <a:schemeClr val="accent6">
                    <a:lumMod val="50000"/>
                  </a:schemeClr>
                </a:solidFill>
              </a:rPr>
              <a:t>NSX enables security policies to travel with specific workloads, wherever they are in the network and whenever they move</a:t>
            </a:r>
          </a:p>
          <a:p>
            <a:pPr marL="285750" indent="-285750">
              <a:buFont typeface="Arial" panose="020B0604020202020204" pitchFamily="34" charset="0"/>
              <a:buChar char="•"/>
            </a:pPr>
            <a:r>
              <a:rPr lang="en-US" dirty="0">
                <a:solidFill>
                  <a:schemeClr val="accent6">
                    <a:lumMod val="50000"/>
                  </a:schemeClr>
                </a:solidFill>
              </a:rPr>
              <a:t>NSX can provide a logical DMZ anywhere in the data center, and, being software, it can be as large or as small as needed</a:t>
            </a:r>
          </a:p>
        </p:txBody>
      </p:sp>
      <p:pic>
        <p:nvPicPr>
          <p:cNvPr id="7" name="image1.png">
            <a:extLst>
              <a:ext uri="{FF2B5EF4-FFF2-40B4-BE49-F238E27FC236}">
                <a16:creationId xmlns:a16="http://schemas.microsoft.com/office/drawing/2014/main" id="{15DF7BBD-3393-5F48-B20E-3E8FEE42BDE0}"/>
              </a:ext>
            </a:extLst>
          </p:cNvPr>
          <p:cNvPicPr/>
          <p:nvPr/>
        </p:nvPicPr>
        <p:blipFill>
          <a:blip r:embed="rId3"/>
          <a:srcRect/>
          <a:stretch>
            <a:fillRect/>
          </a:stretch>
        </p:blipFill>
        <p:spPr>
          <a:xfrm>
            <a:off x="464664" y="1243318"/>
            <a:ext cx="3694430" cy="2593975"/>
          </a:xfrm>
          <a:prstGeom prst="rect">
            <a:avLst/>
          </a:prstGeom>
          <a:ln/>
        </p:spPr>
      </p:pic>
    </p:spTree>
    <p:extLst>
      <p:ext uri="{BB962C8B-B14F-4D97-AF65-F5344CB8AC3E}">
        <p14:creationId xmlns:p14="http://schemas.microsoft.com/office/powerpoint/2010/main" val="144718296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Micro Segmentation</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94597206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2800" dirty="0">
                <a:solidFill>
                  <a:schemeClr val="accent6">
                    <a:lumMod val="50000"/>
                  </a:schemeClr>
                </a:solidFill>
              </a:rPr>
              <a:t>Micro Segmentation</a:t>
            </a:r>
          </a:p>
        </p:txBody>
      </p:sp>
      <p:sp>
        <p:nvSpPr>
          <p:cNvPr id="2" name="TextBox 1">
            <a:extLst>
              <a:ext uri="{FF2B5EF4-FFF2-40B4-BE49-F238E27FC236}">
                <a16:creationId xmlns:a16="http://schemas.microsoft.com/office/drawing/2014/main" id="{CE2194F4-6BC5-D946-92EC-8C5BCC39AB16}"/>
              </a:ext>
            </a:extLst>
          </p:cNvPr>
          <p:cNvSpPr txBox="1"/>
          <p:nvPr/>
        </p:nvSpPr>
        <p:spPr>
          <a:xfrm>
            <a:off x="598098" y="1309198"/>
            <a:ext cx="7671759" cy="2462213"/>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50000"/>
                  </a:schemeClr>
                </a:solidFill>
              </a:rPr>
              <a:t>Micro-segmentation is the ability to segment elements of a system into extremely granular components</a:t>
            </a:r>
          </a:p>
          <a:p>
            <a:pPr marL="285750" indent="-285750">
              <a:buFont typeface="Arial" panose="020B0604020202020204" pitchFamily="34" charset="0"/>
              <a:buChar char="•"/>
            </a:pPr>
            <a:endParaRPr lang="en-US" dirty="0">
              <a:solidFill>
                <a:schemeClr val="accent6">
                  <a:lumMod val="50000"/>
                </a:schemeClr>
              </a:solidFill>
            </a:endParaRPr>
          </a:p>
          <a:p>
            <a:pPr marL="285750" indent="-285750">
              <a:buFont typeface="Arial" panose="020B0604020202020204" pitchFamily="34" charset="0"/>
              <a:buChar char="•"/>
            </a:pPr>
            <a:r>
              <a:rPr lang="en-US" dirty="0">
                <a:solidFill>
                  <a:schemeClr val="accent6">
                    <a:lumMod val="50000"/>
                  </a:schemeClr>
                </a:solidFill>
              </a:rPr>
              <a:t>Once a network is segmented, security policies can easily be applied, whether an administrator wants to target a cluster of servers or a single VM</a:t>
            </a:r>
          </a:p>
          <a:p>
            <a:pPr marL="285750" indent="-285750">
              <a:buFont typeface="Arial" panose="020B0604020202020204" pitchFamily="34" charset="0"/>
              <a:buChar char="•"/>
            </a:pPr>
            <a:endParaRPr lang="en-US" dirty="0">
              <a:solidFill>
                <a:schemeClr val="accent6">
                  <a:lumMod val="50000"/>
                </a:schemeClr>
              </a:solidFill>
            </a:endParaRPr>
          </a:p>
          <a:p>
            <a:pPr marL="285750" indent="-285750">
              <a:buFont typeface="Arial" panose="020B0604020202020204" pitchFamily="34" charset="0"/>
              <a:buChar char="•"/>
            </a:pPr>
            <a:r>
              <a:rPr lang="en-US" dirty="0">
                <a:solidFill>
                  <a:schemeClr val="accent6">
                    <a:lumMod val="50000"/>
                  </a:schemeClr>
                </a:solidFill>
              </a:rPr>
              <a:t>Virtual networks are isolated by default – from each other and from the underlying physical network – and this provides an immediate security boost since a problem with one virtual network is contained to that one network</a:t>
            </a:r>
          </a:p>
          <a:p>
            <a:pPr marL="285750" indent="-285750">
              <a:buFont typeface="Arial" panose="020B0604020202020204" pitchFamily="34" charset="0"/>
              <a:buChar char="•"/>
            </a:pPr>
            <a:endParaRPr lang="en-US" dirty="0">
              <a:solidFill>
                <a:schemeClr val="accent6">
                  <a:lumMod val="50000"/>
                </a:schemeClr>
              </a:solidFill>
            </a:endParaRPr>
          </a:p>
          <a:p>
            <a:pPr marL="285750" indent="-285750">
              <a:buFont typeface="Arial" panose="020B0604020202020204" pitchFamily="34" charset="0"/>
              <a:buChar char="•"/>
            </a:pPr>
            <a:r>
              <a:rPr lang="en-US" dirty="0">
                <a:solidFill>
                  <a:schemeClr val="accent6">
                    <a:lumMod val="50000"/>
                  </a:schemeClr>
                </a:solidFill>
              </a:rPr>
              <a:t>NSX works seamlessly with the best-known security products</a:t>
            </a:r>
          </a:p>
        </p:txBody>
      </p:sp>
    </p:spTree>
    <p:extLst>
      <p:ext uri="{BB962C8B-B14F-4D97-AF65-F5344CB8AC3E}">
        <p14:creationId xmlns:p14="http://schemas.microsoft.com/office/powerpoint/2010/main" val="176390251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Secure End User</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415391599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2800" dirty="0">
                <a:solidFill>
                  <a:schemeClr val="accent6">
                    <a:lumMod val="50000"/>
                  </a:schemeClr>
                </a:solidFill>
              </a:rPr>
              <a:t>Secure End User</a:t>
            </a:r>
          </a:p>
        </p:txBody>
      </p:sp>
      <p:sp>
        <p:nvSpPr>
          <p:cNvPr id="2" name="TextBox 1">
            <a:extLst>
              <a:ext uri="{FF2B5EF4-FFF2-40B4-BE49-F238E27FC236}">
                <a16:creationId xmlns:a16="http://schemas.microsoft.com/office/drawing/2014/main" id="{CE2194F4-6BC5-D946-92EC-8C5BCC39AB16}"/>
              </a:ext>
            </a:extLst>
          </p:cNvPr>
          <p:cNvSpPr txBox="1"/>
          <p:nvPr/>
        </p:nvSpPr>
        <p:spPr>
          <a:xfrm>
            <a:off x="598098" y="1309198"/>
            <a:ext cx="7671759" cy="2677656"/>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50000"/>
                  </a:schemeClr>
                </a:solidFill>
              </a:rPr>
              <a:t>Unfortunately, managing groups of virtual desktop users is often a complicated process involving multiple teams</a:t>
            </a:r>
          </a:p>
          <a:p>
            <a:pPr marL="285750" indent="-285750">
              <a:buFont typeface="Arial" panose="020B0604020202020204" pitchFamily="34" charset="0"/>
              <a:buChar char="•"/>
            </a:pPr>
            <a:endParaRPr lang="en-US" dirty="0">
              <a:solidFill>
                <a:schemeClr val="accent6">
                  <a:lumMod val="50000"/>
                </a:schemeClr>
              </a:solidFill>
            </a:endParaRPr>
          </a:p>
          <a:p>
            <a:pPr marL="285750" indent="-285750">
              <a:buFont typeface="Arial" panose="020B0604020202020204" pitchFamily="34" charset="0"/>
              <a:buChar char="•"/>
            </a:pPr>
            <a:r>
              <a:rPr lang="en-US" dirty="0">
                <a:solidFill>
                  <a:schemeClr val="accent6">
                    <a:lumMod val="50000"/>
                  </a:schemeClr>
                </a:solidFill>
              </a:rPr>
              <a:t>NSX simplifies VDI by providing security based on logical groups of users or departments; organizations are able to speed the deployment of virtual desktop environments and use their resources more efficiently</a:t>
            </a:r>
          </a:p>
          <a:p>
            <a:pPr marL="285750" indent="-285750">
              <a:buFont typeface="Arial" panose="020B0604020202020204" pitchFamily="34" charset="0"/>
              <a:buChar char="•"/>
            </a:pPr>
            <a:endParaRPr lang="en-US" dirty="0">
              <a:solidFill>
                <a:schemeClr val="accent6">
                  <a:lumMod val="50000"/>
                </a:schemeClr>
              </a:solidFill>
            </a:endParaRPr>
          </a:p>
          <a:p>
            <a:pPr marL="285750" indent="-285750">
              <a:buFont typeface="Arial" panose="020B0604020202020204" pitchFamily="34" charset="0"/>
              <a:buChar char="•"/>
            </a:pPr>
            <a:r>
              <a:rPr lang="en-US" dirty="0">
                <a:solidFill>
                  <a:schemeClr val="accent6">
                    <a:lumMod val="50000"/>
                  </a:schemeClr>
                </a:solidFill>
              </a:rPr>
              <a:t>NSX micro-segmentation integrates network and security with VDI management, allowing for the creation of a single set of policies for as many different VDI users as necessary</a:t>
            </a:r>
          </a:p>
          <a:p>
            <a:pPr marL="285750" indent="-285750">
              <a:buFont typeface="Arial" panose="020B0604020202020204" pitchFamily="34" charset="0"/>
              <a:buChar char="•"/>
            </a:pPr>
            <a:endParaRPr lang="en-US" dirty="0">
              <a:solidFill>
                <a:schemeClr val="accent6">
                  <a:lumMod val="50000"/>
                </a:schemeClr>
              </a:solidFill>
            </a:endParaRPr>
          </a:p>
          <a:p>
            <a:pPr marL="285750" indent="-285750">
              <a:buFont typeface="Arial" panose="020B0604020202020204" pitchFamily="34" charset="0"/>
              <a:buChar char="•"/>
            </a:pPr>
            <a:r>
              <a:rPr lang="en-US" dirty="0">
                <a:solidFill>
                  <a:schemeClr val="accent6">
                    <a:lumMod val="50000"/>
                  </a:schemeClr>
                </a:solidFill>
              </a:rPr>
              <a:t>With NSX, if one end-user’s virtual desktop is attacked, the breach can easily be contained to just that user</a:t>
            </a:r>
          </a:p>
        </p:txBody>
      </p:sp>
    </p:spTree>
    <p:extLst>
      <p:ext uri="{BB962C8B-B14F-4D97-AF65-F5344CB8AC3E}">
        <p14:creationId xmlns:p14="http://schemas.microsoft.com/office/powerpoint/2010/main" val="15702532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What is Software-Defined Networking</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21196847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586680" y="894275"/>
            <a:ext cx="7181774" cy="3139321"/>
          </a:xfrm>
          <a:prstGeom prst="rect">
            <a:avLst/>
          </a:prstGeom>
          <a:noFill/>
        </p:spPr>
        <p:txBody>
          <a:bodyPr wrap="non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Network virtualization and Software-Defined Networking (SDN)</a:t>
            </a:r>
            <a:br>
              <a:rPr lang="en-US" sz="1800" dirty="0">
                <a:solidFill>
                  <a:schemeClr val="accent6">
                    <a:lumMod val="50000"/>
                  </a:schemeClr>
                </a:solidFill>
                <a:latin typeface="Hind" panose="020B0604020202020204" charset="0"/>
                <a:cs typeface="Hind" panose="020B0604020202020204" charset="0"/>
              </a:rPr>
            </a:br>
            <a:r>
              <a:rPr lang="en-US" sz="1800" dirty="0">
                <a:solidFill>
                  <a:schemeClr val="accent6">
                    <a:lumMod val="50000"/>
                  </a:schemeClr>
                </a:solidFill>
                <a:latin typeface="Hind" panose="020B0604020202020204" charset="0"/>
                <a:cs typeface="Hind" panose="020B0604020202020204" charset="0"/>
              </a:rPr>
              <a:t>both seek to provide greater network agility</a:t>
            </a:r>
          </a:p>
          <a:p>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Both use software to recreate network components</a:t>
            </a:r>
          </a:p>
          <a:p>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Both separate the control plane from the data plane</a:t>
            </a:r>
          </a:p>
          <a:p>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Both use a controller to help centralize management</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Both provide increased agility to allow great speed and precision in </a:t>
            </a:r>
            <a:br>
              <a:rPr lang="en-US" sz="1800" dirty="0">
                <a:solidFill>
                  <a:schemeClr val="accent6">
                    <a:lumMod val="50000"/>
                  </a:schemeClr>
                </a:solidFill>
                <a:latin typeface="Hind" panose="020B0604020202020204" charset="0"/>
                <a:cs typeface="Hind" panose="020B0604020202020204" charset="0"/>
              </a:rPr>
            </a:br>
            <a:r>
              <a:rPr lang="en-US" sz="1800" dirty="0">
                <a:solidFill>
                  <a:schemeClr val="accent6">
                    <a:lumMod val="50000"/>
                  </a:schemeClr>
                </a:solidFill>
                <a:latin typeface="Hind" panose="020B0604020202020204" charset="0"/>
                <a:cs typeface="Hind" panose="020B0604020202020204" charset="0"/>
              </a:rPr>
              <a:t>administration</a:t>
            </a:r>
            <a:endParaRPr lang="en-US" sz="1800" dirty="0">
              <a:solidFill>
                <a:schemeClr val="bg1"/>
              </a:solidFill>
              <a:latin typeface="Hind" panose="020B0604020202020204" charset="0"/>
              <a:cs typeface="Hind" panose="020B0604020202020204" charset="0"/>
            </a:endParaRP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a:xfrm>
            <a:off x="311700" y="106100"/>
            <a:ext cx="8520600" cy="607800"/>
          </a:xfrm>
        </p:spPr>
        <p:txBody>
          <a:bodyPr/>
          <a:lstStyle/>
          <a:p>
            <a:r>
              <a:rPr lang="en-US" dirty="0">
                <a:solidFill>
                  <a:schemeClr val="accent6">
                    <a:lumMod val="50000"/>
                  </a:schemeClr>
                </a:solidFill>
              </a:rPr>
              <a:t>Software-Defined Network</a:t>
            </a:r>
          </a:p>
        </p:txBody>
      </p:sp>
      <p:pic>
        <p:nvPicPr>
          <p:cNvPr id="2" name="Picture 1">
            <a:extLst>
              <a:ext uri="{FF2B5EF4-FFF2-40B4-BE49-F238E27FC236}">
                <a16:creationId xmlns:a16="http://schemas.microsoft.com/office/drawing/2014/main" id="{49B56A9D-5583-394D-A51A-A015FAE0A71C}"/>
              </a:ext>
            </a:extLst>
          </p:cNvPr>
          <p:cNvPicPr>
            <a:picLocks noChangeAspect="1"/>
          </p:cNvPicPr>
          <p:nvPr/>
        </p:nvPicPr>
        <p:blipFill>
          <a:blip r:embed="rId2"/>
          <a:stretch>
            <a:fillRect/>
          </a:stretch>
        </p:blipFill>
        <p:spPr>
          <a:xfrm>
            <a:off x="6498280" y="1640992"/>
            <a:ext cx="2092765" cy="1435268"/>
          </a:xfrm>
          <a:prstGeom prst="rect">
            <a:avLst/>
          </a:prstGeom>
        </p:spPr>
      </p:pic>
    </p:spTree>
    <p:extLst>
      <p:ext uri="{BB962C8B-B14F-4D97-AF65-F5344CB8AC3E}">
        <p14:creationId xmlns:p14="http://schemas.microsoft.com/office/powerpoint/2010/main" val="755137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586680" y="894275"/>
            <a:ext cx="5469767" cy="2308324"/>
          </a:xfrm>
          <a:prstGeom prst="rect">
            <a:avLst/>
          </a:prstGeom>
          <a:noFill/>
        </p:spPr>
        <p:txBody>
          <a:bodyPr wrap="non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SDN is more broadly-defined</a:t>
            </a:r>
          </a:p>
          <a:p>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SDN uses software to control switches and routers</a:t>
            </a:r>
          </a:p>
          <a:p>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network is not fully virtualized</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Hardware still plays a role in SDN</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a:xfrm>
            <a:off x="311700" y="106100"/>
            <a:ext cx="8520600" cy="607800"/>
          </a:xfrm>
        </p:spPr>
        <p:txBody>
          <a:bodyPr/>
          <a:lstStyle/>
          <a:p>
            <a:r>
              <a:rPr lang="en-US" dirty="0">
                <a:solidFill>
                  <a:schemeClr val="accent6">
                    <a:lumMod val="50000"/>
                  </a:schemeClr>
                </a:solidFill>
              </a:rPr>
              <a:t>Software-Defined Network</a:t>
            </a:r>
          </a:p>
        </p:txBody>
      </p:sp>
      <p:pic>
        <p:nvPicPr>
          <p:cNvPr id="3" name="Picture 2">
            <a:extLst>
              <a:ext uri="{FF2B5EF4-FFF2-40B4-BE49-F238E27FC236}">
                <a16:creationId xmlns:a16="http://schemas.microsoft.com/office/drawing/2014/main" id="{3F280F8E-7A89-A641-A5BC-EF57AA247C1D}"/>
              </a:ext>
            </a:extLst>
          </p:cNvPr>
          <p:cNvPicPr>
            <a:picLocks noChangeAspect="1"/>
          </p:cNvPicPr>
          <p:nvPr/>
        </p:nvPicPr>
        <p:blipFill>
          <a:blip r:embed="rId2"/>
          <a:stretch>
            <a:fillRect/>
          </a:stretch>
        </p:blipFill>
        <p:spPr>
          <a:xfrm>
            <a:off x="4435833" y="1971696"/>
            <a:ext cx="3784600" cy="2374900"/>
          </a:xfrm>
          <a:prstGeom prst="rect">
            <a:avLst/>
          </a:prstGeom>
        </p:spPr>
      </p:pic>
    </p:spTree>
    <p:extLst>
      <p:ext uri="{BB962C8B-B14F-4D97-AF65-F5344CB8AC3E}">
        <p14:creationId xmlns:p14="http://schemas.microsoft.com/office/powerpoint/2010/main" val="2640809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Virtual Networks in Physical Networks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2104827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688187" y="1200510"/>
            <a:ext cx="4110744" cy="3139321"/>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Virtual networks dramatically increase the scope of physical networks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Virtual networks can run in isolation along side or on top of identical physical networks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Each network is unaffected by the events on another network</a:t>
            </a:r>
          </a:p>
          <a:p>
            <a:pPr lvl="1"/>
            <a:endParaRPr lang="en-US" sz="1800" dirty="0">
              <a:solidFill>
                <a:schemeClr val="accent6">
                  <a:lumMod val="50000"/>
                </a:schemeClr>
              </a:solidFill>
              <a:latin typeface="Hind" panose="020B0604020202020204" charset="0"/>
              <a:cs typeface="Hind" panose="020B0604020202020204" charset="0"/>
            </a:endParaRP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dirty="0">
                <a:solidFill>
                  <a:schemeClr val="accent6">
                    <a:lumMod val="50000"/>
                  </a:schemeClr>
                </a:solidFill>
              </a:rPr>
              <a:t>Virtual Networks in Physical Networks</a:t>
            </a:r>
          </a:p>
        </p:txBody>
      </p:sp>
      <p:pic>
        <p:nvPicPr>
          <p:cNvPr id="4" name="Picture 3">
            <a:extLst>
              <a:ext uri="{FF2B5EF4-FFF2-40B4-BE49-F238E27FC236}">
                <a16:creationId xmlns:a16="http://schemas.microsoft.com/office/drawing/2014/main" id="{20C48B87-E359-6046-9885-0CA28D0D0638}"/>
              </a:ext>
            </a:extLst>
          </p:cNvPr>
          <p:cNvPicPr>
            <a:picLocks noChangeAspect="1"/>
          </p:cNvPicPr>
          <p:nvPr/>
        </p:nvPicPr>
        <p:blipFill>
          <a:blip r:embed="rId2"/>
          <a:stretch>
            <a:fillRect/>
          </a:stretch>
        </p:blipFill>
        <p:spPr>
          <a:xfrm>
            <a:off x="4708612" y="1017800"/>
            <a:ext cx="3492140" cy="3492140"/>
          </a:xfrm>
          <a:prstGeom prst="rect">
            <a:avLst/>
          </a:prstGeom>
        </p:spPr>
      </p:pic>
    </p:spTree>
    <p:extLst>
      <p:ext uri="{BB962C8B-B14F-4D97-AF65-F5344CB8AC3E}">
        <p14:creationId xmlns:p14="http://schemas.microsoft.com/office/powerpoint/2010/main" val="721825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Bridging Between Virtualized Networks and Traditional VLANs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26614370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200" dirty="0">
                <a:solidFill>
                  <a:schemeClr val="accent6">
                    <a:lumMod val="50000"/>
                  </a:schemeClr>
                </a:solidFill>
              </a:rPr>
              <a:t>Overlay Encapsulation Methodologies</a:t>
            </a:r>
          </a:p>
        </p:txBody>
      </p:sp>
      <p:sp>
        <p:nvSpPr>
          <p:cNvPr id="7" name="TextBox 6">
            <a:extLst>
              <a:ext uri="{FF2B5EF4-FFF2-40B4-BE49-F238E27FC236}">
                <a16:creationId xmlns:a16="http://schemas.microsoft.com/office/drawing/2014/main" id="{4D6135A5-AD59-1845-8955-C22C58E95ACE}"/>
              </a:ext>
            </a:extLst>
          </p:cNvPr>
          <p:cNvSpPr txBox="1"/>
          <p:nvPr/>
        </p:nvSpPr>
        <p:spPr>
          <a:xfrm>
            <a:off x="688186" y="1200510"/>
            <a:ext cx="7050907" cy="4524315"/>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Two most widely used methodologies of overlay networking:</a:t>
            </a:r>
          </a:p>
          <a:p>
            <a:r>
              <a:rPr lang="en-US" sz="1800" dirty="0">
                <a:solidFill>
                  <a:schemeClr val="accent6">
                    <a:lumMod val="50000"/>
                  </a:schemeClr>
                </a:solidFill>
                <a:latin typeface="Hind" panose="020B0604020202020204" charset="0"/>
                <a:cs typeface="Hind" panose="020B0604020202020204" charset="0"/>
              </a:rPr>
              <a:t>	Virtual Extensible Local Area Network (VXLAN)</a:t>
            </a:r>
          </a:p>
          <a:p>
            <a:r>
              <a:rPr lang="en-US" sz="1800" dirty="0">
                <a:solidFill>
                  <a:schemeClr val="accent6">
                    <a:lumMod val="50000"/>
                  </a:schemeClr>
                </a:solidFill>
                <a:latin typeface="Hind" panose="020B0604020202020204" charset="0"/>
                <a:cs typeface="Hind" panose="020B0604020202020204" charset="0"/>
              </a:rPr>
              <a:t>	Generic Network Virtualization Encapsulation</a:t>
            </a:r>
          </a:p>
          <a:p>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VXLAN is vendor neutral and defined by RFC 7348</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GENEVE was jointly developed by by Microsoft, Red Hat, and VMware and is currently going through the IETF process to become an RFC so it is equally vendor neutral</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It is important to note the VMware NSX-V utilizes VXLAN and VMware NSX-T uses GENEVE.</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r>
              <a:rPr lang="en-US" sz="1800" dirty="0">
                <a:solidFill>
                  <a:schemeClr val="accent6">
                    <a:lumMod val="50000"/>
                  </a:schemeClr>
                </a:solidFill>
                <a:latin typeface="Hind" panose="020B0604020202020204" charset="0"/>
                <a:cs typeface="Hind" panose="020B0604020202020204" charset="0"/>
              </a:rPr>
              <a:t>	</a:t>
            </a:r>
          </a:p>
          <a:p>
            <a:pPr lvl="1"/>
            <a:endParaRPr lang="en-US" sz="1800" dirty="0">
              <a:solidFill>
                <a:schemeClr val="accent6">
                  <a:lumMod val="50000"/>
                </a:schemeClr>
              </a:solidFill>
              <a:latin typeface="Hind" panose="020B0604020202020204" charset="0"/>
              <a:cs typeface="Hind" panose="020B0604020202020204" charset="0"/>
            </a:endParaRPr>
          </a:p>
        </p:txBody>
      </p:sp>
    </p:spTree>
    <p:extLst>
      <p:ext uri="{BB962C8B-B14F-4D97-AF65-F5344CB8AC3E}">
        <p14:creationId xmlns:p14="http://schemas.microsoft.com/office/powerpoint/2010/main" val="4062012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200" dirty="0">
                <a:solidFill>
                  <a:schemeClr val="accent6">
                    <a:lumMod val="50000"/>
                  </a:schemeClr>
                </a:solidFill>
              </a:rPr>
              <a:t>VXLAN Operation</a:t>
            </a:r>
          </a:p>
        </p:txBody>
      </p:sp>
      <p:sp>
        <p:nvSpPr>
          <p:cNvPr id="7" name="TextBox 6">
            <a:extLst>
              <a:ext uri="{FF2B5EF4-FFF2-40B4-BE49-F238E27FC236}">
                <a16:creationId xmlns:a16="http://schemas.microsoft.com/office/drawing/2014/main" id="{4D6135A5-AD59-1845-8955-C22C58E95ACE}"/>
              </a:ext>
            </a:extLst>
          </p:cNvPr>
          <p:cNvSpPr txBox="1"/>
          <p:nvPr/>
        </p:nvSpPr>
        <p:spPr>
          <a:xfrm>
            <a:off x="688186" y="1200510"/>
            <a:ext cx="7050907" cy="2862322"/>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VXLAN works on hardware, software, or both</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16,777,215 VXLANs are possible compared to 4096 in a traditional VLAN</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Creating a virtual network on top of a physical network is called </a:t>
            </a:r>
            <a:r>
              <a:rPr lang="en-US" sz="1800" b="1" dirty="0">
                <a:solidFill>
                  <a:schemeClr val="accent6">
                    <a:lumMod val="50000"/>
                  </a:schemeClr>
                </a:solidFill>
                <a:latin typeface="Hind" panose="020B0604020202020204" charset="0"/>
                <a:cs typeface="Hind" panose="020B0604020202020204" charset="0"/>
              </a:rPr>
              <a:t>overlay networking</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 VXLAN ID is called a </a:t>
            </a:r>
            <a:r>
              <a:rPr lang="en-US" sz="1800" b="1" dirty="0">
                <a:solidFill>
                  <a:schemeClr val="accent6">
                    <a:lumMod val="50000"/>
                  </a:schemeClr>
                </a:solidFill>
                <a:latin typeface="Hind" panose="020B0604020202020204" charset="0"/>
                <a:cs typeface="Hind" panose="020B0604020202020204" charset="0"/>
              </a:rPr>
              <a:t>VXLAN Network Identifier (VNI)</a:t>
            </a:r>
            <a:r>
              <a:rPr lang="en-US" sz="1800" dirty="0">
                <a:solidFill>
                  <a:schemeClr val="accent6">
                    <a:lumMod val="50000"/>
                  </a:schemeClr>
                </a:solidFill>
                <a:latin typeface="Hind" panose="020B0604020202020204" charset="0"/>
                <a:cs typeface="Hind" panose="020B0604020202020204" charset="0"/>
              </a:rPr>
              <a:t>. Each VNI is a separate virtual network that runs in the overlay network which are also known as </a:t>
            </a:r>
            <a:r>
              <a:rPr lang="en-US" sz="1800" b="1" dirty="0">
                <a:solidFill>
                  <a:schemeClr val="accent6">
                    <a:lumMod val="50000"/>
                  </a:schemeClr>
                </a:solidFill>
                <a:latin typeface="Hind" panose="020B0604020202020204" charset="0"/>
                <a:cs typeface="Hind" panose="020B0604020202020204" charset="0"/>
              </a:rPr>
              <a:t>bridge domains</a:t>
            </a:r>
          </a:p>
          <a:p>
            <a:pPr marL="285750" indent="-285750">
              <a:buFont typeface="Arial" panose="020B0604020202020204" pitchFamily="34" charset="0"/>
              <a:buChar char="•"/>
            </a:pPr>
            <a:r>
              <a:rPr lang="en-US" sz="1800" b="1" dirty="0">
                <a:solidFill>
                  <a:schemeClr val="accent6">
                    <a:lumMod val="50000"/>
                  </a:schemeClr>
                </a:solidFill>
                <a:latin typeface="Hind" panose="020B0604020202020204" charset="0"/>
                <a:cs typeface="Hind" panose="020B0604020202020204" charset="0"/>
              </a:rPr>
              <a:t>VXLAN Tunnel Endpoints (VTEPs) </a:t>
            </a:r>
            <a:r>
              <a:rPr lang="en-US" sz="1800" dirty="0">
                <a:solidFill>
                  <a:schemeClr val="accent6">
                    <a:lumMod val="50000"/>
                  </a:schemeClr>
                </a:solidFill>
                <a:latin typeface="Hind" panose="020B0604020202020204" charset="0"/>
                <a:cs typeface="Hind" panose="020B0604020202020204" charset="0"/>
              </a:rPr>
              <a:t>connect the physical network to the overlay network</a:t>
            </a:r>
          </a:p>
        </p:txBody>
      </p:sp>
    </p:spTree>
    <p:extLst>
      <p:ext uri="{BB962C8B-B14F-4D97-AF65-F5344CB8AC3E}">
        <p14:creationId xmlns:p14="http://schemas.microsoft.com/office/powerpoint/2010/main" val="10161672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200" dirty="0">
                <a:solidFill>
                  <a:schemeClr val="accent6">
                    <a:lumMod val="50000"/>
                  </a:schemeClr>
                </a:solidFill>
              </a:rPr>
              <a:t>GENEVE</a:t>
            </a:r>
          </a:p>
        </p:txBody>
      </p:sp>
      <p:sp>
        <p:nvSpPr>
          <p:cNvPr id="7" name="TextBox 6">
            <a:extLst>
              <a:ext uri="{FF2B5EF4-FFF2-40B4-BE49-F238E27FC236}">
                <a16:creationId xmlns:a16="http://schemas.microsoft.com/office/drawing/2014/main" id="{4D6135A5-AD59-1845-8955-C22C58E95ACE}"/>
              </a:ext>
            </a:extLst>
          </p:cNvPr>
          <p:cNvSpPr txBox="1"/>
          <p:nvPr/>
        </p:nvSpPr>
        <p:spPr>
          <a:xfrm>
            <a:off x="688186" y="1200510"/>
            <a:ext cx="7050907" cy="2031325"/>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GENEVE is almost identically to VXLAN</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It is more flexible because it offers control plane independence between tunnel endpoints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GENEVE does not have VTEPs (VXLAN tunnel endpoints), just tunnel endpoints (TEPs)</a:t>
            </a:r>
          </a:p>
        </p:txBody>
      </p:sp>
      <p:pic>
        <p:nvPicPr>
          <p:cNvPr id="2" name="Picture 1">
            <a:extLst>
              <a:ext uri="{FF2B5EF4-FFF2-40B4-BE49-F238E27FC236}">
                <a16:creationId xmlns:a16="http://schemas.microsoft.com/office/drawing/2014/main" id="{1127BB0D-0432-AA41-9273-CAFF5DBEF0A5}"/>
              </a:ext>
            </a:extLst>
          </p:cNvPr>
          <p:cNvPicPr>
            <a:picLocks noChangeAspect="1"/>
          </p:cNvPicPr>
          <p:nvPr/>
        </p:nvPicPr>
        <p:blipFill>
          <a:blip r:embed="rId2"/>
          <a:stretch>
            <a:fillRect/>
          </a:stretch>
        </p:blipFill>
        <p:spPr>
          <a:xfrm>
            <a:off x="2335329" y="3308903"/>
            <a:ext cx="3744524" cy="1420079"/>
          </a:xfrm>
          <a:prstGeom prst="rect">
            <a:avLst/>
          </a:prstGeom>
        </p:spPr>
      </p:pic>
    </p:spTree>
    <p:extLst>
      <p:ext uri="{BB962C8B-B14F-4D97-AF65-F5344CB8AC3E}">
        <p14:creationId xmlns:p14="http://schemas.microsoft.com/office/powerpoint/2010/main" val="2168614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6"/>
        <p:cNvGrpSpPr/>
        <p:nvPr/>
      </p:nvGrpSpPr>
      <p:grpSpPr>
        <a:xfrm>
          <a:off x="0" y="0"/>
          <a:ext cx="0" cy="0"/>
          <a:chOff x="0" y="0"/>
          <a:chExt cx="0" cy="0"/>
        </a:xfrm>
      </p:grpSpPr>
      <p:sp>
        <p:nvSpPr>
          <p:cNvPr id="8" name="Title 2">
            <a:extLst>
              <a:ext uri="{FF2B5EF4-FFF2-40B4-BE49-F238E27FC236}">
                <a16:creationId xmlns:a16="http://schemas.microsoft.com/office/drawing/2014/main" id="{2233FAAC-E320-4EDA-AE4A-287FE9CFB9F3}"/>
              </a:ext>
            </a:extLst>
          </p:cNvPr>
          <p:cNvSpPr>
            <a:spLocks noGrp="1"/>
          </p:cNvSpPr>
          <p:nvPr>
            <p:ph type="title"/>
          </p:nvPr>
        </p:nvSpPr>
        <p:spPr/>
        <p:txBody>
          <a:bodyPr/>
          <a:lstStyle/>
          <a:p>
            <a:r>
              <a:rPr lang="en-US" dirty="0">
                <a:solidFill>
                  <a:schemeClr val="accent6">
                    <a:lumMod val="50000"/>
                  </a:schemeClr>
                </a:solidFill>
              </a:rPr>
              <a:t>Why learn virtualization?</a:t>
            </a:r>
          </a:p>
        </p:txBody>
      </p:sp>
      <p:sp>
        <p:nvSpPr>
          <p:cNvPr id="9" name="TextBox 8">
            <a:extLst>
              <a:ext uri="{FF2B5EF4-FFF2-40B4-BE49-F238E27FC236}">
                <a16:creationId xmlns:a16="http://schemas.microsoft.com/office/drawing/2014/main" id="{11A51F55-3FE7-46FF-847C-73E8245F41DD}"/>
              </a:ext>
            </a:extLst>
          </p:cNvPr>
          <p:cNvSpPr txBox="1"/>
          <p:nvPr/>
        </p:nvSpPr>
        <p:spPr>
          <a:xfrm>
            <a:off x="959594" y="1366299"/>
            <a:ext cx="7279557" cy="1692771"/>
          </a:xfrm>
          <a:prstGeom prst="rect">
            <a:avLst/>
          </a:prstGeom>
          <a:noFill/>
        </p:spPr>
        <p:txBody>
          <a:bodyPr wrap="none" rtlCol="0">
            <a:spAutoFit/>
          </a:bodyPr>
          <a:lstStyle/>
          <a:p>
            <a:pPr marL="285750" indent="-285750">
              <a:buFont typeface="Arial" panose="020B0604020202020204" pitchFamily="34" charset="0"/>
              <a:buChar char="•"/>
            </a:pPr>
            <a:r>
              <a:rPr lang="en-US" sz="1800" dirty="0">
                <a:solidFill>
                  <a:srgbClr val="2C4177"/>
                </a:solidFill>
                <a:latin typeface="Hind" panose="020B0604020202020204" charset="0"/>
                <a:cs typeface="Hind" panose="020B0604020202020204" charset="0"/>
              </a:rPr>
              <a:t>Modern computing is more efficient due to virtualization</a:t>
            </a:r>
          </a:p>
          <a:p>
            <a:pPr marL="285750" indent="-285750">
              <a:buFont typeface="Arial" panose="020B0604020202020204" pitchFamily="34" charset="0"/>
              <a:buChar char="•"/>
            </a:pPr>
            <a:endParaRPr lang="en-US" sz="1800" dirty="0">
              <a:solidFill>
                <a:srgbClr val="2C4177"/>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rgbClr val="2C4177"/>
                </a:solidFill>
                <a:latin typeface="Hind" panose="020B0604020202020204" charset="0"/>
                <a:cs typeface="Hind" panose="020B0604020202020204" charset="0"/>
              </a:rPr>
              <a:t>Virtualization can be used for mobile, personal and cloud computing </a:t>
            </a:r>
          </a:p>
          <a:p>
            <a:pPr marL="285750" indent="-285750">
              <a:buFont typeface="Arial" panose="020B0604020202020204" pitchFamily="34" charset="0"/>
              <a:buChar char="•"/>
            </a:pPr>
            <a:endParaRPr lang="en-US" sz="1800" dirty="0">
              <a:solidFill>
                <a:srgbClr val="2C4177"/>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rgbClr val="2C4177"/>
                </a:solidFill>
                <a:latin typeface="Hind" panose="020B0604020202020204" charset="0"/>
                <a:cs typeface="Hind" panose="020B0604020202020204" charset="0"/>
              </a:rPr>
              <a:t>You can also use virtualization in your personal life</a:t>
            </a:r>
            <a:endParaRPr lang="en-US" sz="1800" dirty="0">
              <a:solidFill>
                <a:srgbClr val="2C4177"/>
              </a:solidFill>
            </a:endParaRPr>
          </a:p>
          <a:p>
            <a:pPr marL="285750" indent="-285750">
              <a:buFont typeface="Arial" panose="020B0604020202020204" pitchFamily="34" charset="0"/>
              <a:buChar char="•"/>
            </a:pPr>
            <a:endParaRPr lang="en-US" dirty="0">
              <a:solidFill>
                <a:srgbClr val="005B99"/>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The Software Defined Data-Center</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10349514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1055679" y="1225764"/>
            <a:ext cx="7032641" cy="2308324"/>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Data centers have traditionally been ‘hardware-centric’ - focused and reliant on physical equipment</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This has not only been financially expensive but has also come at the cost of flexibility and agility in a rapidly-changing business landscape</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All major services in a data center can be virtualized</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Data Centers</a:t>
            </a:r>
          </a:p>
        </p:txBody>
      </p:sp>
    </p:spTree>
    <p:extLst>
      <p:ext uri="{BB962C8B-B14F-4D97-AF65-F5344CB8AC3E}">
        <p14:creationId xmlns:p14="http://schemas.microsoft.com/office/powerpoint/2010/main" val="252650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311700" y="1202392"/>
            <a:ext cx="7032641" cy="1477328"/>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Software-Defined Data Center (SDDC) extends virtualization beyond compute (i.e. servers) to network and storage as well</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Expensive vendor-specific hardware is replaced with affordable off-the-shelf, industry-standard hardware</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Software-Defined Data Centers</a:t>
            </a:r>
          </a:p>
        </p:txBody>
      </p:sp>
      <p:pic>
        <p:nvPicPr>
          <p:cNvPr id="4" name="image2.png">
            <a:extLst>
              <a:ext uri="{FF2B5EF4-FFF2-40B4-BE49-F238E27FC236}">
                <a16:creationId xmlns:a16="http://schemas.microsoft.com/office/drawing/2014/main" id="{712D842A-9664-6E48-B776-E581A3422CB3}"/>
              </a:ext>
            </a:extLst>
          </p:cNvPr>
          <p:cNvPicPr/>
          <p:nvPr/>
        </p:nvPicPr>
        <p:blipFill>
          <a:blip r:embed="rId2"/>
          <a:srcRect t="7100" b="9272"/>
          <a:stretch>
            <a:fillRect/>
          </a:stretch>
        </p:blipFill>
        <p:spPr>
          <a:xfrm>
            <a:off x="4087550" y="2679720"/>
            <a:ext cx="3582932" cy="1931746"/>
          </a:xfrm>
          <a:prstGeom prst="rect">
            <a:avLst/>
          </a:prstGeom>
          <a:ln/>
        </p:spPr>
      </p:pic>
      <p:sp>
        <p:nvSpPr>
          <p:cNvPr id="2" name="TextBox 1">
            <a:extLst>
              <a:ext uri="{FF2B5EF4-FFF2-40B4-BE49-F238E27FC236}">
                <a16:creationId xmlns:a16="http://schemas.microsoft.com/office/drawing/2014/main" id="{84866855-0C11-FB43-9BE3-C423C02E41D5}"/>
              </a:ext>
            </a:extLst>
          </p:cNvPr>
          <p:cNvSpPr txBox="1"/>
          <p:nvPr/>
        </p:nvSpPr>
        <p:spPr>
          <a:xfrm>
            <a:off x="311700" y="2864312"/>
            <a:ext cx="3330596" cy="923330"/>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In the software-defined data center, the hypervisor is the controller</a:t>
            </a:r>
          </a:p>
        </p:txBody>
      </p:sp>
    </p:spTree>
    <p:extLst>
      <p:ext uri="{BB962C8B-B14F-4D97-AF65-F5344CB8AC3E}">
        <p14:creationId xmlns:p14="http://schemas.microsoft.com/office/powerpoint/2010/main" val="4895990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Physical Data Centers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9061082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290825" y="1141074"/>
            <a:ext cx="5177408" cy="3416320"/>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Data center infrastructure consists of three main components: compute systems (a server or host), storage devices, and networks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In a physical data center this will all be hardware</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It was estimated in 2016 that Google had 2.5 million servers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Physical data centers are inflexible, slow, and expensive</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Physical Date Centers</a:t>
            </a:r>
          </a:p>
        </p:txBody>
      </p:sp>
      <p:pic>
        <p:nvPicPr>
          <p:cNvPr id="7" name="image1.png">
            <a:extLst>
              <a:ext uri="{FF2B5EF4-FFF2-40B4-BE49-F238E27FC236}">
                <a16:creationId xmlns:a16="http://schemas.microsoft.com/office/drawing/2014/main" id="{CF2E3EEA-7FA5-5344-B663-AF8F8313C220}"/>
              </a:ext>
            </a:extLst>
          </p:cNvPr>
          <p:cNvPicPr/>
          <p:nvPr/>
        </p:nvPicPr>
        <p:blipFill>
          <a:blip r:embed="rId2"/>
          <a:srcRect/>
          <a:stretch>
            <a:fillRect/>
          </a:stretch>
        </p:blipFill>
        <p:spPr>
          <a:xfrm>
            <a:off x="4898741" y="1452533"/>
            <a:ext cx="4518025" cy="2056765"/>
          </a:xfrm>
          <a:prstGeom prst="rect">
            <a:avLst/>
          </a:prstGeom>
          <a:ln/>
        </p:spPr>
      </p:pic>
    </p:spTree>
    <p:extLst>
      <p:ext uri="{BB962C8B-B14F-4D97-AF65-F5344CB8AC3E}">
        <p14:creationId xmlns:p14="http://schemas.microsoft.com/office/powerpoint/2010/main" val="12179119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Virtualized Data Centers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26685279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345328" y="1165305"/>
            <a:ext cx="5486245" cy="3416320"/>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Software-defined data centers solve the problems of cost, complexity, inefficiency, and inflexibility</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SDDC affords the ability to gather physical resources into logical pools, which can then be allocated to individual VMs or containers </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VMware NSX bridges the gap between physical networks and applications, reduces hardware complexity and costs, improves application availability (uptime) and speeds up system recovery.</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Software Defined Data Centers</a:t>
            </a:r>
          </a:p>
        </p:txBody>
      </p:sp>
      <p:pic>
        <p:nvPicPr>
          <p:cNvPr id="8" name="image1.png">
            <a:extLst>
              <a:ext uri="{FF2B5EF4-FFF2-40B4-BE49-F238E27FC236}">
                <a16:creationId xmlns:a16="http://schemas.microsoft.com/office/drawing/2014/main" id="{175DFDE7-8A1C-234A-9348-99AAE33FD51F}"/>
              </a:ext>
            </a:extLst>
          </p:cNvPr>
          <p:cNvPicPr/>
          <p:nvPr/>
        </p:nvPicPr>
        <p:blipFill>
          <a:blip r:embed="rId2"/>
          <a:srcRect/>
          <a:stretch>
            <a:fillRect/>
          </a:stretch>
        </p:blipFill>
        <p:spPr>
          <a:xfrm>
            <a:off x="5664756" y="2246270"/>
            <a:ext cx="3796877" cy="2248249"/>
          </a:xfrm>
          <a:prstGeom prst="rect">
            <a:avLst/>
          </a:prstGeom>
          <a:ln/>
        </p:spPr>
      </p:pic>
    </p:spTree>
    <p:extLst>
      <p:ext uri="{BB962C8B-B14F-4D97-AF65-F5344CB8AC3E}">
        <p14:creationId xmlns:p14="http://schemas.microsoft.com/office/powerpoint/2010/main" val="28086134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VMware’s SDDC Approach</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5052193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311700" y="1017800"/>
            <a:ext cx="8475018" cy="3693319"/>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SDDC technology means more of an organization’s infrastructure can be used more of the time, in turn making their staff more productive, and greatly reducing spending on physical equipment and on operating costs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SDDC enables the deployment of applications in minutes or even seconds with policy-driven provisioning that matches resources to continually-changing workloads and business demands.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SDDC makes possible the right availability, security, and compliance for every application.</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SDDC supports private, public and hybrid clouds. </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SDDC as a Service</a:t>
            </a:r>
          </a:p>
        </p:txBody>
      </p:sp>
    </p:spTree>
    <p:extLst>
      <p:ext uri="{BB962C8B-B14F-4D97-AF65-F5344CB8AC3E}">
        <p14:creationId xmlns:p14="http://schemas.microsoft.com/office/powerpoint/2010/main" val="34472262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Data Center Building Blocks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2057237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6"/>
        <p:cNvGrpSpPr/>
        <p:nvPr/>
      </p:nvGrpSpPr>
      <p:grpSpPr>
        <a:xfrm>
          <a:off x="0" y="0"/>
          <a:ext cx="0" cy="0"/>
          <a:chOff x="0" y="0"/>
          <a:chExt cx="0" cy="0"/>
        </a:xfrm>
      </p:grpSpPr>
      <p:sp>
        <p:nvSpPr>
          <p:cNvPr id="8" name="Title 2">
            <a:extLst>
              <a:ext uri="{FF2B5EF4-FFF2-40B4-BE49-F238E27FC236}">
                <a16:creationId xmlns:a16="http://schemas.microsoft.com/office/drawing/2014/main" id="{2233FAAC-E320-4EDA-AE4A-287FE9CFB9F3}"/>
              </a:ext>
            </a:extLst>
          </p:cNvPr>
          <p:cNvSpPr>
            <a:spLocks noGrp="1"/>
          </p:cNvSpPr>
          <p:nvPr>
            <p:ph type="title"/>
          </p:nvPr>
        </p:nvSpPr>
        <p:spPr/>
        <p:txBody>
          <a:bodyPr/>
          <a:lstStyle/>
          <a:p>
            <a:r>
              <a:rPr lang="en-US" dirty="0">
                <a:solidFill>
                  <a:srgbClr val="2C4177"/>
                </a:solidFill>
              </a:rPr>
              <a:t>This content will cover</a:t>
            </a:r>
          </a:p>
        </p:txBody>
      </p:sp>
      <p:sp>
        <p:nvSpPr>
          <p:cNvPr id="9" name="TextBox 8">
            <a:extLst>
              <a:ext uri="{FF2B5EF4-FFF2-40B4-BE49-F238E27FC236}">
                <a16:creationId xmlns:a16="http://schemas.microsoft.com/office/drawing/2014/main" id="{11A51F55-3FE7-46FF-847C-73E8245F41DD}"/>
              </a:ext>
            </a:extLst>
          </p:cNvPr>
          <p:cNvSpPr txBox="1"/>
          <p:nvPr/>
        </p:nvSpPr>
        <p:spPr>
          <a:xfrm>
            <a:off x="959594" y="1402873"/>
            <a:ext cx="7047122" cy="3120682"/>
          </a:xfrm>
          <a:prstGeom prst="rect">
            <a:avLst/>
          </a:prstGeom>
          <a:noFill/>
        </p:spPr>
        <p:txBody>
          <a:bodyPr wrap="square" rtlCol="0">
            <a:noAutofit/>
          </a:bodyPr>
          <a:lstStyle/>
          <a:p>
            <a:pPr marL="285750" indent="-285750">
              <a:buFont typeface="Arial" panose="020B0604020202020204" pitchFamily="34" charset="0"/>
              <a:buChar char="•"/>
            </a:pPr>
            <a:r>
              <a:rPr lang="en-US" sz="1800" dirty="0">
                <a:solidFill>
                  <a:srgbClr val="2C4177"/>
                </a:solidFill>
                <a:latin typeface="Hind" panose="020B0604020202020204" charset="0"/>
                <a:cs typeface="Hind" panose="020B0604020202020204" charset="0"/>
              </a:rPr>
              <a:t>NSX capabilities and benefits</a:t>
            </a:r>
          </a:p>
          <a:p>
            <a:pPr marL="285750" indent="-285750">
              <a:buFont typeface="Arial" panose="020B0604020202020204" pitchFamily="34" charset="0"/>
              <a:buChar char="•"/>
            </a:pPr>
            <a:endParaRPr lang="en-US" sz="1800" dirty="0">
              <a:solidFill>
                <a:srgbClr val="2C4177"/>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rgbClr val="2C4177"/>
                </a:solidFill>
                <a:latin typeface="Hind" panose="020B0604020202020204" charset="0"/>
                <a:cs typeface="Hind" panose="020B0604020202020204" charset="0"/>
              </a:rPr>
              <a:t>the major VMware NSX® components in the data, management, and control planes and their interactions</a:t>
            </a:r>
          </a:p>
          <a:p>
            <a:pPr marL="285750" indent="-285750">
              <a:buFont typeface="Arial" panose="020B0604020202020204" pitchFamily="34" charset="0"/>
              <a:buChar char="•"/>
            </a:pPr>
            <a:endParaRPr lang="en-US" sz="1800" dirty="0">
              <a:solidFill>
                <a:srgbClr val="2C4177"/>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rgbClr val="2C4177"/>
                </a:solidFill>
                <a:latin typeface="Hind" panose="020B0604020202020204" charset="0"/>
                <a:cs typeface="Hind" panose="020B0604020202020204" charset="0"/>
              </a:rPr>
              <a:t>relevant NSX features to use cases</a:t>
            </a:r>
          </a:p>
          <a:p>
            <a:pPr marL="285750" indent="-285750">
              <a:buFont typeface="Arial" panose="020B0604020202020204" pitchFamily="34" charset="0"/>
              <a:buChar char="•"/>
            </a:pPr>
            <a:endParaRPr lang="en-US" sz="1800" dirty="0">
              <a:solidFill>
                <a:srgbClr val="2C4177"/>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rgbClr val="2C4177"/>
                </a:solidFill>
                <a:latin typeface="Hind" panose="020B0604020202020204" charset="0"/>
                <a:cs typeface="Hind" panose="020B0604020202020204" charset="0"/>
              </a:rPr>
              <a:t>NSX network virtualization components and services</a:t>
            </a:r>
          </a:p>
          <a:p>
            <a:pPr marL="285750" indent="-285750">
              <a:buFont typeface="Arial" panose="020B0604020202020204" pitchFamily="34" charset="0"/>
              <a:buChar char="•"/>
            </a:pPr>
            <a:endParaRPr lang="en-US" sz="1800" dirty="0">
              <a:solidFill>
                <a:srgbClr val="2C4177"/>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rgbClr val="2C4177"/>
                </a:solidFill>
                <a:latin typeface="Hind" panose="020B0604020202020204" charset="0"/>
                <a:cs typeface="Hind" panose="020B0604020202020204" charset="0"/>
              </a:rPr>
              <a:t>how network virtualization is utilized in an SDDC environment</a:t>
            </a:r>
          </a:p>
        </p:txBody>
      </p:sp>
    </p:spTree>
    <p:extLst>
      <p:ext uri="{BB962C8B-B14F-4D97-AF65-F5344CB8AC3E}">
        <p14:creationId xmlns:p14="http://schemas.microsoft.com/office/powerpoint/2010/main" val="36692873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693204" y="2008700"/>
            <a:ext cx="3757683" cy="1477328"/>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Key components that a large-scale data center will include are applications, servers, storage, networking infrastructure, management, and automation</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Building Blocks</a:t>
            </a:r>
          </a:p>
        </p:txBody>
      </p:sp>
      <p:pic>
        <p:nvPicPr>
          <p:cNvPr id="4" name="image1.png">
            <a:extLst>
              <a:ext uri="{FF2B5EF4-FFF2-40B4-BE49-F238E27FC236}">
                <a16:creationId xmlns:a16="http://schemas.microsoft.com/office/drawing/2014/main" id="{FCC53306-5058-1D46-B8DF-DB04094BB5BD}"/>
              </a:ext>
            </a:extLst>
          </p:cNvPr>
          <p:cNvPicPr/>
          <p:nvPr/>
        </p:nvPicPr>
        <p:blipFill>
          <a:blip r:embed="rId2"/>
          <a:srcRect/>
          <a:stretch>
            <a:fillRect/>
          </a:stretch>
        </p:blipFill>
        <p:spPr>
          <a:xfrm>
            <a:off x="4625764" y="1359889"/>
            <a:ext cx="2774950" cy="2774950"/>
          </a:xfrm>
          <a:prstGeom prst="rect">
            <a:avLst/>
          </a:prstGeom>
          <a:ln/>
        </p:spPr>
      </p:pic>
    </p:spTree>
    <p:extLst>
      <p:ext uri="{BB962C8B-B14F-4D97-AF65-F5344CB8AC3E}">
        <p14:creationId xmlns:p14="http://schemas.microsoft.com/office/powerpoint/2010/main" val="35130967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4" y="1138455"/>
            <a:ext cx="7736232" cy="3416320"/>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Be software-defined</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Have built-in security</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Be very easy to adjust in size – either scaling out/in by adding/removing devices, or by scaling up/down by adding/removing</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support the latest developments in application technology</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support infrastructure as a code - i.e. support the writing of code that takes care of configuration and automates provisioning.</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Virtualized Data Center Expectations</a:t>
            </a:r>
          </a:p>
        </p:txBody>
      </p:sp>
    </p:spTree>
    <p:extLst>
      <p:ext uri="{BB962C8B-B14F-4D97-AF65-F5344CB8AC3E}">
        <p14:creationId xmlns:p14="http://schemas.microsoft.com/office/powerpoint/2010/main" val="8803843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Network Virtualization Services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42755555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The OSI Model</a:t>
            </a:r>
          </a:p>
        </p:txBody>
      </p:sp>
      <p:pic>
        <p:nvPicPr>
          <p:cNvPr id="4" name="image1.png">
            <a:extLst>
              <a:ext uri="{FF2B5EF4-FFF2-40B4-BE49-F238E27FC236}">
                <a16:creationId xmlns:a16="http://schemas.microsoft.com/office/drawing/2014/main" id="{25525BE9-F724-254C-A117-493DE8240149}"/>
              </a:ext>
            </a:extLst>
          </p:cNvPr>
          <p:cNvPicPr/>
          <p:nvPr/>
        </p:nvPicPr>
        <p:blipFill>
          <a:blip r:embed="rId2"/>
          <a:srcRect/>
          <a:stretch>
            <a:fillRect/>
          </a:stretch>
        </p:blipFill>
        <p:spPr>
          <a:xfrm>
            <a:off x="2748597" y="962836"/>
            <a:ext cx="3646805" cy="3646805"/>
          </a:xfrm>
          <a:prstGeom prst="rect">
            <a:avLst/>
          </a:prstGeom>
          <a:ln/>
        </p:spPr>
      </p:pic>
    </p:spTree>
    <p:extLst>
      <p:ext uri="{BB962C8B-B14F-4D97-AF65-F5344CB8AC3E}">
        <p14:creationId xmlns:p14="http://schemas.microsoft.com/office/powerpoint/2010/main" val="19710527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Virtual Networking</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20364219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4" y="1138455"/>
            <a:ext cx="7736232" cy="2585323"/>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 network type where both a virtual machine and the host that it is running on are connected to the same network</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With bridged networking, the virtual network adapter (</a:t>
            </a:r>
            <a:r>
              <a:rPr lang="en-US" sz="1800" dirty="0" err="1">
                <a:solidFill>
                  <a:schemeClr val="accent6">
                    <a:lumMod val="50000"/>
                  </a:schemeClr>
                </a:solidFill>
                <a:latin typeface="Hind" panose="020B0604020202020204" charset="0"/>
                <a:cs typeface="Hind" panose="020B0604020202020204" charset="0"/>
              </a:rPr>
              <a:t>vNIC</a:t>
            </a:r>
            <a:r>
              <a:rPr lang="en-US" sz="1800" dirty="0">
                <a:solidFill>
                  <a:schemeClr val="accent6">
                    <a:lumMod val="50000"/>
                  </a:schemeClr>
                </a:solidFill>
                <a:latin typeface="Hind" panose="020B0604020202020204" charset="0"/>
                <a:cs typeface="Hind" panose="020B0604020202020204" charset="0"/>
              </a:rPr>
              <a:t>) for the virtual machine connects to a physical NIC on the physical host system</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host network adapter enables the VM to connect to the Local Area Network (LAN) that the host system uses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Bridged Networking</a:t>
            </a:r>
          </a:p>
        </p:txBody>
      </p:sp>
      <p:pic>
        <p:nvPicPr>
          <p:cNvPr id="4" name="image3.png">
            <a:extLst>
              <a:ext uri="{FF2B5EF4-FFF2-40B4-BE49-F238E27FC236}">
                <a16:creationId xmlns:a16="http://schemas.microsoft.com/office/drawing/2014/main" id="{0B37E5E6-28DA-E942-86CB-D5A7AC50DAA0}"/>
              </a:ext>
            </a:extLst>
          </p:cNvPr>
          <p:cNvPicPr/>
          <p:nvPr/>
        </p:nvPicPr>
        <p:blipFill>
          <a:blip r:embed="rId2"/>
          <a:srcRect/>
          <a:stretch>
            <a:fillRect/>
          </a:stretch>
        </p:blipFill>
        <p:spPr>
          <a:xfrm>
            <a:off x="2007376" y="3313288"/>
            <a:ext cx="5121557" cy="1427905"/>
          </a:xfrm>
          <a:prstGeom prst="rect">
            <a:avLst/>
          </a:prstGeom>
          <a:ln/>
        </p:spPr>
      </p:pic>
    </p:spTree>
    <p:extLst>
      <p:ext uri="{BB962C8B-B14F-4D97-AF65-F5344CB8AC3E}">
        <p14:creationId xmlns:p14="http://schemas.microsoft.com/office/powerpoint/2010/main" val="30726895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4" y="1138455"/>
            <a:ext cx="7736232" cy="3139321"/>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Network Address Translation (NAT) takes an IP address and translates it into another IP address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NAT works by translating addresses of virtual machines in a private network called a </a:t>
            </a:r>
            <a:r>
              <a:rPr lang="en-US" sz="1800" dirty="0" err="1">
                <a:solidFill>
                  <a:schemeClr val="accent6">
                    <a:lumMod val="50000"/>
                  </a:schemeClr>
                </a:solidFill>
                <a:latin typeface="Hind" panose="020B0604020202020204" charset="0"/>
                <a:cs typeface="Hind" panose="020B0604020202020204" charset="0"/>
              </a:rPr>
              <a:t>VMnet</a:t>
            </a:r>
            <a:r>
              <a:rPr lang="en-US" sz="1800" dirty="0">
                <a:solidFill>
                  <a:schemeClr val="accent6">
                    <a:lumMod val="50000"/>
                  </a:schemeClr>
                </a:solidFill>
                <a:latin typeface="Hind" panose="020B0604020202020204" charset="0"/>
                <a:cs typeface="Hind" panose="020B0604020202020204" charset="0"/>
              </a:rPr>
              <a:t> to that of the host machine</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Port forwarding allows incoming web traffic to pass through a specific port, chosen by the administrator, to the internal network</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 Dynamic Host Control Protocol (DHCP) server is a system that uses the DHCP protocol to assign IP addresses to the devices on the network</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NAT</a:t>
            </a:r>
          </a:p>
        </p:txBody>
      </p:sp>
    </p:spTree>
    <p:extLst>
      <p:ext uri="{BB962C8B-B14F-4D97-AF65-F5344CB8AC3E}">
        <p14:creationId xmlns:p14="http://schemas.microsoft.com/office/powerpoint/2010/main" val="34255264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4" y="1138455"/>
            <a:ext cx="7736232" cy="2031325"/>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Creates a private internal network for the VMs to connect to, similar to a NAT network</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VMs can only stay in the private network and do not have direct access to the public external network</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Useful if you need to set up an isolated virtual network</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Host-Only Networking</a:t>
            </a:r>
          </a:p>
        </p:txBody>
      </p:sp>
      <p:pic>
        <p:nvPicPr>
          <p:cNvPr id="4" name="image2.png">
            <a:extLst>
              <a:ext uri="{FF2B5EF4-FFF2-40B4-BE49-F238E27FC236}">
                <a16:creationId xmlns:a16="http://schemas.microsoft.com/office/drawing/2014/main" id="{995A9390-E8E6-8344-BB04-6E5B2C097AC5}"/>
              </a:ext>
            </a:extLst>
          </p:cNvPr>
          <p:cNvPicPr/>
          <p:nvPr/>
        </p:nvPicPr>
        <p:blipFill>
          <a:blip r:embed="rId3"/>
          <a:srcRect/>
          <a:stretch>
            <a:fillRect/>
          </a:stretch>
        </p:blipFill>
        <p:spPr>
          <a:xfrm>
            <a:off x="2029955" y="3313288"/>
            <a:ext cx="4184579" cy="1312333"/>
          </a:xfrm>
          <a:prstGeom prst="rect">
            <a:avLst/>
          </a:prstGeom>
          <a:ln/>
        </p:spPr>
      </p:pic>
    </p:spTree>
    <p:extLst>
      <p:ext uri="{BB962C8B-B14F-4D97-AF65-F5344CB8AC3E}">
        <p14:creationId xmlns:p14="http://schemas.microsoft.com/office/powerpoint/2010/main" val="34611846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Virtual Switches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22039469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4" y="1063619"/>
            <a:ext cx="3659272" cy="3416320"/>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Allow virtual machines to connect to each other and to connect to the outside world</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By default, each </a:t>
            </a:r>
            <a:r>
              <a:rPr lang="en-US" sz="1800" dirty="0" err="1">
                <a:solidFill>
                  <a:schemeClr val="accent6">
                    <a:lumMod val="50000"/>
                  </a:schemeClr>
                </a:solidFill>
                <a:latin typeface="Hind" panose="020B0604020202020204" charset="0"/>
                <a:cs typeface="Hind" panose="020B0604020202020204" charset="0"/>
              </a:rPr>
              <a:t>ESXi</a:t>
            </a:r>
            <a:r>
              <a:rPr lang="en-US" sz="1800" dirty="0">
                <a:solidFill>
                  <a:schemeClr val="accent6">
                    <a:lumMod val="50000"/>
                  </a:schemeClr>
                </a:solidFill>
                <a:latin typeface="Hind" panose="020B0604020202020204" charset="0"/>
                <a:cs typeface="Hind" panose="020B0604020202020204" charset="0"/>
              </a:rPr>
              <a:t> host has a single virtual switch called vSwitch0</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Similar to the connection between a computer’s physical network adapter (NIC) and a physical switch</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Virtual Switches</a:t>
            </a:r>
          </a:p>
        </p:txBody>
      </p:sp>
      <p:pic>
        <p:nvPicPr>
          <p:cNvPr id="7" name="image1.png">
            <a:extLst>
              <a:ext uri="{FF2B5EF4-FFF2-40B4-BE49-F238E27FC236}">
                <a16:creationId xmlns:a16="http://schemas.microsoft.com/office/drawing/2014/main" id="{DA81A84D-9358-6E44-8DD4-9FF6A2CA7A1A}"/>
              </a:ext>
            </a:extLst>
          </p:cNvPr>
          <p:cNvPicPr/>
          <p:nvPr/>
        </p:nvPicPr>
        <p:blipFill>
          <a:blip r:embed="rId3"/>
          <a:srcRect/>
          <a:stretch>
            <a:fillRect/>
          </a:stretch>
        </p:blipFill>
        <p:spPr>
          <a:xfrm>
            <a:off x="4515556" y="1056175"/>
            <a:ext cx="4075288" cy="3339570"/>
          </a:xfrm>
          <a:prstGeom prst="rect">
            <a:avLst/>
          </a:prstGeom>
          <a:ln/>
        </p:spPr>
      </p:pic>
    </p:spTree>
    <p:extLst>
      <p:ext uri="{BB962C8B-B14F-4D97-AF65-F5344CB8AC3E}">
        <p14:creationId xmlns:p14="http://schemas.microsoft.com/office/powerpoint/2010/main" val="2224615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6"/>
        <p:cNvGrpSpPr/>
        <p:nvPr/>
      </p:nvGrpSpPr>
      <p:grpSpPr>
        <a:xfrm>
          <a:off x="0" y="0"/>
          <a:ext cx="0" cy="0"/>
          <a:chOff x="0" y="0"/>
          <a:chExt cx="0" cy="0"/>
        </a:xfrm>
      </p:grpSpPr>
      <p:sp>
        <p:nvSpPr>
          <p:cNvPr id="8" name="Title 2">
            <a:extLst>
              <a:ext uri="{FF2B5EF4-FFF2-40B4-BE49-F238E27FC236}">
                <a16:creationId xmlns:a16="http://schemas.microsoft.com/office/drawing/2014/main" id="{2233FAAC-E320-4EDA-AE4A-287FE9CFB9F3}"/>
              </a:ext>
            </a:extLst>
          </p:cNvPr>
          <p:cNvSpPr>
            <a:spLocks noGrp="1"/>
          </p:cNvSpPr>
          <p:nvPr>
            <p:ph type="title"/>
          </p:nvPr>
        </p:nvSpPr>
        <p:spPr>
          <a:xfrm>
            <a:off x="311700" y="249450"/>
            <a:ext cx="8520600" cy="607800"/>
          </a:xfrm>
        </p:spPr>
        <p:txBody>
          <a:bodyPr/>
          <a:lstStyle/>
          <a:p>
            <a:r>
              <a:rPr lang="en-US" dirty="0">
                <a:solidFill>
                  <a:schemeClr val="accent6">
                    <a:lumMod val="50000"/>
                  </a:schemeClr>
                </a:solidFill>
              </a:rPr>
              <a:t>Network Virtualization Benefits</a:t>
            </a:r>
          </a:p>
        </p:txBody>
      </p:sp>
      <p:sp>
        <p:nvSpPr>
          <p:cNvPr id="9" name="TextBox 8">
            <a:extLst>
              <a:ext uri="{FF2B5EF4-FFF2-40B4-BE49-F238E27FC236}">
                <a16:creationId xmlns:a16="http://schemas.microsoft.com/office/drawing/2014/main" id="{11A51F55-3FE7-46FF-847C-73E8245F41DD}"/>
              </a:ext>
            </a:extLst>
          </p:cNvPr>
          <p:cNvSpPr txBox="1"/>
          <p:nvPr/>
        </p:nvSpPr>
        <p:spPr>
          <a:xfrm>
            <a:off x="959594" y="985266"/>
            <a:ext cx="8057014" cy="2545166"/>
          </a:xfrm>
          <a:prstGeom prst="rect">
            <a:avLst/>
          </a:prstGeom>
          <a:noFill/>
        </p:spPr>
        <p:txBody>
          <a:bodyPr wrap="none" rtlCol="0">
            <a:no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Efficient cloud deployments are only limited by legacy non-virtual network </a:t>
            </a:r>
            <a:br>
              <a:rPr lang="en-US" sz="1800" dirty="0">
                <a:solidFill>
                  <a:schemeClr val="accent6">
                    <a:lumMod val="50000"/>
                  </a:schemeClr>
                </a:solidFill>
                <a:latin typeface="Hind" panose="020B0604020202020204" charset="0"/>
                <a:cs typeface="Hind" panose="020B0604020202020204" charset="0"/>
              </a:rPr>
            </a:br>
            <a:r>
              <a:rPr lang="en-US" sz="1800" dirty="0">
                <a:solidFill>
                  <a:schemeClr val="accent6">
                    <a:lumMod val="50000"/>
                  </a:schemeClr>
                </a:solidFill>
                <a:latin typeface="Hind" panose="020B0604020202020204" charset="0"/>
                <a:cs typeface="Hind" panose="020B0604020202020204" charset="0"/>
              </a:rPr>
              <a:t>infrastructures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Virtual networks enable the benefits of a cloud deployment to be utilized</a:t>
            </a:r>
            <a:br>
              <a:rPr lang="en-US" sz="1800" dirty="0">
                <a:solidFill>
                  <a:schemeClr val="accent6">
                    <a:lumMod val="50000"/>
                  </a:schemeClr>
                </a:solidFill>
                <a:latin typeface="Hind" panose="020B0604020202020204" charset="0"/>
                <a:cs typeface="Hind" panose="020B0604020202020204" charset="0"/>
              </a:rPr>
            </a:br>
            <a:r>
              <a:rPr lang="en-US" sz="1800" dirty="0">
                <a:solidFill>
                  <a:schemeClr val="accent6">
                    <a:lumMod val="50000"/>
                  </a:schemeClr>
                </a:solidFill>
                <a:latin typeface="Hind" panose="020B0604020202020204" charset="0"/>
                <a:cs typeface="Hind" panose="020B0604020202020204" charset="0"/>
              </a:rPr>
              <a:t>across an organization's infrastructure</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lvl="5"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Virtualized networks provide speed, mobility, and security</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Isolated networks prevent threats from spreading</a:t>
            </a:r>
          </a:p>
        </p:txBody>
      </p:sp>
      <p:pic>
        <p:nvPicPr>
          <p:cNvPr id="2" name="Picture 1">
            <a:extLst>
              <a:ext uri="{FF2B5EF4-FFF2-40B4-BE49-F238E27FC236}">
                <a16:creationId xmlns:a16="http://schemas.microsoft.com/office/drawing/2014/main" id="{96325D71-ABB3-4D4F-9A41-3DDCC71A58BA}"/>
              </a:ext>
            </a:extLst>
          </p:cNvPr>
          <p:cNvPicPr>
            <a:picLocks noChangeAspect="1"/>
          </p:cNvPicPr>
          <p:nvPr/>
        </p:nvPicPr>
        <p:blipFill>
          <a:blip r:embed="rId3"/>
          <a:stretch>
            <a:fillRect/>
          </a:stretch>
        </p:blipFill>
        <p:spPr>
          <a:xfrm>
            <a:off x="1493595" y="3773624"/>
            <a:ext cx="6362700" cy="660400"/>
          </a:xfrm>
          <a:prstGeom prst="rect">
            <a:avLst/>
          </a:prstGeom>
        </p:spPr>
      </p:pic>
    </p:spTree>
    <p:extLst>
      <p:ext uri="{BB962C8B-B14F-4D97-AF65-F5344CB8AC3E}">
        <p14:creationId xmlns:p14="http://schemas.microsoft.com/office/powerpoint/2010/main" val="9063784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Standard Switches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12458326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9527" y="1232947"/>
            <a:ext cx="3162561" cy="2385137"/>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 </a:t>
            </a:r>
            <a:r>
              <a:rPr lang="en-US" sz="1800" dirty="0" err="1">
                <a:solidFill>
                  <a:schemeClr val="accent6">
                    <a:lumMod val="50000"/>
                  </a:schemeClr>
                </a:solidFill>
                <a:latin typeface="Hind" panose="020B0604020202020204" charset="0"/>
                <a:cs typeface="Hind" panose="020B0604020202020204" charset="0"/>
              </a:rPr>
              <a:t>VMkernel</a:t>
            </a:r>
            <a:r>
              <a:rPr lang="en-US" sz="1800" dirty="0">
                <a:solidFill>
                  <a:schemeClr val="accent6">
                    <a:lumMod val="50000"/>
                  </a:schemeClr>
                </a:solidFill>
                <a:latin typeface="Hind" panose="020B0604020202020204" charset="0"/>
                <a:cs typeface="Hind" panose="020B0604020202020204" charset="0"/>
              </a:rPr>
              <a:t> adapter is a port that is used by the hypervisor to attach a service to the network</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Every </a:t>
            </a:r>
            <a:r>
              <a:rPr lang="en-US" sz="1800" dirty="0" err="1">
                <a:solidFill>
                  <a:schemeClr val="accent6">
                    <a:lumMod val="50000"/>
                  </a:schemeClr>
                </a:solidFill>
                <a:latin typeface="Hind" panose="020B0604020202020204" charset="0"/>
                <a:cs typeface="Hind" panose="020B0604020202020204" charset="0"/>
              </a:rPr>
              <a:t>VMkernel</a:t>
            </a:r>
            <a:r>
              <a:rPr lang="en-US" sz="1800" dirty="0">
                <a:solidFill>
                  <a:schemeClr val="accent6">
                    <a:lumMod val="50000"/>
                  </a:schemeClr>
                </a:solidFill>
                <a:latin typeface="Hind" panose="020B0604020202020204" charset="0"/>
                <a:cs typeface="Hind" panose="020B0604020202020204" charset="0"/>
              </a:rPr>
              <a:t> adapter has an IP address by which this service is accessible</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err="1">
                <a:solidFill>
                  <a:schemeClr val="accent6">
                    <a:lumMod val="50000"/>
                  </a:schemeClr>
                </a:solidFill>
              </a:rPr>
              <a:t>VMkernel</a:t>
            </a:r>
            <a:r>
              <a:rPr lang="en-US" sz="3600" dirty="0">
                <a:solidFill>
                  <a:schemeClr val="accent6">
                    <a:lumMod val="50000"/>
                  </a:schemeClr>
                </a:solidFill>
              </a:rPr>
              <a:t> Adapter </a:t>
            </a:r>
          </a:p>
        </p:txBody>
      </p:sp>
      <p:pic>
        <p:nvPicPr>
          <p:cNvPr id="7" name="image1.png">
            <a:extLst>
              <a:ext uri="{FF2B5EF4-FFF2-40B4-BE49-F238E27FC236}">
                <a16:creationId xmlns:a16="http://schemas.microsoft.com/office/drawing/2014/main" id="{795894A5-6519-2D43-BC85-556199843360}"/>
              </a:ext>
            </a:extLst>
          </p:cNvPr>
          <p:cNvPicPr/>
          <p:nvPr/>
        </p:nvPicPr>
        <p:blipFill>
          <a:blip r:embed="rId3"/>
          <a:srcRect/>
          <a:stretch>
            <a:fillRect/>
          </a:stretch>
        </p:blipFill>
        <p:spPr>
          <a:xfrm>
            <a:off x="3657598" y="1012821"/>
            <a:ext cx="4579691" cy="2664883"/>
          </a:xfrm>
          <a:prstGeom prst="rect">
            <a:avLst/>
          </a:prstGeom>
          <a:ln/>
        </p:spPr>
      </p:pic>
    </p:spTree>
    <p:extLst>
      <p:ext uri="{BB962C8B-B14F-4D97-AF65-F5344CB8AC3E}">
        <p14:creationId xmlns:p14="http://schemas.microsoft.com/office/powerpoint/2010/main" val="36249454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3" y="1063619"/>
            <a:ext cx="7762783" cy="3416320"/>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 standard switch works much like a physical ethernet switch</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 standard switch can forward traffic internally between VMs within the same </a:t>
            </a:r>
            <a:r>
              <a:rPr lang="en-US" sz="1800" dirty="0" err="1">
                <a:solidFill>
                  <a:schemeClr val="accent6">
                    <a:lumMod val="50000"/>
                  </a:schemeClr>
                </a:solidFill>
                <a:latin typeface="Hind" panose="020B0604020202020204" charset="0"/>
                <a:cs typeface="Hind" panose="020B0604020202020204" charset="0"/>
              </a:rPr>
              <a:t>ESXi</a:t>
            </a:r>
            <a:r>
              <a:rPr lang="en-US" sz="1800" dirty="0">
                <a:solidFill>
                  <a:schemeClr val="accent6">
                    <a:lumMod val="50000"/>
                  </a:schemeClr>
                </a:solidFill>
                <a:latin typeface="Hind" panose="020B0604020202020204" charset="0"/>
                <a:cs typeface="Hind" panose="020B0604020202020204" charset="0"/>
              </a:rPr>
              <a:t> host, between VMs on different </a:t>
            </a:r>
            <a:r>
              <a:rPr lang="en-US" sz="1800" dirty="0" err="1">
                <a:solidFill>
                  <a:schemeClr val="accent6">
                    <a:lumMod val="50000"/>
                  </a:schemeClr>
                </a:solidFill>
                <a:latin typeface="Hind" panose="020B0604020202020204" charset="0"/>
                <a:cs typeface="Hind" panose="020B0604020202020204" charset="0"/>
              </a:rPr>
              <a:t>ESXi</a:t>
            </a:r>
            <a:r>
              <a:rPr lang="en-US" sz="1800" dirty="0">
                <a:solidFill>
                  <a:schemeClr val="accent6">
                    <a:lumMod val="50000"/>
                  </a:schemeClr>
                </a:solidFill>
                <a:latin typeface="Hind" panose="020B0604020202020204" charset="0"/>
                <a:cs typeface="Hind" panose="020B0604020202020204" charset="0"/>
              </a:rPr>
              <a:t> hosts, and between VMs and physical machines, and can link to external networks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To provide network connectivity to hosts and virtual machines, you connect the physical NICs of the hosts to uplink ports on the standard switch</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Virtual machines have network adapters (or </a:t>
            </a:r>
            <a:r>
              <a:rPr lang="en-US" sz="1800" dirty="0" err="1">
                <a:solidFill>
                  <a:schemeClr val="accent6">
                    <a:lumMod val="50000"/>
                  </a:schemeClr>
                </a:solidFill>
                <a:latin typeface="Hind" panose="020B0604020202020204" charset="0"/>
                <a:cs typeface="Hind" panose="020B0604020202020204" charset="0"/>
              </a:rPr>
              <a:t>vNICs</a:t>
            </a:r>
            <a:r>
              <a:rPr lang="en-US" sz="1800" dirty="0">
                <a:solidFill>
                  <a:schemeClr val="accent6">
                    <a:lumMod val="50000"/>
                  </a:schemeClr>
                </a:solidFill>
                <a:latin typeface="Hind" panose="020B0604020202020204" charset="0"/>
                <a:cs typeface="Hind" panose="020B0604020202020204" charset="0"/>
              </a:rPr>
              <a:t>) that you connect to port groups on the standard switch</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Standard Switched</a:t>
            </a:r>
          </a:p>
        </p:txBody>
      </p:sp>
    </p:spTree>
    <p:extLst>
      <p:ext uri="{BB962C8B-B14F-4D97-AF65-F5344CB8AC3E}">
        <p14:creationId xmlns:p14="http://schemas.microsoft.com/office/powerpoint/2010/main" val="29102494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3" y="1063619"/>
            <a:ext cx="7762783" cy="369332"/>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Uses of </a:t>
            </a:r>
            <a:r>
              <a:rPr lang="en-US" sz="1800" dirty="0" err="1">
                <a:solidFill>
                  <a:schemeClr val="accent6">
                    <a:lumMod val="50000"/>
                  </a:schemeClr>
                </a:solidFill>
                <a:latin typeface="Hind" panose="020B0604020202020204" charset="0"/>
                <a:cs typeface="Hind" panose="020B0604020202020204" charset="0"/>
              </a:rPr>
              <a:t>Vmkernel</a:t>
            </a:r>
            <a:r>
              <a:rPr lang="en-US" sz="1800" dirty="0">
                <a:solidFill>
                  <a:schemeClr val="accent6">
                    <a:lumMod val="50000"/>
                  </a:schemeClr>
                </a:solidFill>
                <a:latin typeface="Hind" panose="020B0604020202020204" charset="0"/>
                <a:cs typeface="Hind" panose="020B0604020202020204" charset="0"/>
              </a:rPr>
              <a:t> Adapter:</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err="1">
                <a:solidFill>
                  <a:schemeClr val="accent6">
                    <a:lumMod val="50000"/>
                  </a:schemeClr>
                </a:solidFill>
              </a:rPr>
              <a:t>VMkernel</a:t>
            </a:r>
            <a:r>
              <a:rPr lang="en-US" sz="3600" dirty="0">
                <a:solidFill>
                  <a:schemeClr val="accent6">
                    <a:lumMod val="50000"/>
                  </a:schemeClr>
                </a:solidFill>
              </a:rPr>
              <a:t> Adapter </a:t>
            </a:r>
          </a:p>
        </p:txBody>
      </p:sp>
      <p:sp>
        <p:nvSpPr>
          <p:cNvPr id="3" name="TextBox 2">
            <a:extLst>
              <a:ext uri="{FF2B5EF4-FFF2-40B4-BE49-F238E27FC236}">
                <a16:creationId xmlns:a16="http://schemas.microsoft.com/office/drawing/2014/main" id="{3D083846-863B-4443-B9C1-CEAA8E99D88F}"/>
              </a:ext>
            </a:extLst>
          </p:cNvPr>
          <p:cNvSpPr txBox="1"/>
          <p:nvPr/>
        </p:nvSpPr>
        <p:spPr>
          <a:xfrm>
            <a:off x="1196622" y="1540933"/>
            <a:ext cx="6293556" cy="2308324"/>
          </a:xfrm>
          <a:prstGeom prst="rect">
            <a:avLst/>
          </a:prstGeom>
          <a:noFill/>
        </p:spPr>
        <p:txBody>
          <a:bodyPr wrap="square" rtlCol="0">
            <a:spAutoFit/>
          </a:bodyPr>
          <a:lstStyle/>
          <a:p>
            <a:pPr marL="285750" lvl="2" indent="-285750">
              <a:buFont typeface="Courier New" panose="02070309020205020404" pitchFamily="49" charset="0"/>
              <a:buChar char="o"/>
            </a:pPr>
            <a:r>
              <a:rPr lang="en-US" sz="1600" dirty="0">
                <a:solidFill>
                  <a:schemeClr val="accent6">
                    <a:lumMod val="50000"/>
                  </a:schemeClr>
                </a:solidFill>
                <a:latin typeface="Hind" panose="020B0604020202020204" charset="0"/>
                <a:cs typeface="Hind" panose="020B0604020202020204" charset="0"/>
              </a:rPr>
              <a:t>VMware </a:t>
            </a:r>
            <a:r>
              <a:rPr lang="en-US" sz="1600" dirty="0" err="1">
                <a:solidFill>
                  <a:schemeClr val="accent6">
                    <a:lumMod val="50000"/>
                  </a:schemeClr>
                </a:solidFill>
                <a:latin typeface="Hind" panose="020B0604020202020204" charset="0"/>
                <a:cs typeface="Hind" panose="020B0604020202020204" charset="0"/>
              </a:rPr>
              <a:t>vMotion</a:t>
            </a:r>
            <a:r>
              <a:rPr lang="en-US" sz="1600" dirty="0">
                <a:solidFill>
                  <a:schemeClr val="accent6">
                    <a:lumMod val="50000"/>
                  </a:schemeClr>
                </a:solidFill>
                <a:latin typeface="Hind" panose="020B0604020202020204" charset="0"/>
                <a:cs typeface="Hind" panose="020B0604020202020204" charset="0"/>
              </a:rPr>
              <a:t> (which enables you to move VMs from one host to another while they’re powered on with no downtime)</a:t>
            </a:r>
          </a:p>
          <a:p>
            <a:pPr marL="285750" lvl="1" indent="-285750">
              <a:buFont typeface="Courier New" panose="02070309020205020404" pitchFamily="49" charset="0"/>
              <a:buChar char="o"/>
            </a:pPr>
            <a:r>
              <a:rPr lang="en-US" sz="1600" dirty="0">
                <a:solidFill>
                  <a:schemeClr val="accent6">
                    <a:lumMod val="50000"/>
                  </a:schemeClr>
                </a:solidFill>
                <a:latin typeface="Hind" panose="020B0604020202020204" charset="0"/>
                <a:cs typeface="Hind" panose="020B0604020202020204" charset="0"/>
              </a:rPr>
              <a:t>Management port (which is used for </a:t>
            </a:r>
            <a:r>
              <a:rPr lang="en-US" sz="1600" dirty="0" err="1">
                <a:solidFill>
                  <a:schemeClr val="accent6">
                    <a:lumMod val="50000"/>
                  </a:schemeClr>
                </a:solidFill>
                <a:latin typeface="Hind" panose="020B0604020202020204" charset="0"/>
                <a:cs typeface="Hind" panose="020B0604020202020204" charset="0"/>
              </a:rPr>
              <a:t>ESXi</a:t>
            </a:r>
            <a:r>
              <a:rPr lang="en-US" sz="1600" dirty="0">
                <a:solidFill>
                  <a:schemeClr val="accent6">
                    <a:lumMod val="50000"/>
                  </a:schemeClr>
                </a:solidFill>
                <a:latin typeface="Hind" panose="020B0604020202020204" charset="0"/>
                <a:cs typeface="Hind" panose="020B0604020202020204" charset="0"/>
              </a:rPr>
              <a:t> management traffic and in most cases - except </a:t>
            </a:r>
            <a:r>
              <a:rPr lang="en-US" sz="1600" dirty="0" err="1">
                <a:solidFill>
                  <a:schemeClr val="accent6">
                    <a:lumMod val="50000"/>
                  </a:schemeClr>
                </a:solidFill>
                <a:latin typeface="Hind" panose="020B0604020202020204" charset="0"/>
                <a:cs typeface="Hind" panose="020B0604020202020204" charset="0"/>
              </a:rPr>
              <a:t>vSAN</a:t>
            </a:r>
            <a:r>
              <a:rPr lang="en-US" sz="1600" dirty="0">
                <a:solidFill>
                  <a:schemeClr val="accent6">
                    <a:lumMod val="50000"/>
                  </a:schemeClr>
                </a:solidFill>
                <a:latin typeface="Hind" panose="020B0604020202020204" charset="0"/>
                <a:cs typeface="Hind" panose="020B0604020202020204" charset="0"/>
              </a:rPr>
              <a:t> implementations - HA (or high availability) traffic)</a:t>
            </a:r>
          </a:p>
          <a:p>
            <a:pPr marL="285750" indent="-285750">
              <a:buFont typeface="Courier New" panose="02070309020205020404" pitchFamily="49" charset="0"/>
              <a:buChar char="o"/>
            </a:pPr>
            <a:r>
              <a:rPr lang="en-US" sz="1600" dirty="0">
                <a:solidFill>
                  <a:schemeClr val="accent6">
                    <a:lumMod val="50000"/>
                  </a:schemeClr>
                </a:solidFill>
                <a:latin typeface="Hind" panose="020B0604020202020204" charset="0"/>
                <a:cs typeface="Hind" panose="020B0604020202020204" charset="0"/>
              </a:rPr>
              <a:t>IP storage (which is any form of storage that uses TCP/IP network communication as its foundation) </a:t>
            </a:r>
          </a:p>
          <a:p>
            <a:pPr marL="285750" indent="-285750">
              <a:buFont typeface="Courier New" panose="02070309020205020404" pitchFamily="49" charset="0"/>
              <a:buChar char="o"/>
            </a:pPr>
            <a:r>
              <a:rPr lang="en-US" sz="1600" dirty="0">
                <a:solidFill>
                  <a:schemeClr val="accent6">
                    <a:lumMod val="50000"/>
                  </a:schemeClr>
                </a:solidFill>
                <a:latin typeface="Hind" panose="020B0604020202020204" charset="0"/>
                <a:cs typeface="Hind" panose="020B0604020202020204" charset="0"/>
              </a:rPr>
              <a:t>vSphere replication</a:t>
            </a:r>
          </a:p>
          <a:p>
            <a:pPr marL="285750" indent="-285750">
              <a:buFont typeface="Courier New" panose="02070309020205020404" pitchFamily="49" charset="0"/>
              <a:buChar char="o"/>
            </a:pPr>
            <a:r>
              <a:rPr lang="en-US" sz="1600" dirty="0" err="1">
                <a:solidFill>
                  <a:schemeClr val="accent6">
                    <a:lumMod val="50000"/>
                  </a:schemeClr>
                </a:solidFill>
                <a:latin typeface="Hind" panose="020B0604020202020204" charset="0"/>
                <a:cs typeface="Hind" panose="020B0604020202020204" charset="0"/>
              </a:rPr>
              <a:t>vSAN</a:t>
            </a:r>
            <a:r>
              <a:rPr lang="en-US" sz="1600" dirty="0">
                <a:solidFill>
                  <a:schemeClr val="accent6">
                    <a:lumMod val="50000"/>
                  </a:schemeClr>
                </a:solidFill>
                <a:latin typeface="Hind" panose="020B0604020202020204" charset="0"/>
                <a:cs typeface="Hind" panose="020B0604020202020204" charset="0"/>
              </a:rPr>
              <a:t> data replication</a:t>
            </a:r>
          </a:p>
        </p:txBody>
      </p:sp>
    </p:spTree>
    <p:extLst>
      <p:ext uri="{BB962C8B-B14F-4D97-AF65-F5344CB8AC3E}">
        <p14:creationId xmlns:p14="http://schemas.microsoft.com/office/powerpoint/2010/main" val="36913236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3" y="1255527"/>
            <a:ext cx="7762783" cy="1754326"/>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Each logical port on the standard switch is a member of a single port group</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Each port group on a standard switch is identified by a network label, which must be unique amongst other port groups on a host but consistent across hosts in order to ensure network connectivity</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Virtual Machine Port Groups</a:t>
            </a:r>
          </a:p>
        </p:txBody>
      </p:sp>
      <p:pic>
        <p:nvPicPr>
          <p:cNvPr id="4" name="image2.png">
            <a:extLst>
              <a:ext uri="{FF2B5EF4-FFF2-40B4-BE49-F238E27FC236}">
                <a16:creationId xmlns:a16="http://schemas.microsoft.com/office/drawing/2014/main" id="{F1A04104-8042-B841-8C6A-B1CE468C8F28}"/>
              </a:ext>
            </a:extLst>
          </p:cNvPr>
          <p:cNvPicPr/>
          <p:nvPr/>
        </p:nvPicPr>
        <p:blipFill>
          <a:blip r:embed="rId3"/>
          <a:srcRect t="8926" b="14245"/>
          <a:stretch>
            <a:fillRect/>
          </a:stretch>
        </p:blipFill>
        <p:spPr>
          <a:xfrm>
            <a:off x="1780646" y="3009853"/>
            <a:ext cx="5596644" cy="1788312"/>
          </a:xfrm>
          <a:prstGeom prst="rect">
            <a:avLst/>
          </a:prstGeom>
          <a:ln/>
        </p:spPr>
      </p:pic>
    </p:spTree>
    <p:extLst>
      <p:ext uri="{BB962C8B-B14F-4D97-AF65-F5344CB8AC3E}">
        <p14:creationId xmlns:p14="http://schemas.microsoft.com/office/powerpoint/2010/main" val="21751387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Distributed Switches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26240575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3" y="1137001"/>
            <a:ext cx="7762783" cy="3416320"/>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 vSphere Distributed Switch (or </a:t>
            </a:r>
            <a:r>
              <a:rPr lang="en-US" sz="1800" dirty="0" err="1">
                <a:solidFill>
                  <a:schemeClr val="accent6">
                    <a:lumMod val="50000"/>
                  </a:schemeClr>
                </a:solidFill>
                <a:latin typeface="Hind" panose="020B0604020202020204" charset="0"/>
                <a:cs typeface="Hind" panose="020B0604020202020204" charset="0"/>
              </a:rPr>
              <a:t>vDS</a:t>
            </a:r>
            <a:r>
              <a:rPr lang="en-US" sz="1800" dirty="0">
                <a:solidFill>
                  <a:schemeClr val="accent6">
                    <a:lumMod val="50000"/>
                  </a:schemeClr>
                </a:solidFill>
                <a:latin typeface="Hind" panose="020B0604020202020204" charset="0"/>
                <a:cs typeface="Hind" panose="020B0604020202020204" charset="0"/>
              </a:rPr>
              <a:t>) acts as a single switch across all associated hosts in a data center and provides centralized provisioning, administration, and monitoring of virtual networks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Configured on the </a:t>
            </a:r>
            <a:r>
              <a:rPr lang="en-US" sz="1800" dirty="0" err="1">
                <a:solidFill>
                  <a:schemeClr val="accent6">
                    <a:lumMod val="50000"/>
                  </a:schemeClr>
                </a:solidFill>
                <a:latin typeface="Hind" panose="020B0604020202020204" charset="0"/>
                <a:cs typeface="Hind" panose="020B0604020202020204" charset="0"/>
              </a:rPr>
              <a:t>vCenter</a:t>
            </a:r>
            <a:r>
              <a:rPr lang="en-US" sz="1800" dirty="0">
                <a:solidFill>
                  <a:schemeClr val="accent6">
                    <a:lumMod val="50000"/>
                  </a:schemeClr>
                </a:solidFill>
                <a:latin typeface="Hind" panose="020B0604020202020204" charset="0"/>
                <a:cs typeface="Hind" panose="020B0604020202020204" charset="0"/>
              </a:rPr>
              <a:t> Server Appliance (</a:t>
            </a:r>
            <a:r>
              <a:rPr lang="en-US" sz="1800" dirty="0" err="1">
                <a:solidFill>
                  <a:schemeClr val="accent6">
                    <a:lumMod val="50000"/>
                  </a:schemeClr>
                </a:solidFill>
                <a:latin typeface="Hind" panose="020B0604020202020204" charset="0"/>
                <a:cs typeface="Hind" panose="020B0604020202020204" charset="0"/>
              </a:rPr>
              <a:t>vCSA</a:t>
            </a:r>
            <a:r>
              <a:rPr lang="en-US" sz="1800" dirty="0">
                <a:solidFill>
                  <a:schemeClr val="accent6">
                    <a:lumMod val="50000"/>
                  </a:schemeClr>
                </a:solidFill>
                <a:latin typeface="Hind" panose="020B0604020202020204" charset="0"/>
                <a:cs typeface="Hind" panose="020B0604020202020204" charset="0"/>
              </a:rPr>
              <a:t>) and the same settings are then added to all </a:t>
            </a:r>
            <a:r>
              <a:rPr lang="en-US" sz="1800" dirty="0" err="1">
                <a:solidFill>
                  <a:schemeClr val="accent6">
                    <a:lumMod val="50000"/>
                  </a:schemeClr>
                </a:solidFill>
                <a:latin typeface="Hind" panose="020B0604020202020204" charset="0"/>
                <a:cs typeface="Hind" panose="020B0604020202020204" charset="0"/>
              </a:rPr>
              <a:t>ESXi</a:t>
            </a:r>
            <a:r>
              <a:rPr lang="en-US" sz="1800" dirty="0">
                <a:solidFill>
                  <a:schemeClr val="accent6">
                    <a:lumMod val="50000"/>
                  </a:schemeClr>
                </a:solidFill>
                <a:latin typeface="Hind" panose="020B0604020202020204" charset="0"/>
                <a:cs typeface="Hind" panose="020B0604020202020204" charset="0"/>
              </a:rPr>
              <a:t> hosts that are associated with the switch</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Virtual machines maintain consistent network configuration as they move (or migrate) from one host to another</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Each </a:t>
            </a:r>
            <a:r>
              <a:rPr lang="en-US" sz="1800" dirty="0" err="1">
                <a:solidFill>
                  <a:schemeClr val="accent6">
                    <a:lumMod val="50000"/>
                  </a:schemeClr>
                </a:solidFill>
                <a:latin typeface="Hind" panose="020B0604020202020204" charset="0"/>
                <a:cs typeface="Hind" panose="020B0604020202020204" charset="0"/>
              </a:rPr>
              <a:t>vCenter</a:t>
            </a:r>
            <a:r>
              <a:rPr lang="en-US" sz="1800" dirty="0">
                <a:solidFill>
                  <a:schemeClr val="accent6">
                    <a:lumMod val="50000"/>
                  </a:schemeClr>
                </a:solidFill>
                <a:latin typeface="Hind" panose="020B0604020202020204" charset="0"/>
                <a:cs typeface="Hind" panose="020B0604020202020204" charset="0"/>
              </a:rPr>
              <a:t> Server system can support up to 128 </a:t>
            </a:r>
            <a:r>
              <a:rPr lang="en-US" sz="1800" dirty="0" err="1">
                <a:solidFill>
                  <a:schemeClr val="accent6">
                    <a:lumMod val="50000"/>
                  </a:schemeClr>
                </a:solidFill>
                <a:latin typeface="Hind" panose="020B0604020202020204" charset="0"/>
                <a:cs typeface="Hind" panose="020B0604020202020204" charset="0"/>
              </a:rPr>
              <a:t>vDSs</a:t>
            </a:r>
            <a:r>
              <a:rPr lang="en-US" sz="1800" dirty="0">
                <a:solidFill>
                  <a:schemeClr val="accent6">
                    <a:lumMod val="50000"/>
                  </a:schemeClr>
                </a:solidFill>
                <a:latin typeface="Hind" panose="020B0604020202020204" charset="0"/>
                <a:cs typeface="Hind" panose="020B0604020202020204" charset="0"/>
              </a:rPr>
              <a:t> and each </a:t>
            </a:r>
            <a:r>
              <a:rPr lang="en-US" sz="1800" dirty="0" err="1">
                <a:solidFill>
                  <a:schemeClr val="accent6">
                    <a:lumMod val="50000"/>
                  </a:schemeClr>
                </a:solidFill>
                <a:latin typeface="Hind" panose="020B0604020202020204" charset="0"/>
                <a:cs typeface="Hind" panose="020B0604020202020204" charset="0"/>
              </a:rPr>
              <a:t>vDS</a:t>
            </a:r>
            <a:r>
              <a:rPr lang="en-US" sz="1800" dirty="0">
                <a:solidFill>
                  <a:schemeClr val="accent6">
                    <a:lumMod val="50000"/>
                  </a:schemeClr>
                </a:solidFill>
                <a:latin typeface="Hind" panose="020B0604020202020204" charset="0"/>
                <a:cs typeface="Hind" panose="020B0604020202020204" charset="0"/>
              </a:rPr>
              <a:t> can manage up to 2000hosts</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vSphere Distributed Switch</a:t>
            </a:r>
          </a:p>
        </p:txBody>
      </p:sp>
    </p:spTree>
    <p:extLst>
      <p:ext uri="{BB962C8B-B14F-4D97-AF65-F5344CB8AC3E}">
        <p14:creationId xmlns:p14="http://schemas.microsoft.com/office/powerpoint/2010/main" val="3899270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5350933" y="1439339"/>
            <a:ext cx="3115733" cy="2585323"/>
          </a:xfrm>
          <a:prstGeom prst="rect">
            <a:avLst/>
          </a:prstGeom>
          <a:noFill/>
        </p:spPr>
        <p:txBody>
          <a:bodyPr wrap="square" rtlCol="0">
            <a:spAutoFit/>
          </a:bodyPr>
          <a:lstStyle/>
          <a:p>
            <a:pPr marL="285750" indent="-285750">
              <a:buFont typeface="Arial" panose="020B0604020202020204" pitchFamily="34" charset="0"/>
              <a:buChar char="•"/>
            </a:pPr>
            <a:r>
              <a:rPr lang="en-US" sz="1800" dirty="0" err="1">
                <a:solidFill>
                  <a:schemeClr val="accent6">
                    <a:lumMod val="50000"/>
                  </a:schemeClr>
                </a:solidFill>
                <a:latin typeface="Hind" panose="020B0604020202020204" charset="0"/>
                <a:cs typeface="Hind" panose="020B0604020202020204" charset="0"/>
              </a:rPr>
              <a:t>vDS</a:t>
            </a:r>
            <a:r>
              <a:rPr lang="en-US" sz="1800" dirty="0">
                <a:solidFill>
                  <a:schemeClr val="accent6">
                    <a:lumMod val="50000"/>
                  </a:schemeClr>
                </a:solidFill>
                <a:latin typeface="Hind" panose="020B0604020202020204" charset="0"/>
                <a:cs typeface="Hind" panose="020B0604020202020204" charset="0"/>
              </a:rPr>
              <a:t> uses the physical NICs of the </a:t>
            </a:r>
            <a:r>
              <a:rPr lang="en-US" sz="1800" dirty="0" err="1">
                <a:solidFill>
                  <a:schemeClr val="accent6">
                    <a:lumMod val="50000"/>
                  </a:schemeClr>
                </a:solidFill>
                <a:latin typeface="Hind" panose="020B0604020202020204" charset="0"/>
                <a:cs typeface="Hind" panose="020B0604020202020204" charset="0"/>
              </a:rPr>
              <a:t>ESXi</a:t>
            </a:r>
            <a:r>
              <a:rPr lang="en-US" sz="1800" dirty="0">
                <a:solidFill>
                  <a:schemeClr val="accent6">
                    <a:lumMod val="50000"/>
                  </a:schemeClr>
                </a:solidFill>
                <a:latin typeface="Hind" panose="020B0604020202020204" charset="0"/>
                <a:cs typeface="Hind" panose="020B0604020202020204" charset="0"/>
              </a:rPr>
              <a:t> host on which the VMs are running to connect them to the external network</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Policies can be set for each individual port, not just for whole port groups</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vSphere Distributed Switch</a:t>
            </a:r>
          </a:p>
        </p:txBody>
      </p:sp>
      <p:pic>
        <p:nvPicPr>
          <p:cNvPr id="4" name="image1.png">
            <a:extLst>
              <a:ext uri="{FF2B5EF4-FFF2-40B4-BE49-F238E27FC236}">
                <a16:creationId xmlns:a16="http://schemas.microsoft.com/office/drawing/2014/main" id="{0B9A53B1-85A3-EB4E-9F23-298C024EA21A}"/>
              </a:ext>
            </a:extLst>
          </p:cNvPr>
          <p:cNvPicPr/>
          <p:nvPr/>
        </p:nvPicPr>
        <p:blipFill>
          <a:blip r:embed="rId3"/>
          <a:srcRect/>
          <a:stretch>
            <a:fillRect/>
          </a:stretch>
        </p:blipFill>
        <p:spPr>
          <a:xfrm>
            <a:off x="311700" y="1269999"/>
            <a:ext cx="4777246" cy="3020483"/>
          </a:xfrm>
          <a:prstGeom prst="rect">
            <a:avLst/>
          </a:prstGeom>
          <a:ln/>
        </p:spPr>
      </p:pic>
    </p:spTree>
    <p:extLst>
      <p:ext uri="{BB962C8B-B14F-4D97-AF65-F5344CB8AC3E}">
        <p14:creationId xmlns:p14="http://schemas.microsoft.com/office/powerpoint/2010/main" val="38314496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3" y="1137001"/>
            <a:ext cx="7762783" cy="1754326"/>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data plane section of the </a:t>
            </a:r>
            <a:r>
              <a:rPr lang="en-US" sz="1800" dirty="0" err="1">
                <a:solidFill>
                  <a:schemeClr val="accent6">
                    <a:lumMod val="50000"/>
                  </a:schemeClr>
                </a:solidFill>
                <a:latin typeface="Hind" panose="020B0604020202020204" charset="0"/>
                <a:cs typeface="Hind" panose="020B0604020202020204" charset="0"/>
              </a:rPr>
              <a:t>vDS</a:t>
            </a:r>
            <a:r>
              <a:rPr lang="en-US" sz="1800" dirty="0">
                <a:solidFill>
                  <a:schemeClr val="accent6">
                    <a:lumMod val="50000"/>
                  </a:schemeClr>
                </a:solidFill>
                <a:latin typeface="Hind" panose="020B0604020202020204" charset="0"/>
                <a:cs typeface="Hind" panose="020B0604020202020204" charset="0"/>
              </a:rPr>
              <a:t> is called a host proxy switch</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networking configuration that you create on a </a:t>
            </a:r>
            <a:r>
              <a:rPr lang="en-US" sz="1800" dirty="0" err="1">
                <a:solidFill>
                  <a:schemeClr val="accent6">
                    <a:lumMod val="50000"/>
                  </a:schemeClr>
                </a:solidFill>
                <a:latin typeface="Hind" panose="020B0604020202020204" charset="0"/>
                <a:cs typeface="Hind" panose="020B0604020202020204" charset="0"/>
              </a:rPr>
              <a:t>vCenter</a:t>
            </a:r>
            <a:r>
              <a:rPr lang="en-US" sz="1800" dirty="0">
                <a:solidFill>
                  <a:schemeClr val="accent6">
                    <a:lumMod val="50000"/>
                  </a:schemeClr>
                </a:solidFill>
                <a:latin typeface="Hind" panose="020B0604020202020204" charset="0"/>
                <a:cs typeface="Hind" panose="020B0604020202020204" charset="0"/>
              </a:rPr>
              <a:t> Server Appliance is automatically pushed down to all proxy switches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Proxy switches support:</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Host Proxy Switch</a:t>
            </a:r>
          </a:p>
        </p:txBody>
      </p:sp>
      <p:sp>
        <p:nvSpPr>
          <p:cNvPr id="2" name="TextBox 1">
            <a:extLst>
              <a:ext uri="{FF2B5EF4-FFF2-40B4-BE49-F238E27FC236}">
                <a16:creationId xmlns:a16="http://schemas.microsoft.com/office/drawing/2014/main" id="{8827885D-4301-7247-ACCB-D3ED2CB0EF8E}"/>
              </a:ext>
            </a:extLst>
          </p:cNvPr>
          <p:cNvSpPr txBox="1"/>
          <p:nvPr/>
        </p:nvSpPr>
        <p:spPr>
          <a:xfrm>
            <a:off x="1230487" y="2755437"/>
            <a:ext cx="6959601" cy="2031325"/>
          </a:xfrm>
          <a:prstGeom prst="rect">
            <a:avLst/>
          </a:prstGeom>
          <a:noFill/>
        </p:spPr>
        <p:txBody>
          <a:bodyPr wrap="square" rtlCol="0">
            <a:spAutoFit/>
          </a:bodyPr>
          <a:lstStyle/>
          <a:p>
            <a:pPr marL="285750" indent="-285750">
              <a:buFont typeface="Courier New" panose="02070309020205020404" pitchFamily="49" charset="0"/>
              <a:buChar char="o"/>
            </a:pPr>
            <a:r>
              <a:rPr lang="en-US" dirty="0">
                <a:solidFill>
                  <a:schemeClr val="accent6">
                    <a:lumMod val="50000"/>
                  </a:schemeClr>
                </a:solidFill>
                <a:latin typeface="Hind" panose="020B0604020202020204" charset="0"/>
                <a:cs typeface="Hind" panose="020B0604020202020204" charset="0"/>
              </a:rPr>
              <a:t>Network traffic between virtual machines on any hosts that are members of the distributed virtual switch</a:t>
            </a:r>
          </a:p>
          <a:p>
            <a:pPr marL="285750" indent="-285750">
              <a:buFont typeface="Courier New" panose="02070309020205020404" pitchFamily="49" charset="0"/>
              <a:buChar char="o"/>
            </a:pPr>
            <a:endParaRPr lang="en-US" dirty="0">
              <a:solidFill>
                <a:schemeClr val="accent6">
                  <a:lumMod val="50000"/>
                </a:schemeClr>
              </a:solidFill>
              <a:latin typeface="Hind" panose="020B0604020202020204" charset="0"/>
              <a:cs typeface="Hind" panose="020B0604020202020204" charset="0"/>
            </a:endParaRPr>
          </a:p>
          <a:p>
            <a:pPr marL="285750" indent="-285750">
              <a:buFont typeface="Courier New" panose="02070309020205020404" pitchFamily="49" charset="0"/>
              <a:buChar char="o"/>
            </a:pPr>
            <a:r>
              <a:rPr lang="en-US" dirty="0">
                <a:solidFill>
                  <a:schemeClr val="accent6">
                    <a:lumMod val="50000"/>
                  </a:schemeClr>
                </a:solidFill>
                <a:latin typeface="Hind" panose="020B0604020202020204" charset="0"/>
                <a:cs typeface="Hind" panose="020B0604020202020204" charset="0"/>
              </a:rPr>
              <a:t>Network traffic between a virtual machine that uses a distributed virtual switch and a virtual machine that uses a VMware standard virtual switch</a:t>
            </a:r>
          </a:p>
          <a:p>
            <a:pPr marL="285750" indent="-285750">
              <a:buFont typeface="Courier New" panose="02070309020205020404" pitchFamily="49" charset="0"/>
              <a:buChar char="o"/>
            </a:pPr>
            <a:endParaRPr lang="en-US" dirty="0">
              <a:solidFill>
                <a:schemeClr val="accent6">
                  <a:lumMod val="50000"/>
                </a:schemeClr>
              </a:solidFill>
              <a:latin typeface="Hind" panose="020B0604020202020204" charset="0"/>
              <a:cs typeface="Hind" panose="020B0604020202020204" charset="0"/>
            </a:endParaRPr>
          </a:p>
          <a:p>
            <a:pPr marL="285750" indent="-285750">
              <a:buFont typeface="Courier New" panose="02070309020205020404" pitchFamily="49" charset="0"/>
              <a:buChar char="o"/>
            </a:pPr>
            <a:r>
              <a:rPr lang="en-US" dirty="0">
                <a:solidFill>
                  <a:schemeClr val="accent6">
                    <a:lumMod val="50000"/>
                  </a:schemeClr>
                </a:solidFill>
                <a:latin typeface="Hind" panose="020B0604020202020204" charset="0"/>
                <a:cs typeface="Hind" panose="020B0604020202020204" charset="0"/>
              </a:rPr>
              <a:t>Network traffic between a virtual machine and a remote system on a physical network connected to the </a:t>
            </a:r>
            <a:r>
              <a:rPr lang="en-US" dirty="0" err="1">
                <a:solidFill>
                  <a:schemeClr val="accent6">
                    <a:lumMod val="50000"/>
                  </a:schemeClr>
                </a:solidFill>
                <a:latin typeface="Hind" panose="020B0604020202020204" charset="0"/>
                <a:cs typeface="Hind" panose="020B0604020202020204" charset="0"/>
              </a:rPr>
              <a:t>ESXi</a:t>
            </a:r>
            <a:r>
              <a:rPr lang="en-US" dirty="0">
                <a:solidFill>
                  <a:schemeClr val="accent6">
                    <a:lumMod val="50000"/>
                  </a:schemeClr>
                </a:solidFill>
                <a:latin typeface="Hind" panose="020B0604020202020204" charset="0"/>
                <a:cs typeface="Hind" panose="020B0604020202020204" charset="0"/>
              </a:rPr>
              <a:t> host</a:t>
            </a:r>
          </a:p>
          <a:p>
            <a:pPr marL="285750" indent="-285750">
              <a:buFont typeface="Arial" panose="020B0604020202020204" pitchFamily="34" charset="0"/>
              <a:buChar char="•"/>
            </a:pPr>
            <a:endParaRPr lang="en-US" dirty="0">
              <a:solidFill>
                <a:schemeClr val="accent6">
                  <a:lumMod val="50000"/>
                </a:schemeClr>
              </a:solidFill>
              <a:latin typeface="Hind" panose="020B0604020202020204" charset="0"/>
              <a:cs typeface="Hind" panose="020B0604020202020204" charset="0"/>
            </a:endParaRPr>
          </a:p>
        </p:txBody>
      </p:sp>
    </p:spTree>
    <p:extLst>
      <p:ext uri="{BB962C8B-B14F-4D97-AF65-F5344CB8AC3E}">
        <p14:creationId xmlns:p14="http://schemas.microsoft.com/office/powerpoint/2010/main" val="27286677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3" y="1137001"/>
            <a:ext cx="3684087" cy="3416320"/>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NSX-V requires the use of </a:t>
            </a:r>
            <a:r>
              <a:rPr lang="en-US" sz="1800" dirty="0" err="1">
                <a:solidFill>
                  <a:schemeClr val="accent6">
                    <a:lumMod val="50000"/>
                  </a:schemeClr>
                </a:solidFill>
                <a:latin typeface="Hind" panose="020B0604020202020204" charset="0"/>
                <a:cs typeface="Hind" panose="020B0604020202020204" charset="0"/>
              </a:rPr>
              <a:t>vDS</a:t>
            </a: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NSX-T comes with its own </a:t>
            </a:r>
            <a:r>
              <a:rPr lang="en-US" sz="1800" dirty="0" err="1">
                <a:solidFill>
                  <a:schemeClr val="accent6">
                    <a:lumMod val="50000"/>
                  </a:schemeClr>
                </a:solidFill>
                <a:latin typeface="Hind" panose="020B0604020202020204" charset="0"/>
                <a:cs typeface="Hind" panose="020B0604020202020204" charset="0"/>
              </a:rPr>
              <a:t>vDS</a:t>
            </a:r>
            <a:r>
              <a:rPr lang="en-US" sz="1800" dirty="0">
                <a:solidFill>
                  <a:schemeClr val="accent6">
                    <a:lumMod val="50000"/>
                  </a:schemeClr>
                </a:solidFill>
                <a:latin typeface="Hind" panose="020B0604020202020204" charset="0"/>
                <a:cs typeface="Hind" panose="020B0604020202020204" charset="0"/>
              </a:rPr>
              <a:t> type: the N-VDS, or NSX Managed Virtual Distributed Switch</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NSX-T can be deployed without a </a:t>
            </a:r>
            <a:r>
              <a:rPr lang="en-US" sz="1800" dirty="0" err="1">
                <a:solidFill>
                  <a:schemeClr val="accent6">
                    <a:lumMod val="50000"/>
                  </a:schemeClr>
                </a:solidFill>
                <a:latin typeface="Hind" panose="020B0604020202020204" charset="0"/>
                <a:cs typeface="Hind" panose="020B0604020202020204" charset="0"/>
              </a:rPr>
              <a:t>vCenter</a:t>
            </a:r>
            <a:r>
              <a:rPr lang="en-US" sz="1800" dirty="0">
                <a:solidFill>
                  <a:schemeClr val="accent6">
                    <a:lumMod val="50000"/>
                  </a:schemeClr>
                </a:solidFill>
                <a:latin typeface="Hind" panose="020B0604020202020204" charset="0"/>
                <a:cs typeface="Hind" panose="020B0604020202020204" charset="0"/>
              </a:rPr>
              <a:t> server</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primary purpose of an N-VDS is to forward the traffic that runs on transport nodes</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NSX AND N-VDS</a:t>
            </a:r>
          </a:p>
        </p:txBody>
      </p:sp>
      <p:sp>
        <p:nvSpPr>
          <p:cNvPr id="7" name="TextBox 6">
            <a:extLst>
              <a:ext uri="{FF2B5EF4-FFF2-40B4-BE49-F238E27FC236}">
                <a16:creationId xmlns:a16="http://schemas.microsoft.com/office/drawing/2014/main" id="{DEF7E3BF-F160-0144-AF7D-31167F6214B8}"/>
              </a:ext>
            </a:extLst>
          </p:cNvPr>
          <p:cNvSpPr txBox="1"/>
          <p:nvPr/>
        </p:nvSpPr>
        <p:spPr>
          <a:xfrm>
            <a:off x="4572000" y="1137001"/>
            <a:ext cx="3684087" cy="2031325"/>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Transport nodes are hypervisor hosts and NSX Edges that will participate in an NSX-T overlay</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There are two types of transport zone: an overlay transport zone and a VLAN transport zone</a:t>
            </a:r>
          </a:p>
        </p:txBody>
      </p:sp>
    </p:spTree>
    <p:extLst>
      <p:ext uri="{BB962C8B-B14F-4D97-AF65-F5344CB8AC3E}">
        <p14:creationId xmlns:p14="http://schemas.microsoft.com/office/powerpoint/2010/main" val="3222069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What is Network Virtualization?</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18287693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3" y="1137001"/>
            <a:ext cx="7583226" cy="369332"/>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An N-VDS</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NSX AND N-VDS</a:t>
            </a:r>
          </a:p>
        </p:txBody>
      </p:sp>
      <p:sp>
        <p:nvSpPr>
          <p:cNvPr id="2" name="TextBox 1">
            <a:extLst>
              <a:ext uri="{FF2B5EF4-FFF2-40B4-BE49-F238E27FC236}">
                <a16:creationId xmlns:a16="http://schemas.microsoft.com/office/drawing/2014/main" id="{4637B1F1-71F3-0043-A0CB-0B6C0848001C}"/>
              </a:ext>
            </a:extLst>
          </p:cNvPr>
          <p:cNvSpPr txBox="1"/>
          <p:nvPr/>
        </p:nvSpPr>
        <p:spPr>
          <a:xfrm>
            <a:off x="943154" y="1644770"/>
            <a:ext cx="6308785" cy="2031325"/>
          </a:xfrm>
          <a:prstGeom prst="rect">
            <a:avLst/>
          </a:prstGeom>
          <a:noFill/>
        </p:spPr>
        <p:txBody>
          <a:bodyPr wrap="square" rtlCol="0">
            <a:spAutoFit/>
          </a:bodyPr>
          <a:lstStyle/>
          <a:p>
            <a:pPr marL="285750" lvl="1"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Can only attach to a single overlay transport zone</a:t>
            </a:r>
          </a:p>
          <a:p>
            <a:pPr marL="285750" lvl="1" indent="-285750">
              <a:buFont typeface="Courier New" panose="02070309020205020404" pitchFamily="49" charset="0"/>
              <a:buChar char="o"/>
            </a:pPr>
            <a:endParaRPr lang="en-US" sz="1800" dirty="0">
              <a:solidFill>
                <a:schemeClr val="accent6">
                  <a:lumMod val="50000"/>
                </a:schemeClr>
              </a:solidFill>
              <a:latin typeface="Hind" panose="020B0604020202020204" charset="0"/>
              <a:cs typeface="Hind" panose="020B0604020202020204" charset="0"/>
            </a:endParaRPr>
          </a:p>
          <a:p>
            <a:pPr marL="285750" lvl="1"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Can only attach to a single VLAN transport zone</a:t>
            </a:r>
          </a:p>
          <a:p>
            <a:pPr marL="285750" lvl="1" indent="-285750">
              <a:buFont typeface="Courier New" panose="02070309020205020404" pitchFamily="49" charset="0"/>
              <a:buChar char="o"/>
            </a:pPr>
            <a:endParaRPr lang="en-US" sz="1800" dirty="0">
              <a:solidFill>
                <a:schemeClr val="accent6">
                  <a:lumMod val="50000"/>
                </a:schemeClr>
              </a:solidFill>
              <a:latin typeface="Hind" panose="020B0604020202020204" charset="0"/>
              <a:cs typeface="Hind" panose="020B0604020202020204" charset="0"/>
            </a:endParaRPr>
          </a:p>
          <a:p>
            <a:pPr marL="285750" lvl="1"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Can attach to both an overlay transport zone and a VLAN transport zone at the same time; in that case, both transport zones and the N-VDS will have the same name</a:t>
            </a:r>
          </a:p>
        </p:txBody>
      </p:sp>
    </p:spTree>
    <p:extLst>
      <p:ext uri="{BB962C8B-B14F-4D97-AF65-F5344CB8AC3E}">
        <p14:creationId xmlns:p14="http://schemas.microsoft.com/office/powerpoint/2010/main" val="14303803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3" y="1137001"/>
            <a:ext cx="7583226" cy="646331"/>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Multiple N-VDSs and </a:t>
            </a:r>
            <a:r>
              <a:rPr lang="en-US" sz="1800" dirty="0" err="1">
                <a:solidFill>
                  <a:schemeClr val="accent6">
                    <a:lumMod val="50000"/>
                  </a:schemeClr>
                </a:solidFill>
                <a:latin typeface="Hind" panose="020B0604020202020204" charset="0"/>
                <a:cs typeface="Hind" panose="020B0604020202020204" charset="0"/>
              </a:rPr>
              <a:t>vDSs</a:t>
            </a:r>
            <a:r>
              <a:rPr lang="en-US" sz="1800" dirty="0">
                <a:solidFill>
                  <a:schemeClr val="accent6">
                    <a:lumMod val="50000"/>
                  </a:schemeClr>
                </a:solidFill>
                <a:latin typeface="Hind" panose="020B0604020202020204" charset="0"/>
                <a:cs typeface="Hind" panose="020B0604020202020204" charset="0"/>
              </a:rPr>
              <a:t> can coexist on a transport node; however, a physical NIC can only be associated with a single N-VDS or </a:t>
            </a:r>
            <a:r>
              <a:rPr lang="en-US" sz="1800" dirty="0" err="1">
                <a:solidFill>
                  <a:schemeClr val="accent6">
                    <a:lumMod val="50000"/>
                  </a:schemeClr>
                </a:solidFill>
                <a:latin typeface="Hind" panose="020B0604020202020204" charset="0"/>
                <a:cs typeface="Hind" panose="020B0604020202020204" charset="0"/>
              </a:rPr>
              <a:t>vDS</a:t>
            </a:r>
            <a:r>
              <a:rPr lang="en-US" sz="1800" dirty="0">
                <a:solidFill>
                  <a:schemeClr val="accent6">
                    <a:lumMod val="50000"/>
                  </a:schemeClr>
                </a:solidFill>
                <a:latin typeface="Hind" panose="020B0604020202020204" charset="0"/>
                <a:cs typeface="Hind" panose="020B0604020202020204" charset="0"/>
              </a:rPr>
              <a:t>.</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NSX AND N-VDS</a:t>
            </a:r>
          </a:p>
        </p:txBody>
      </p:sp>
      <p:pic>
        <p:nvPicPr>
          <p:cNvPr id="7" name="image2.png">
            <a:extLst>
              <a:ext uri="{FF2B5EF4-FFF2-40B4-BE49-F238E27FC236}">
                <a16:creationId xmlns:a16="http://schemas.microsoft.com/office/drawing/2014/main" id="{A70D64D3-8A96-2A45-8EB5-505D149E2F50}"/>
              </a:ext>
            </a:extLst>
          </p:cNvPr>
          <p:cNvPicPr/>
          <p:nvPr/>
        </p:nvPicPr>
        <p:blipFill>
          <a:blip r:embed="rId3"/>
          <a:srcRect/>
          <a:stretch>
            <a:fillRect/>
          </a:stretch>
        </p:blipFill>
        <p:spPr>
          <a:xfrm>
            <a:off x="2498158" y="1783332"/>
            <a:ext cx="4147683" cy="2794065"/>
          </a:xfrm>
          <a:prstGeom prst="rect">
            <a:avLst/>
          </a:prstGeom>
          <a:ln/>
        </p:spPr>
      </p:pic>
    </p:spTree>
    <p:extLst>
      <p:ext uri="{BB962C8B-B14F-4D97-AF65-F5344CB8AC3E}">
        <p14:creationId xmlns:p14="http://schemas.microsoft.com/office/powerpoint/2010/main" val="40852111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NSX Logical Switching</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33474297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3" y="1137001"/>
            <a:ext cx="7583226" cy="2862322"/>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Logical switching in NSX-V is based on the VXLAN protocol where NSX-T is based on the GENEVE protocol</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 logical switch is mapped to a unique VXLAN or GENEVE, which encapsulates the virtual machine traffic and carries it over the physical IP network</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NSX logical switch creates logical broadcast domains (devices connected to the same switch) or segments to which an application or virtual machine can be logically wired.</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NSX Logical Switching</a:t>
            </a:r>
          </a:p>
        </p:txBody>
      </p:sp>
    </p:spTree>
    <p:extLst>
      <p:ext uri="{BB962C8B-B14F-4D97-AF65-F5344CB8AC3E}">
        <p14:creationId xmlns:p14="http://schemas.microsoft.com/office/powerpoint/2010/main" val="42263179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3" y="1137001"/>
            <a:ext cx="7583226" cy="3139321"/>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VLAN networks can’t be saved, snapshotted, cloned, deleted, or moved, which could negatively impact business continuity in the event of a system failure</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Every time a VLAN is extended, a time-consuming physical configuration is needed</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VXLAN uses overlay technology, the virtual Layer 2 network is abstracted from the underlying physical network and can be configured and reconfigured very quickly</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NSX Logical Switching</a:t>
            </a:r>
          </a:p>
        </p:txBody>
      </p:sp>
    </p:spTree>
    <p:extLst>
      <p:ext uri="{BB962C8B-B14F-4D97-AF65-F5344CB8AC3E}">
        <p14:creationId xmlns:p14="http://schemas.microsoft.com/office/powerpoint/2010/main" val="38875990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NSX Logical Routing</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3241209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3" y="1137001"/>
            <a:ext cx="7583226" cy="2031325"/>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Network edge security and gateway services are provided in NSX-V by what’s known as an NSX Edge</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 Edge can be installed as a distributed logical router (DLR), which is a virtual router that can use both the fixed, manually configured network routes of static routing and dynamic routing, where routers communicate with each other updating routes in real-time</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NSX Logical Routing</a:t>
            </a:r>
          </a:p>
        </p:txBody>
      </p:sp>
      <p:pic>
        <p:nvPicPr>
          <p:cNvPr id="4" name="image1.png">
            <a:extLst>
              <a:ext uri="{FF2B5EF4-FFF2-40B4-BE49-F238E27FC236}">
                <a16:creationId xmlns:a16="http://schemas.microsoft.com/office/drawing/2014/main" id="{6B2A61EE-32F4-5548-8DBB-53EC5A56FD90}"/>
              </a:ext>
            </a:extLst>
          </p:cNvPr>
          <p:cNvPicPr/>
          <p:nvPr/>
        </p:nvPicPr>
        <p:blipFill>
          <a:blip r:embed="rId3"/>
          <a:srcRect t="16211" b="8809"/>
          <a:stretch>
            <a:fillRect/>
          </a:stretch>
        </p:blipFill>
        <p:spPr>
          <a:xfrm>
            <a:off x="2712075" y="3162131"/>
            <a:ext cx="3723232" cy="1464310"/>
          </a:xfrm>
          <a:prstGeom prst="rect">
            <a:avLst/>
          </a:prstGeom>
          <a:ln/>
        </p:spPr>
      </p:pic>
    </p:spTree>
    <p:extLst>
      <p:ext uri="{BB962C8B-B14F-4D97-AF65-F5344CB8AC3E}">
        <p14:creationId xmlns:p14="http://schemas.microsoft.com/office/powerpoint/2010/main" val="10499795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03883" y="1378543"/>
            <a:ext cx="7583226" cy="1200329"/>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NSX-V’s DLR provides East-West distributed routing</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Allows two VMs to be on the same host but on different subnets, and still communicate without their traffic having to leave the hypervisor</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NSX Logical Routing</a:t>
            </a:r>
          </a:p>
        </p:txBody>
      </p:sp>
      <p:pic>
        <p:nvPicPr>
          <p:cNvPr id="4" name="image1.png">
            <a:extLst>
              <a:ext uri="{FF2B5EF4-FFF2-40B4-BE49-F238E27FC236}">
                <a16:creationId xmlns:a16="http://schemas.microsoft.com/office/drawing/2014/main" id="{6B2A61EE-32F4-5548-8DBB-53EC5A56FD90}"/>
              </a:ext>
            </a:extLst>
          </p:cNvPr>
          <p:cNvPicPr/>
          <p:nvPr/>
        </p:nvPicPr>
        <p:blipFill>
          <a:blip r:embed="rId3"/>
          <a:srcRect t="16211" b="8809"/>
          <a:stretch>
            <a:fillRect/>
          </a:stretch>
        </p:blipFill>
        <p:spPr>
          <a:xfrm>
            <a:off x="2712075" y="3162131"/>
            <a:ext cx="3723232" cy="1464310"/>
          </a:xfrm>
          <a:prstGeom prst="rect">
            <a:avLst/>
          </a:prstGeom>
          <a:ln/>
        </p:spPr>
      </p:pic>
    </p:spTree>
    <p:extLst>
      <p:ext uri="{BB962C8B-B14F-4D97-AF65-F5344CB8AC3E}">
        <p14:creationId xmlns:p14="http://schemas.microsoft.com/office/powerpoint/2010/main" val="18413750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311700" y="943037"/>
            <a:ext cx="8320466" cy="3693319"/>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NSX-T introduces a two-tiered routing architecture that enables the management of networks at the provider tier (tier-0) and user tier (tier-1)</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tier-0 logical router is attached to the physical network for North-South traffic</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tier-1 router can connect to the tier-0 router via uplinks, that can connect to logical switches and manage east-west communications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NSX-T supports static routing and the dynamic routing protocol </a:t>
            </a:r>
            <a:r>
              <a:rPr lang="en-US" sz="1800" dirty="0" err="1">
                <a:solidFill>
                  <a:schemeClr val="accent6">
                    <a:lumMod val="50000"/>
                  </a:schemeClr>
                </a:solidFill>
                <a:latin typeface="Hind" panose="020B0604020202020204" charset="0"/>
                <a:cs typeface="Hind" panose="020B0604020202020204" charset="0"/>
              </a:rPr>
              <a:t>eBGP</a:t>
            </a:r>
            <a:r>
              <a:rPr lang="en-US" sz="1800" dirty="0">
                <a:solidFill>
                  <a:schemeClr val="accent6">
                    <a:lumMod val="50000"/>
                  </a:schemeClr>
                </a:solidFill>
                <a:latin typeface="Hind" panose="020B0604020202020204" charset="0"/>
                <a:cs typeface="Hind" panose="020B0604020202020204" charset="0"/>
              </a:rPr>
              <a:t> on tier-0 logical routers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Tier-1 logical routers support static routes but do not support any dynamic routing protocols</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NSX Logical Routing</a:t>
            </a:r>
          </a:p>
        </p:txBody>
      </p:sp>
    </p:spTree>
    <p:extLst>
      <p:ext uri="{BB962C8B-B14F-4D97-AF65-F5344CB8AC3E}">
        <p14:creationId xmlns:p14="http://schemas.microsoft.com/office/powerpoint/2010/main" val="32784793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Edge Routing and NAT</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2522339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6"/>
        <p:cNvGrpSpPr/>
        <p:nvPr/>
      </p:nvGrpSpPr>
      <p:grpSpPr>
        <a:xfrm>
          <a:off x="0" y="0"/>
          <a:ext cx="0" cy="0"/>
          <a:chOff x="0" y="0"/>
          <a:chExt cx="0" cy="0"/>
        </a:xfrm>
      </p:grpSpPr>
      <p:sp>
        <p:nvSpPr>
          <p:cNvPr id="8" name="Title 2">
            <a:extLst>
              <a:ext uri="{FF2B5EF4-FFF2-40B4-BE49-F238E27FC236}">
                <a16:creationId xmlns:a16="http://schemas.microsoft.com/office/drawing/2014/main" id="{2233FAAC-E320-4EDA-AE4A-287FE9CFB9F3}"/>
              </a:ext>
            </a:extLst>
          </p:cNvPr>
          <p:cNvSpPr>
            <a:spLocks noGrp="1"/>
          </p:cNvSpPr>
          <p:nvPr>
            <p:ph type="title"/>
          </p:nvPr>
        </p:nvSpPr>
        <p:spPr/>
        <p:txBody>
          <a:bodyPr/>
          <a:lstStyle/>
          <a:p>
            <a:r>
              <a:rPr lang="en-US" dirty="0">
                <a:solidFill>
                  <a:schemeClr val="accent6">
                    <a:lumMod val="50000"/>
                  </a:schemeClr>
                </a:solidFill>
              </a:rPr>
              <a:t>Network Hypervisor</a:t>
            </a:r>
          </a:p>
        </p:txBody>
      </p:sp>
      <p:sp>
        <p:nvSpPr>
          <p:cNvPr id="9" name="TextBox 8">
            <a:extLst>
              <a:ext uri="{FF2B5EF4-FFF2-40B4-BE49-F238E27FC236}">
                <a16:creationId xmlns:a16="http://schemas.microsoft.com/office/drawing/2014/main" id="{11A51F55-3FE7-46FF-847C-73E8245F41DD}"/>
              </a:ext>
            </a:extLst>
          </p:cNvPr>
          <p:cNvSpPr txBox="1"/>
          <p:nvPr/>
        </p:nvSpPr>
        <p:spPr>
          <a:xfrm>
            <a:off x="263649" y="1003289"/>
            <a:ext cx="8215711" cy="2523768"/>
          </a:xfrm>
          <a:prstGeom prst="rect">
            <a:avLst/>
          </a:prstGeom>
          <a:noFill/>
        </p:spPr>
        <p:txBody>
          <a:bodyPr wrap="non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Physical network resources are recreated (virtualized) in software</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lvl="5"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Routers, switches, and load balancers become virtual devices in the hypervisor</a:t>
            </a:r>
            <a:br>
              <a:rPr lang="en-US" sz="1800" dirty="0">
                <a:solidFill>
                  <a:schemeClr val="accent6">
                    <a:lumMod val="50000"/>
                  </a:schemeClr>
                </a:solidFill>
                <a:latin typeface="Hind" panose="020B0604020202020204" charset="0"/>
                <a:cs typeface="Hind" panose="020B0604020202020204" charset="0"/>
              </a:rPr>
            </a:br>
            <a:r>
              <a:rPr lang="en-US" sz="1800" dirty="0">
                <a:solidFill>
                  <a:schemeClr val="accent6">
                    <a:lumMod val="50000"/>
                  </a:schemeClr>
                </a:solidFill>
                <a:latin typeface="Hind" panose="020B0604020202020204" charset="0"/>
                <a:cs typeface="Hind" panose="020B0604020202020204" charset="0"/>
              </a:rPr>
              <a:t>layer</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pool of devices can be used as needed, on demand</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entire network can now be run on software</a:t>
            </a:r>
          </a:p>
          <a:p>
            <a:pPr marL="285750" indent="-285750">
              <a:buFont typeface="Arial" panose="020B0604020202020204" pitchFamily="34" charset="0"/>
              <a:buChar char="•"/>
            </a:pPr>
            <a:endParaRPr lang="en-US" dirty="0">
              <a:solidFill>
                <a:schemeClr val="bg1"/>
              </a:solidFill>
            </a:endParaRPr>
          </a:p>
        </p:txBody>
      </p:sp>
      <p:pic>
        <p:nvPicPr>
          <p:cNvPr id="2" name="Picture 1">
            <a:extLst>
              <a:ext uri="{FF2B5EF4-FFF2-40B4-BE49-F238E27FC236}">
                <a16:creationId xmlns:a16="http://schemas.microsoft.com/office/drawing/2014/main" id="{95AE63F6-B843-B84B-8255-6DE79D8B1B16}"/>
              </a:ext>
            </a:extLst>
          </p:cNvPr>
          <p:cNvPicPr>
            <a:picLocks noChangeAspect="1"/>
          </p:cNvPicPr>
          <p:nvPr/>
        </p:nvPicPr>
        <p:blipFill>
          <a:blip r:embed="rId3"/>
          <a:stretch>
            <a:fillRect/>
          </a:stretch>
        </p:blipFill>
        <p:spPr>
          <a:xfrm>
            <a:off x="1933158" y="3306373"/>
            <a:ext cx="5268470" cy="1493259"/>
          </a:xfrm>
          <a:prstGeom prst="rect">
            <a:avLst/>
          </a:prstGeom>
        </p:spPr>
      </p:pic>
    </p:spTree>
    <p:extLst>
      <p:ext uri="{BB962C8B-B14F-4D97-AF65-F5344CB8AC3E}">
        <p14:creationId xmlns:p14="http://schemas.microsoft.com/office/powerpoint/2010/main" val="421235019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411767" y="1168384"/>
            <a:ext cx="8320466" cy="2308324"/>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In a network, the edge is typically the point where every customer and device connection come into and depart from a data center</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NSX-V Edge Services Gateway (ESG) is a multi-function, multi-use virtual machine appliance for network virtualization</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NSX-T provides the same services through an NSX Edge appliance - not to be confused with an Edge Services Gateway</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Edge Routing and NAT</a:t>
            </a:r>
          </a:p>
        </p:txBody>
      </p:sp>
    </p:spTree>
    <p:extLst>
      <p:ext uri="{BB962C8B-B14F-4D97-AF65-F5344CB8AC3E}">
        <p14:creationId xmlns:p14="http://schemas.microsoft.com/office/powerpoint/2010/main" val="13871045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311700" y="1451512"/>
            <a:ext cx="3909492" cy="1200329"/>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ECMP (equal cost multi-path) can be used to increase bandwidth between physical and virtual networks</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Centralized Routing</a:t>
            </a:r>
          </a:p>
        </p:txBody>
      </p:sp>
      <p:pic>
        <p:nvPicPr>
          <p:cNvPr id="4" name="image1.png">
            <a:extLst>
              <a:ext uri="{FF2B5EF4-FFF2-40B4-BE49-F238E27FC236}">
                <a16:creationId xmlns:a16="http://schemas.microsoft.com/office/drawing/2014/main" id="{1EDD35F6-914B-C047-B844-58BA19B7E460}"/>
              </a:ext>
            </a:extLst>
          </p:cNvPr>
          <p:cNvPicPr/>
          <p:nvPr/>
        </p:nvPicPr>
        <p:blipFill>
          <a:blip r:embed="rId3"/>
          <a:srcRect t="6630" b="11562"/>
          <a:stretch>
            <a:fillRect/>
          </a:stretch>
        </p:blipFill>
        <p:spPr>
          <a:xfrm>
            <a:off x="4600755" y="1195645"/>
            <a:ext cx="3974884" cy="1789095"/>
          </a:xfrm>
          <a:prstGeom prst="rect">
            <a:avLst/>
          </a:prstGeom>
          <a:ln/>
        </p:spPr>
      </p:pic>
      <p:sp>
        <p:nvSpPr>
          <p:cNvPr id="2" name="TextBox 1">
            <a:extLst>
              <a:ext uri="{FF2B5EF4-FFF2-40B4-BE49-F238E27FC236}">
                <a16:creationId xmlns:a16="http://schemas.microsoft.com/office/drawing/2014/main" id="{B9645960-F902-FA4C-B640-D0688DF2A4F7}"/>
              </a:ext>
            </a:extLst>
          </p:cNvPr>
          <p:cNvSpPr txBox="1"/>
          <p:nvPr/>
        </p:nvSpPr>
        <p:spPr>
          <a:xfrm>
            <a:off x="311701" y="2956787"/>
            <a:ext cx="5209206" cy="923330"/>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If centralized services (such as NAT) need to run on the Edge appliance, the appliance will need to be in what’s known as active-standby mode. </a:t>
            </a:r>
          </a:p>
        </p:txBody>
      </p:sp>
    </p:spTree>
    <p:extLst>
      <p:ext uri="{BB962C8B-B14F-4D97-AF65-F5344CB8AC3E}">
        <p14:creationId xmlns:p14="http://schemas.microsoft.com/office/powerpoint/2010/main" val="28248752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311700" y="1140961"/>
            <a:ext cx="8399830" cy="1477328"/>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Dynamic routing uses protocols such as Open Shortest Path First (OSPF – an intra-domain protocol that prioritizes the shortest path based on the cost of available paths) in the case of NSX-V, and Border Gateway Protocol (BGP – an inter-domain protocol that prioritizes the best path as defined by a list of attributes) in the case of NSX-T Data Center. </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Distributed Routing</a:t>
            </a:r>
          </a:p>
        </p:txBody>
      </p:sp>
      <p:pic>
        <p:nvPicPr>
          <p:cNvPr id="7" name="image2.png">
            <a:extLst>
              <a:ext uri="{FF2B5EF4-FFF2-40B4-BE49-F238E27FC236}">
                <a16:creationId xmlns:a16="http://schemas.microsoft.com/office/drawing/2014/main" id="{D599C4FE-036B-F048-9E89-947A7C222947}"/>
              </a:ext>
            </a:extLst>
          </p:cNvPr>
          <p:cNvPicPr/>
          <p:nvPr/>
        </p:nvPicPr>
        <p:blipFill>
          <a:blip r:embed="rId3"/>
          <a:srcRect b="10745"/>
          <a:stretch>
            <a:fillRect/>
          </a:stretch>
        </p:blipFill>
        <p:spPr>
          <a:xfrm>
            <a:off x="4196950" y="2308491"/>
            <a:ext cx="4439818" cy="2155821"/>
          </a:xfrm>
          <a:prstGeom prst="rect">
            <a:avLst/>
          </a:prstGeom>
          <a:ln/>
        </p:spPr>
      </p:pic>
      <p:sp>
        <p:nvSpPr>
          <p:cNvPr id="3" name="TextBox 2">
            <a:extLst>
              <a:ext uri="{FF2B5EF4-FFF2-40B4-BE49-F238E27FC236}">
                <a16:creationId xmlns:a16="http://schemas.microsoft.com/office/drawing/2014/main" id="{F7B564F3-0BA2-7146-A009-61B998D0F747}"/>
              </a:ext>
            </a:extLst>
          </p:cNvPr>
          <p:cNvSpPr txBox="1"/>
          <p:nvPr/>
        </p:nvSpPr>
        <p:spPr>
          <a:xfrm>
            <a:off x="311700" y="2728198"/>
            <a:ext cx="3748466" cy="1754326"/>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ESG supports both source NAT where a private IP address is translated into a public IP address, and destination NAT, a public IP address to private IP address translation</a:t>
            </a:r>
            <a:endParaRPr lang="en-US" sz="1800" dirty="0"/>
          </a:p>
        </p:txBody>
      </p:sp>
    </p:spTree>
    <p:extLst>
      <p:ext uri="{BB962C8B-B14F-4D97-AF65-F5344CB8AC3E}">
        <p14:creationId xmlns:p14="http://schemas.microsoft.com/office/powerpoint/2010/main" val="26871134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Load Balancing</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244653461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311700" y="1140961"/>
            <a:ext cx="8399830" cy="2585323"/>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 load balancer evens out workloads to prevent servers from being overwhelmed. Its other main use is to provide high availability</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It only routes traffic to servers that are able to fulfill the client request and do so in a way that prevents any single server being over-burdened while maximizing overall network speed and use of resources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NSX load balancing service is specially designed for IT automation and uses the same central point of management and monitoring as other NSX network services</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Load Balancing</a:t>
            </a:r>
          </a:p>
        </p:txBody>
      </p:sp>
    </p:spTree>
    <p:extLst>
      <p:ext uri="{BB962C8B-B14F-4D97-AF65-F5344CB8AC3E}">
        <p14:creationId xmlns:p14="http://schemas.microsoft.com/office/powerpoint/2010/main" val="6152659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311700" y="1140961"/>
            <a:ext cx="8399830" cy="2585323"/>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In proxy mode, an NSX Edge is connected directly to the logical network where load-balancing services are required</a:t>
            </a:r>
          </a:p>
          <a:p>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Proxy mode is simpler to deploy and provides greater flexibility than traditional load balancers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One limitation of proxy mode is that it requires provisioning more NSX Edges and requires the deployment of source NAT which means that the servers in the data center do not have the original client IP address</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Load Balancing</a:t>
            </a:r>
          </a:p>
        </p:txBody>
      </p:sp>
    </p:spTree>
    <p:extLst>
      <p:ext uri="{BB962C8B-B14F-4D97-AF65-F5344CB8AC3E}">
        <p14:creationId xmlns:p14="http://schemas.microsoft.com/office/powerpoint/2010/main" val="36089949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633753" y="1509021"/>
            <a:ext cx="3765719" cy="2031325"/>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With inline mode, the NSX Edge is inline to the traffic destined for the server pool</a:t>
            </a:r>
          </a:p>
          <a:p>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Inline mode is also quite simple, and additionally, the servers have the original client IP address</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Load Balancing</a:t>
            </a:r>
          </a:p>
        </p:txBody>
      </p:sp>
      <p:pic>
        <p:nvPicPr>
          <p:cNvPr id="4" name="image1.png">
            <a:extLst>
              <a:ext uri="{FF2B5EF4-FFF2-40B4-BE49-F238E27FC236}">
                <a16:creationId xmlns:a16="http://schemas.microsoft.com/office/drawing/2014/main" id="{B963CB86-FFC0-5B4A-A6DA-FB855291C5B9}"/>
              </a:ext>
            </a:extLst>
          </p:cNvPr>
          <p:cNvPicPr/>
          <p:nvPr/>
        </p:nvPicPr>
        <p:blipFill>
          <a:blip r:embed="rId3"/>
          <a:srcRect t="25380"/>
          <a:stretch>
            <a:fillRect/>
          </a:stretch>
        </p:blipFill>
        <p:spPr>
          <a:xfrm>
            <a:off x="4307456" y="1509021"/>
            <a:ext cx="4189472" cy="1985316"/>
          </a:xfrm>
          <a:prstGeom prst="rect">
            <a:avLst/>
          </a:prstGeom>
          <a:ln/>
        </p:spPr>
      </p:pic>
    </p:spTree>
    <p:extLst>
      <p:ext uri="{BB962C8B-B14F-4D97-AF65-F5344CB8AC3E}">
        <p14:creationId xmlns:p14="http://schemas.microsoft.com/office/powerpoint/2010/main" val="21537962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a:latin typeface="Hind Medium"/>
                <a:ea typeface="Hind Medium"/>
                <a:cs typeface="Hind Medium"/>
                <a:sym typeface="Hind Medium"/>
              </a:rPr>
              <a:t>L2/L3 VPN</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7641329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610174" y="1267482"/>
            <a:ext cx="7923651" cy="2308324"/>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 Virtual Private Network (or VPN) helps extend a private network over a public network privately</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It does this by creating a tunnel or private line from a local network to an external network (and vice versa) for the secure transmission of data</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tunnel is a virtual connection established between two endpoints using a tunneling protocol</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L2/L3 VPN</a:t>
            </a:r>
          </a:p>
        </p:txBody>
      </p:sp>
    </p:spTree>
    <p:extLst>
      <p:ext uri="{BB962C8B-B14F-4D97-AF65-F5344CB8AC3E}">
        <p14:creationId xmlns:p14="http://schemas.microsoft.com/office/powerpoint/2010/main" val="20139339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610174" y="1267482"/>
            <a:ext cx="7923651" cy="369332"/>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Two of the most widely-used tunneling protocols are:</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L2/L3 VPN</a:t>
            </a:r>
          </a:p>
        </p:txBody>
      </p:sp>
      <p:sp>
        <p:nvSpPr>
          <p:cNvPr id="2" name="TextBox 1">
            <a:extLst>
              <a:ext uri="{FF2B5EF4-FFF2-40B4-BE49-F238E27FC236}">
                <a16:creationId xmlns:a16="http://schemas.microsoft.com/office/drawing/2014/main" id="{22CB17A2-400A-8042-A54E-60D58034E5EA}"/>
              </a:ext>
            </a:extLst>
          </p:cNvPr>
          <p:cNvSpPr txBox="1"/>
          <p:nvPr/>
        </p:nvSpPr>
        <p:spPr>
          <a:xfrm>
            <a:off x="1104180" y="1636814"/>
            <a:ext cx="7004649" cy="2523768"/>
          </a:xfrm>
          <a:prstGeom prst="rect">
            <a:avLst/>
          </a:prstGeom>
          <a:noFill/>
        </p:spPr>
        <p:txBody>
          <a:bodyPr wrap="square" rtlCol="0">
            <a:spAutoFit/>
          </a:bodyPr>
          <a:lstStyle/>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Internet Protocol Security (IPsec), which authenticates senders, checks the integrity of data being transmitted and encrypts it; users need to install software on their machines in order to be able to establish a connection</a:t>
            </a:r>
          </a:p>
          <a:p>
            <a:pPr marL="285750" indent="-285750">
              <a:buFont typeface="Courier New" panose="02070309020205020404" pitchFamily="49" charset="0"/>
              <a:buChar char="o"/>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Secure Sockets Layer (SSL), or its successor Transport Layer Security (TLS), both of which enable secure communication across public networks from a web browser. </a:t>
            </a:r>
          </a:p>
          <a:p>
            <a:pPr marL="285750" indent="-285750">
              <a:buFont typeface="Arial" panose="020B0604020202020204" pitchFamily="34" charset="0"/>
              <a:buChar char="•"/>
            </a:pPr>
            <a:endParaRPr lang="en-US" dirty="0">
              <a:solidFill>
                <a:schemeClr val="accent6">
                  <a:lumMod val="50000"/>
                </a:schemeClr>
              </a:solidFill>
              <a:latin typeface="Hind" panose="020B0604020202020204" charset="0"/>
              <a:cs typeface="Hind" panose="020B0604020202020204" charset="0"/>
            </a:endParaRPr>
          </a:p>
        </p:txBody>
      </p:sp>
    </p:spTree>
    <p:extLst>
      <p:ext uri="{BB962C8B-B14F-4D97-AF65-F5344CB8AC3E}">
        <p14:creationId xmlns:p14="http://schemas.microsoft.com/office/powerpoint/2010/main" val="661278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6"/>
        <p:cNvGrpSpPr/>
        <p:nvPr/>
      </p:nvGrpSpPr>
      <p:grpSpPr>
        <a:xfrm>
          <a:off x="0" y="0"/>
          <a:ext cx="0" cy="0"/>
          <a:chOff x="0" y="0"/>
          <a:chExt cx="0" cy="0"/>
        </a:xfrm>
      </p:grpSpPr>
      <p:sp>
        <p:nvSpPr>
          <p:cNvPr id="8" name="Title 2">
            <a:extLst>
              <a:ext uri="{FF2B5EF4-FFF2-40B4-BE49-F238E27FC236}">
                <a16:creationId xmlns:a16="http://schemas.microsoft.com/office/drawing/2014/main" id="{2233FAAC-E320-4EDA-AE4A-287FE9CFB9F3}"/>
              </a:ext>
            </a:extLst>
          </p:cNvPr>
          <p:cNvSpPr>
            <a:spLocks noGrp="1"/>
          </p:cNvSpPr>
          <p:nvPr>
            <p:ph type="title"/>
          </p:nvPr>
        </p:nvSpPr>
        <p:spPr>
          <a:xfrm>
            <a:off x="311700" y="267125"/>
            <a:ext cx="8520600" cy="607800"/>
          </a:xfrm>
        </p:spPr>
        <p:txBody>
          <a:bodyPr/>
          <a:lstStyle/>
          <a:p>
            <a:r>
              <a:rPr lang="en-US" dirty="0">
                <a:solidFill>
                  <a:schemeClr val="accent6">
                    <a:lumMod val="50000"/>
                  </a:schemeClr>
                </a:solidFill>
              </a:rPr>
              <a:t>Overlay Networking</a:t>
            </a:r>
          </a:p>
        </p:txBody>
      </p:sp>
      <p:sp>
        <p:nvSpPr>
          <p:cNvPr id="6" name="TextBox 5">
            <a:extLst>
              <a:ext uri="{FF2B5EF4-FFF2-40B4-BE49-F238E27FC236}">
                <a16:creationId xmlns:a16="http://schemas.microsoft.com/office/drawing/2014/main" id="{788AA124-056E-374A-ABA1-963113E89A92}"/>
              </a:ext>
            </a:extLst>
          </p:cNvPr>
          <p:cNvSpPr txBox="1"/>
          <p:nvPr/>
        </p:nvSpPr>
        <p:spPr>
          <a:xfrm>
            <a:off x="263649" y="1095305"/>
            <a:ext cx="6349815" cy="2031325"/>
          </a:xfrm>
          <a:prstGeom prst="rect">
            <a:avLst/>
          </a:prstGeom>
          <a:noFill/>
        </p:spPr>
        <p:txBody>
          <a:bodyPr wrap="non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Virtual networks on top of physical networks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lvl="5"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End points connected to physical ports are assigned a VNID</a:t>
            </a:r>
            <a:br>
              <a:rPr lang="en-US" sz="1800" dirty="0">
                <a:solidFill>
                  <a:schemeClr val="accent6">
                    <a:lumMod val="50000"/>
                  </a:schemeClr>
                </a:solidFill>
                <a:latin typeface="Hind" panose="020B0604020202020204" charset="0"/>
                <a:cs typeface="Hind" panose="020B0604020202020204" charset="0"/>
              </a:rPr>
            </a:br>
            <a:r>
              <a:rPr lang="en-US" sz="1800" dirty="0">
                <a:solidFill>
                  <a:schemeClr val="accent6">
                    <a:lumMod val="50000"/>
                  </a:schemeClr>
                </a:solidFill>
                <a:latin typeface="Hind" panose="020B0604020202020204" charset="0"/>
                <a:cs typeface="Hind" panose="020B0604020202020204" charset="0"/>
              </a:rPr>
              <a:t>and connected together via virtual links.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Virtual links are the software equivalent to physical links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p:txBody>
      </p:sp>
    </p:spTree>
    <p:extLst>
      <p:ext uri="{BB962C8B-B14F-4D97-AF65-F5344CB8AC3E}">
        <p14:creationId xmlns:p14="http://schemas.microsoft.com/office/powerpoint/2010/main" val="206894111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714631" y="2992765"/>
            <a:ext cx="7923651" cy="1477328"/>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With Layer 2 VPN (L2 VPN), you can extend layer 2 networks (VLANs or VXLANs) across multiple sites that are on the same broadcast domain</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extended network is a single subnet with a single broadcast domain, so VMs remain on the same subnet when they are moved between network sites and their IP addresses remain the same.</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L2/L3 VPN</a:t>
            </a:r>
          </a:p>
        </p:txBody>
      </p:sp>
      <p:pic>
        <p:nvPicPr>
          <p:cNvPr id="7" name="image3.png">
            <a:extLst>
              <a:ext uri="{FF2B5EF4-FFF2-40B4-BE49-F238E27FC236}">
                <a16:creationId xmlns:a16="http://schemas.microsoft.com/office/drawing/2014/main" id="{25E5A586-AAC6-9245-95FE-D24EE59D06F9}"/>
              </a:ext>
            </a:extLst>
          </p:cNvPr>
          <p:cNvPicPr/>
          <p:nvPr/>
        </p:nvPicPr>
        <p:blipFill>
          <a:blip r:embed="rId3"/>
          <a:srcRect l="8460" t="5550" r="10661" b="17010"/>
          <a:stretch>
            <a:fillRect/>
          </a:stretch>
        </p:blipFill>
        <p:spPr>
          <a:xfrm>
            <a:off x="2593675" y="782014"/>
            <a:ext cx="4165564" cy="2191223"/>
          </a:xfrm>
          <a:prstGeom prst="rect">
            <a:avLst/>
          </a:prstGeom>
          <a:ln/>
        </p:spPr>
      </p:pic>
    </p:spTree>
    <p:extLst>
      <p:ext uri="{BB962C8B-B14F-4D97-AF65-F5344CB8AC3E}">
        <p14:creationId xmlns:p14="http://schemas.microsoft.com/office/powerpoint/2010/main" val="5331401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610173" y="2265243"/>
            <a:ext cx="7923651" cy="2308324"/>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Layer 3 VPN (L3 VPN) services are used to provide secure layer 3 connectivity into the data center network from remote locations</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L3 VPN services can be used by remote clients using SSL tunnels to securely connect to private networks behind an NSX Edge gateway which is acting as an L3 VPN server in the data center</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NSX Edge can be deployed to use standard IPSec protocol settings to operate with all major physical VPN vendors’ equipment and establish site-so-site secure L3 connections</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L2/L3 VPN</a:t>
            </a:r>
          </a:p>
        </p:txBody>
      </p:sp>
      <p:pic>
        <p:nvPicPr>
          <p:cNvPr id="8" name="image1.png">
            <a:extLst>
              <a:ext uri="{FF2B5EF4-FFF2-40B4-BE49-F238E27FC236}">
                <a16:creationId xmlns:a16="http://schemas.microsoft.com/office/drawing/2014/main" id="{E18DFA6D-EB85-0546-BE15-0C094F399A6E}"/>
              </a:ext>
            </a:extLst>
          </p:cNvPr>
          <p:cNvPicPr/>
          <p:nvPr/>
        </p:nvPicPr>
        <p:blipFill>
          <a:blip r:embed="rId3"/>
          <a:srcRect/>
          <a:stretch>
            <a:fillRect/>
          </a:stretch>
        </p:blipFill>
        <p:spPr>
          <a:xfrm>
            <a:off x="2024697" y="865427"/>
            <a:ext cx="5094605" cy="1457325"/>
          </a:xfrm>
          <a:prstGeom prst="rect">
            <a:avLst/>
          </a:prstGeom>
          <a:ln/>
        </p:spPr>
      </p:pic>
    </p:spTree>
    <p:extLst>
      <p:ext uri="{BB962C8B-B14F-4D97-AF65-F5344CB8AC3E}">
        <p14:creationId xmlns:p14="http://schemas.microsoft.com/office/powerpoint/2010/main" val="29290454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NSX Logical Firewalls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412758218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610174" y="1092050"/>
            <a:ext cx="7923651" cy="3139321"/>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 logical firewalls provide security mechanisms for dynamic virtual data centers and consist of two components to address different uses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centralized Edge firewall offered by NSX Edge Services Gateway (ESG) focuses on the north-south traffic enforcement at the data center perimeter</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Distributed Firewall (DFW) is enabled in the kernel on the </a:t>
            </a:r>
            <a:r>
              <a:rPr lang="en-US" sz="1800" dirty="0" err="1">
                <a:solidFill>
                  <a:schemeClr val="accent6">
                    <a:lumMod val="50000"/>
                  </a:schemeClr>
                </a:solidFill>
                <a:latin typeface="Hind" panose="020B0604020202020204" charset="0"/>
                <a:cs typeface="Hind" panose="020B0604020202020204" charset="0"/>
              </a:rPr>
              <a:t>ESXi</a:t>
            </a:r>
            <a:r>
              <a:rPr lang="en-US" sz="1800" dirty="0">
                <a:solidFill>
                  <a:schemeClr val="accent6">
                    <a:lumMod val="50000"/>
                  </a:schemeClr>
                </a:solidFill>
                <a:latin typeface="Hind" panose="020B0604020202020204" charset="0"/>
                <a:cs typeface="Hind" panose="020B0604020202020204" charset="0"/>
              </a:rPr>
              <a:t> host and focuses on east-west traffic controls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They can be deployed independently or together</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NSX Logical Firewalls</a:t>
            </a:r>
          </a:p>
        </p:txBody>
      </p:sp>
    </p:spTree>
    <p:extLst>
      <p:ext uri="{BB962C8B-B14F-4D97-AF65-F5344CB8AC3E}">
        <p14:creationId xmlns:p14="http://schemas.microsoft.com/office/powerpoint/2010/main" val="16859533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610174" y="1092050"/>
            <a:ext cx="7923651" cy="1477328"/>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NSX distributed firewall is a stateful firewall, meaning that it monitors the state of active connections and uses this information to determine which network packets to allow through the firewall.</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Data packets flowing through the network are identified by the following: </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NSX Logical Firewalls</a:t>
            </a:r>
          </a:p>
        </p:txBody>
      </p:sp>
      <p:sp>
        <p:nvSpPr>
          <p:cNvPr id="3" name="TextBox 2">
            <a:extLst>
              <a:ext uri="{FF2B5EF4-FFF2-40B4-BE49-F238E27FC236}">
                <a16:creationId xmlns:a16="http://schemas.microsoft.com/office/drawing/2014/main" id="{FB622092-6963-7341-9C1F-3CB68190ED66}"/>
              </a:ext>
            </a:extLst>
          </p:cNvPr>
          <p:cNvSpPr txBox="1"/>
          <p:nvPr/>
        </p:nvSpPr>
        <p:spPr>
          <a:xfrm>
            <a:off x="1644769" y="2643628"/>
            <a:ext cx="2507412" cy="1477328"/>
          </a:xfrm>
          <a:prstGeom prst="rect">
            <a:avLst/>
          </a:prstGeom>
          <a:noFill/>
        </p:spPr>
        <p:txBody>
          <a:bodyPr wrap="square" rtlCol="0">
            <a:spAutoFit/>
          </a:bodyPr>
          <a:lstStyle/>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Source address </a:t>
            </a:r>
          </a:p>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Source port </a:t>
            </a:r>
          </a:p>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Destination address </a:t>
            </a:r>
          </a:p>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Destination port </a:t>
            </a:r>
          </a:p>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Protocol </a:t>
            </a:r>
            <a:endParaRPr lang="en-US" dirty="0">
              <a:solidFill>
                <a:schemeClr val="accent6">
                  <a:lumMod val="50000"/>
                </a:schemeClr>
              </a:solidFill>
              <a:latin typeface="Hind" panose="020B0604020202020204" charset="0"/>
              <a:cs typeface="Hind" panose="020B0604020202020204" charset="0"/>
            </a:endParaRPr>
          </a:p>
        </p:txBody>
      </p:sp>
    </p:spTree>
    <p:extLst>
      <p:ext uri="{BB962C8B-B14F-4D97-AF65-F5344CB8AC3E}">
        <p14:creationId xmlns:p14="http://schemas.microsoft.com/office/powerpoint/2010/main" val="31266536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610174" y="1092050"/>
            <a:ext cx="7923651" cy="2862322"/>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 distributed firewall on an </a:t>
            </a:r>
            <a:r>
              <a:rPr lang="en-US" sz="1800" dirty="0" err="1">
                <a:solidFill>
                  <a:schemeClr val="accent6">
                    <a:lumMod val="50000"/>
                  </a:schemeClr>
                </a:solidFill>
                <a:latin typeface="Hind" panose="020B0604020202020204" charset="0"/>
                <a:cs typeface="Hind" panose="020B0604020202020204" charset="0"/>
              </a:rPr>
              <a:t>ESXi</a:t>
            </a:r>
            <a:r>
              <a:rPr lang="en-US" sz="1800" dirty="0">
                <a:solidFill>
                  <a:schemeClr val="accent6">
                    <a:lumMod val="50000"/>
                  </a:schemeClr>
                </a:solidFill>
                <a:latin typeface="Hind" panose="020B0604020202020204" charset="0"/>
                <a:cs typeface="Hind" panose="020B0604020202020204" charset="0"/>
              </a:rPr>
              <a:t> host (one instance per virtual machine </a:t>
            </a:r>
            <a:r>
              <a:rPr lang="en-US" sz="1800" dirty="0" err="1">
                <a:solidFill>
                  <a:schemeClr val="accent6">
                    <a:lumMod val="50000"/>
                  </a:schemeClr>
                </a:solidFill>
                <a:latin typeface="Hind" panose="020B0604020202020204" charset="0"/>
                <a:cs typeface="Hind" panose="020B0604020202020204" charset="0"/>
              </a:rPr>
              <a:t>vNIC</a:t>
            </a:r>
            <a:r>
              <a:rPr lang="en-US" sz="1800" dirty="0">
                <a:solidFill>
                  <a:schemeClr val="accent6">
                    <a:lumMod val="50000"/>
                  </a:schemeClr>
                </a:solidFill>
                <a:latin typeface="Hind" panose="020B0604020202020204" charset="0"/>
                <a:cs typeface="Hind" panose="020B0604020202020204" charset="0"/>
              </a:rPr>
              <a:t>) contains two tables: a rule table to store all policy rules, and a connection tracker table to temporarily store (or cache) traffic flow entries for rules with a permit action</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DFW rules are enforced in a top-to-bottom order</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Each packet is checked against the top rule in the rule table before moving down the subsequent rules in the table</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first rule in the table that matches the traffic parameters is enforced</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last rule in the table is the DFW default policy rule: packets not matching any rule above the default rule will be enforced by the default rule</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NSX Logical Firewalls</a:t>
            </a:r>
          </a:p>
        </p:txBody>
      </p:sp>
    </p:spTree>
    <p:extLst>
      <p:ext uri="{BB962C8B-B14F-4D97-AF65-F5344CB8AC3E}">
        <p14:creationId xmlns:p14="http://schemas.microsoft.com/office/powerpoint/2010/main" val="29257730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Edge Firewall</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303873784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610173" y="2662058"/>
            <a:ext cx="7923651" cy="1754326"/>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NSX Edge firewall provides stateful perimeter defense for north-south traffic flows between the virtual and physical networks</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It’s used on the logical router and provides network address translation (NAT) as well as site-to-site IPsec and SSL VPN functionality</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Edge firewall can be managed with the same management tools as for the distributed firewall</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Edge Firewall</a:t>
            </a:r>
          </a:p>
        </p:txBody>
      </p:sp>
      <p:pic>
        <p:nvPicPr>
          <p:cNvPr id="4" name="image1.png">
            <a:extLst>
              <a:ext uri="{FF2B5EF4-FFF2-40B4-BE49-F238E27FC236}">
                <a16:creationId xmlns:a16="http://schemas.microsoft.com/office/drawing/2014/main" id="{D74DD57D-708B-4D41-8213-AD051C9F42C5}"/>
              </a:ext>
            </a:extLst>
          </p:cNvPr>
          <p:cNvPicPr/>
          <p:nvPr/>
        </p:nvPicPr>
        <p:blipFill>
          <a:blip r:embed="rId3"/>
          <a:srcRect t="16564" b="34239"/>
          <a:stretch>
            <a:fillRect/>
          </a:stretch>
        </p:blipFill>
        <p:spPr>
          <a:xfrm>
            <a:off x="1509712" y="1028003"/>
            <a:ext cx="6124575" cy="1510665"/>
          </a:xfrm>
          <a:prstGeom prst="rect">
            <a:avLst/>
          </a:prstGeom>
          <a:ln/>
        </p:spPr>
      </p:pic>
    </p:spTree>
    <p:extLst>
      <p:ext uri="{BB962C8B-B14F-4D97-AF65-F5344CB8AC3E}">
        <p14:creationId xmlns:p14="http://schemas.microsoft.com/office/powerpoint/2010/main" val="385125156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The NSX Data Center</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254541494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4531743" y="1237788"/>
            <a:ext cx="3996330" cy="2862322"/>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NSX Data Center reproduces the whole network, whether the network is simple or complex, in software</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Provisioning and managing networking in software instead of hardware results in level security, speed, agility and cost-efficiency that simply isn't possible with the traditional architecture. </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The NSX Data Center</a:t>
            </a:r>
          </a:p>
        </p:txBody>
      </p:sp>
      <p:pic>
        <p:nvPicPr>
          <p:cNvPr id="7" name="image1.png">
            <a:extLst>
              <a:ext uri="{FF2B5EF4-FFF2-40B4-BE49-F238E27FC236}">
                <a16:creationId xmlns:a16="http://schemas.microsoft.com/office/drawing/2014/main" id="{3FF2DEA0-6FAE-FF4A-A94A-4A5CE23503B7}"/>
              </a:ext>
            </a:extLst>
          </p:cNvPr>
          <p:cNvPicPr/>
          <p:nvPr/>
        </p:nvPicPr>
        <p:blipFill>
          <a:blip r:embed="rId3"/>
          <a:srcRect/>
          <a:stretch>
            <a:fillRect/>
          </a:stretch>
        </p:blipFill>
        <p:spPr>
          <a:xfrm>
            <a:off x="542481" y="1104182"/>
            <a:ext cx="3684462" cy="3005712"/>
          </a:xfrm>
          <a:prstGeom prst="rect">
            <a:avLst/>
          </a:prstGeom>
          <a:ln/>
        </p:spPr>
      </p:pic>
    </p:spTree>
    <p:extLst>
      <p:ext uri="{BB962C8B-B14F-4D97-AF65-F5344CB8AC3E}">
        <p14:creationId xmlns:p14="http://schemas.microsoft.com/office/powerpoint/2010/main" val="39806841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6"/>
        <p:cNvGrpSpPr/>
        <p:nvPr/>
      </p:nvGrpSpPr>
      <p:grpSpPr>
        <a:xfrm>
          <a:off x="0" y="0"/>
          <a:ext cx="0" cy="0"/>
          <a:chOff x="0" y="0"/>
          <a:chExt cx="0" cy="0"/>
        </a:xfrm>
      </p:grpSpPr>
      <p:sp>
        <p:nvSpPr>
          <p:cNvPr id="8" name="Title 2">
            <a:extLst>
              <a:ext uri="{FF2B5EF4-FFF2-40B4-BE49-F238E27FC236}">
                <a16:creationId xmlns:a16="http://schemas.microsoft.com/office/drawing/2014/main" id="{2233FAAC-E320-4EDA-AE4A-287FE9CFB9F3}"/>
              </a:ext>
            </a:extLst>
          </p:cNvPr>
          <p:cNvSpPr>
            <a:spLocks noGrp="1"/>
          </p:cNvSpPr>
          <p:nvPr>
            <p:ph type="title"/>
          </p:nvPr>
        </p:nvSpPr>
        <p:spPr/>
        <p:txBody>
          <a:bodyPr/>
          <a:lstStyle/>
          <a:p>
            <a:r>
              <a:rPr lang="en-US" dirty="0">
                <a:solidFill>
                  <a:schemeClr val="accent6">
                    <a:lumMod val="50000"/>
                  </a:schemeClr>
                </a:solidFill>
              </a:rPr>
              <a:t>Flexibility</a:t>
            </a:r>
          </a:p>
        </p:txBody>
      </p:sp>
      <p:sp>
        <p:nvSpPr>
          <p:cNvPr id="9" name="TextBox 8">
            <a:extLst>
              <a:ext uri="{FF2B5EF4-FFF2-40B4-BE49-F238E27FC236}">
                <a16:creationId xmlns:a16="http://schemas.microsoft.com/office/drawing/2014/main" id="{11A51F55-3FE7-46FF-847C-73E8245F41DD}"/>
              </a:ext>
            </a:extLst>
          </p:cNvPr>
          <p:cNvSpPr txBox="1"/>
          <p:nvPr/>
        </p:nvSpPr>
        <p:spPr>
          <a:xfrm>
            <a:off x="959594" y="1232465"/>
            <a:ext cx="6505307" cy="2862322"/>
          </a:xfrm>
          <a:prstGeom prst="rect">
            <a:avLst/>
          </a:prstGeom>
          <a:noFill/>
        </p:spPr>
        <p:txBody>
          <a:bodyPr wrap="non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Virtual networks can be as small as two devices or as large as</a:t>
            </a:r>
            <a:br>
              <a:rPr lang="en-US" sz="1800" dirty="0">
                <a:solidFill>
                  <a:schemeClr val="accent6">
                    <a:lumMod val="50000"/>
                  </a:schemeClr>
                </a:solidFill>
                <a:latin typeface="Hind" panose="020B0604020202020204" charset="0"/>
                <a:cs typeface="Hind" panose="020B0604020202020204" charset="0"/>
              </a:rPr>
            </a:br>
            <a:r>
              <a:rPr lang="en-US" sz="1800" dirty="0">
                <a:solidFill>
                  <a:schemeClr val="accent6">
                    <a:lumMod val="50000"/>
                  </a:schemeClr>
                </a:solidFill>
                <a:latin typeface="Hind" panose="020B0604020202020204" charset="0"/>
                <a:cs typeface="Hind" panose="020B0604020202020204" charset="0"/>
              </a:rPr>
              <a:t>multiple sites of major enterprise networks.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lvl="5"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Flexible enough to use with any cloud or cluster</a:t>
            </a:r>
          </a:p>
          <a:p>
            <a:pPr marL="285750" lvl="5"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lvl="5"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VMware’s NSX for vSphere runs independently of the host’s </a:t>
            </a:r>
            <a:br>
              <a:rPr lang="en-US" sz="1800" dirty="0">
                <a:solidFill>
                  <a:schemeClr val="accent6">
                    <a:lumMod val="50000"/>
                  </a:schemeClr>
                </a:solidFill>
                <a:latin typeface="Hind" panose="020B0604020202020204" charset="0"/>
                <a:cs typeface="Hind" panose="020B0604020202020204" charset="0"/>
              </a:rPr>
            </a:br>
            <a:r>
              <a:rPr lang="en-US" sz="1800" dirty="0">
                <a:solidFill>
                  <a:schemeClr val="accent6">
                    <a:lumMod val="50000"/>
                  </a:schemeClr>
                </a:solidFill>
                <a:latin typeface="Hind" panose="020B0604020202020204" charset="0"/>
                <a:cs typeface="Hind" panose="020B0604020202020204" charset="0"/>
              </a:rPr>
              <a:t>operating system </a:t>
            </a:r>
          </a:p>
          <a:p>
            <a:pPr marL="285750" lvl="5"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lvl="5"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NSX-T Data Center runs within the host’s </a:t>
            </a:r>
            <a:br>
              <a:rPr lang="en-US" sz="1800" dirty="0">
                <a:solidFill>
                  <a:schemeClr val="accent6">
                    <a:lumMod val="50000"/>
                  </a:schemeClr>
                </a:solidFill>
                <a:latin typeface="Hind" panose="020B0604020202020204" charset="0"/>
                <a:cs typeface="Hind" panose="020B0604020202020204" charset="0"/>
              </a:rPr>
            </a:br>
            <a:r>
              <a:rPr lang="en-US" sz="1800" dirty="0">
                <a:solidFill>
                  <a:schemeClr val="accent6">
                    <a:lumMod val="50000"/>
                  </a:schemeClr>
                </a:solidFill>
                <a:latin typeface="Hind" panose="020B0604020202020204" charset="0"/>
                <a:cs typeface="Hind" panose="020B0604020202020204" charset="0"/>
              </a:rPr>
              <a:t>operating system</a:t>
            </a:r>
            <a:endParaRPr lang="en-US" sz="1800" dirty="0">
              <a:solidFill>
                <a:schemeClr val="bg1"/>
              </a:solidFill>
              <a:latin typeface="Hind" panose="020B0604020202020204" charset="0"/>
              <a:cs typeface="Hind" panose="020B0604020202020204" charset="0"/>
            </a:endParaRPr>
          </a:p>
        </p:txBody>
      </p:sp>
    </p:spTree>
    <p:extLst>
      <p:ext uri="{BB962C8B-B14F-4D97-AF65-F5344CB8AC3E}">
        <p14:creationId xmlns:p14="http://schemas.microsoft.com/office/powerpoint/2010/main" val="165457599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Bringing Network Virtualization to the SDDC</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135210192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575094" y="1237788"/>
            <a:ext cx="7952979" cy="2862322"/>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By abstracting the traditionally physical infrastructure of routers, switches, load balancers, and firewalls into a data center's virtualization layer, the data center becomes agile and responsive to business needs as they change</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Virtual networks can be created, copied, moved, deleted and restored quickly and easily, with no physical reconfigurations necessary</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With micro-segmentation (which we'll discuss later on in this course) threats are prevented from moving laterally, server to server, inside the data center</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NSX Data Center uses standardized, pre-defined templates, to provision consistent networking and security, speeding up provisioning time from days or weeks to seconds.</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a:xfrm>
            <a:off x="311700" y="52715"/>
            <a:ext cx="8520600" cy="607800"/>
          </a:xfrm>
        </p:spPr>
        <p:txBody>
          <a:bodyPr/>
          <a:lstStyle/>
          <a:p>
            <a:r>
              <a:rPr lang="en-US" sz="3600" dirty="0">
                <a:solidFill>
                  <a:schemeClr val="accent6">
                    <a:lumMod val="50000"/>
                  </a:schemeClr>
                </a:solidFill>
              </a:rPr>
              <a:t>Bringing Network Virtualization to the SDDC</a:t>
            </a:r>
          </a:p>
        </p:txBody>
      </p:sp>
    </p:spTree>
    <p:extLst>
      <p:ext uri="{BB962C8B-B14F-4D97-AF65-F5344CB8AC3E}">
        <p14:creationId xmlns:p14="http://schemas.microsoft.com/office/powerpoint/2010/main" val="166377202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Key Components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8989255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575094" y="1237788"/>
            <a:ext cx="7952979" cy="2585323"/>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NSX Manager is based on the Photon operating system</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NSX-T Manager, on the other hand, runs on the Ubuntu operating system </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 can be integrated with any cloud management platform through Representational State Transfer (REST) APIs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NSX-V can be configured through vSphere Client, through a command-line interface (CLI) and through a REST API</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Key Components</a:t>
            </a:r>
          </a:p>
        </p:txBody>
      </p:sp>
    </p:spTree>
    <p:extLst>
      <p:ext uri="{BB962C8B-B14F-4D97-AF65-F5344CB8AC3E}">
        <p14:creationId xmlns:p14="http://schemas.microsoft.com/office/powerpoint/2010/main" val="276894783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595510" y="1243539"/>
            <a:ext cx="7952979" cy="369332"/>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Some of NSX Data Center’s other key components include:</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Key Components</a:t>
            </a:r>
          </a:p>
        </p:txBody>
      </p:sp>
      <p:sp>
        <p:nvSpPr>
          <p:cNvPr id="2" name="TextBox 1">
            <a:extLst>
              <a:ext uri="{FF2B5EF4-FFF2-40B4-BE49-F238E27FC236}">
                <a16:creationId xmlns:a16="http://schemas.microsoft.com/office/drawing/2014/main" id="{F0C0530F-9A62-D34C-BDD5-2B0B331D243C}"/>
              </a:ext>
            </a:extLst>
          </p:cNvPr>
          <p:cNvSpPr txBox="1"/>
          <p:nvPr/>
        </p:nvSpPr>
        <p:spPr>
          <a:xfrm>
            <a:off x="1081177" y="1612871"/>
            <a:ext cx="5871714" cy="2800767"/>
          </a:xfrm>
          <a:prstGeom prst="rect">
            <a:avLst/>
          </a:prstGeom>
          <a:noFill/>
        </p:spPr>
        <p:txBody>
          <a:bodyPr wrap="square" rtlCol="0">
            <a:spAutoFit/>
          </a:bodyPr>
          <a:lstStyle/>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Logical distributed switching</a:t>
            </a:r>
          </a:p>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NSX Gateway</a:t>
            </a:r>
          </a:p>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Logical routing between logical switches</a:t>
            </a:r>
          </a:p>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Logical distributed firewalling </a:t>
            </a:r>
          </a:p>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A logical load balancer with SSL termination</a:t>
            </a:r>
          </a:p>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Logical VPN for site-to-site and remote access VPNs in software</a:t>
            </a:r>
          </a:p>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Service insertion</a:t>
            </a:r>
          </a:p>
          <a:p>
            <a:pPr marL="285750" indent="-285750">
              <a:buFont typeface="Courier New" panose="02070309020205020404" pitchFamily="49" charset="0"/>
              <a:buChar char="o"/>
            </a:pPr>
            <a:r>
              <a:rPr lang="en-US" sz="1800" dirty="0">
                <a:solidFill>
                  <a:schemeClr val="accent6">
                    <a:lumMod val="50000"/>
                  </a:schemeClr>
                </a:solidFill>
                <a:latin typeface="Hind" panose="020B0604020202020204" charset="0"/>
                <a:cs typeface="Hind" panose="020B0604020202020204" charset="0"/>
              </a:rPr>
              <a:t>Multi-site, multi-cloud networking and security</a:t>
            </a:r>
          </a:p>
          <a:p>
            <a:endParaRPr lang="en-US" dirty="0">
              <a:solidFill>
                <a:schemeClr val="accent6">
                  <a:lumMod val="50000"/>
                </a:schemeClr>
              </a:solidFill>
              <a:latin typeface="Hind" panose="020B0604020202020204" charset="0"/>
              <a:cs typeface="Hind" panose="020B0604020202020204" charset="0"/>
            </a:endParaRPr>
          </a:p>
        </p:txBody>
      </p:sp>
    </p:spTree>
    <p:extLst>
      <p:ext uri="{BB962C8B-B14F-4D97-AF65-F5344CB8AC3E}">
        <p14:creationId xmlns:p14="http://schemas.microsoft.com/office/powerpoint/2010/main" val="161417209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Key Benefits</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115465864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595510" y="1243539"/>
            <a:ext cx="7952979" cy="2862322"/>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 Data Center helps organizations achieve the speed, agility, security, and reliability of the software-defined data center</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Every physical networking element and service in a traditional environment can be recreated in software </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Automation and orchestration greatly reduce the amount of time-consuming manual configuration that administrators need to do, which in turn greatly reduces the amount of costly human error</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3600" dirty="0">
                <a:solidFill>
                  <a:schemeClr val="accent6">
                    <a:lumMod val="50000"/>
                  </a:schemeClr>
                </a:solidFill>
              </a:rPr>
              <a:t>Key Benefits</a:t>
            </a:r>
          </a:p>
        </p:txBody>
      </p:sp>
    </p:spTree>
    <p:extLst>
      <p:ext uri="{BB962C8B-B14F-4D97-AF65-F5344CB8AC3E}">
        <p14:creationId xmlns:p14="http://schemas.microsoft.com/office/powerpoint/2010/main" val="220347295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a:off x="595510" y="938739"/>
            <a:ext cx="7952979" cy="3693319"/>
          </a:xfrm>
          <a:prstGeom prst="rect">
            <a:avLst/>
          </a:prstGeom>
          <a:noFill/>
        </p:spPr>
        <p:txBody>
          <a:bodyPr wrap="squar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Network traffic flows are simplified</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Using ECMP means that NSX virtualized networks will keep on working even if multiple devices fail at the same time</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NSX app isolation policy acts as a firewall to block all inbound and outbound traffic to and from workloads</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Security policies are attached to the applications they’re protecting</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Existing server capacity is used better and money is saved</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err="1">
                <a:solidFill>
                  <a:schemeClr val="accent6">
                    <a:lumMod val="50000"/>
                  </a:schemeClr>
                </a:solidFill>
                <a:latin typeface="Hind" panose="020B0604020202020204" charset="0"/>
                <a:cs typeface="Hind" panose="020B0604020202020204" charset="0"/>
              </a:rPr>
              <a:t>vRealize</a:t>
            </a:r>
            <a:r>
              <a:rPr lang="en-US" sz="1800" dirty="0">
                <a:solidFill>
                  <a:schemeClr val="accent6">
                    <a:lumMod val="50000"/>
                  </a:schemeClr>
                </a:solidFill>
                <a:latin typeface="Hind" panose="020B0604020202020204" charset="0"/>
                <a:cs typeface="Hind" panose="020B0604020202020204" charset="0"/>
              </a:rPr>
              <a:t> Network Insight provides a 360° view of your entire NSX infrastructure</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a:xfrm>
            <a:off x="311700" y="288885"/>
            <a:ext cx="8520600" cy="607800"/>
          </a:xfrm>
        </p:spPr>
        <p:txBody>
          <a:bodyPr/>
          <a:lstStyle/>
          <a:p>
            <a:r>
              <a:rPr lang="en-US" sz="3600" dirty="0">
                <a:solidFill>
                  <a:schemeClr val="accent6">
                    <a:lumMod val="50000"/>
                  </a:schemeClr>
                </a:solidFill>
              </a:rPr>
              <a:t>Key Benefits</a:t>
            </a:r>
          </a:p>
        </p:txBody>
      </p:sp>
    </p:spTree>
    <p:extLst>
      <p:ext uri="{BB962C8B-B14F-4D97-AF65-F5344CB8AC3E}">
        <p14:creationId xmlns:p14="http://schemas.microsoft.com/office/powerpoint/2010/main" val="34369096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Integrating with Existing Networking Infrastructure</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80510193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FEA398-0FE4-4CD9-8C4E-E04C90463953}"/>
              </a:ext>
            </a:extLst>
          </p:cNvPr>
          <p:cNvSpPr txBox="1"/>
          <p:nvPr/>
        </p:nvSpPr>
        <p:spPr>
          <a:xfrm rot="10800000" flipV="1">
            <a:off x="520748" y="1110886"/>
            <a:ext cx="4292791" cy="3139321"/>
          </a:xfrm>
          <a:prstGeom prst="rect">
            <a:avLst/>
          </a:prstGeom>
          <a:noFill/>
        </p:spPr>
        <p:txBody>
          <a:bodyPr wrap="square" rtlCol="0">
            <a:spAutoFit/>
          </a:bodyPr>
          <a:lstStyle/>
          <a:p>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NSX Data Center can be deployed without disruption to existing compute and networking infrastructure, applications, and security products because it works with them</a:t>
            </a: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The existing underlying physical network remains to handle packet forwarding but, once NSX Data Center is deployed, it barely needs to be touched and can, in fact, be streamlined</a:t>
            </a:r>
          </a:p>
        </p:txBody>
      </p:sp>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2800" dirty="0">
                <a:solidFill>
                  <a:schemeClr val="accent6">
                    <a:lumMod val="50000"/>
                  </a:schemeClr>
                </a:solidFill>
              </a:rPr>
              <a:t>Integrating with Existing Networking Infrastructure</a:t>
            </a:r>
          </a:p>
        </p:txBody>
      </p:sp>
      <p:pic>
        <p:nvPicPr>
          <p:cNvPr id="7" name="image1.png">
            <a:extLst>
              <a:ext uri="{FF2B5EF4-FFF2-40B4-BE49-F238E27FC236}">
                <a16:creationId xmlns:a16="http://schemas.microsoft.com/office/drawing/2014/main" id="{A43F6CF1-1DF8-4F4B-806C-1BBF839F988C}"/>
              </a:ext>
            </a:extLst>
          </p:cNvPr>
          <p:cNvPicPr/>
          <p:nvPr/>
        </p:nvPicPr>
        <p:blipFill>
          <a:blip r:embed="rId3"/>
          <a:srcRect/>
          <a:stretch>
            <a:fillRect/>
          </a:stretch>
        </p:blipFill>
        <p:spPr>
          <a:xfrm>
            <a:off x="4704272" y="1337457"/>
            <a:ext cx="3348212" cy="2912751"/>
          </a:xfrm>
          <a:prstGeom prst="rect">
            <a:avLst/>
          </a:prstGeom>
          <a:ln/>
        </p:spPr>
      </p:pic>
    </p:spTree>
    <p:extLst>
      <p:ext uri="{BB962C8B-B14F-4D97-AF65-F5344CB8AC3E}">
        <p14:creationId xmlns:p14="http://schemas.microsoft.com/office/powerpoint/2010/main" val="298625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C95748DC-1E37-438A-9C0A-6AC6AA9CD275}"/>
              </a:ext>
            </a:extLst>
          </p:cNvPr>
          <p:cNvSpPr>
            <a:spLocks noGrp="1"/>
          </p:cNvSpPr>
          <p:nvPr>
            <p:ph type="title"/>
          </p:nvPr>
        </p:nvSpPr>
        <p:spPr/>
        <p:txBody>
          <a:bodyPr/>
          <a:lstStyle/>
          <a:p>
            <a:r>
              <a:rPr lang="en-US" dirty="0">
                <a:solidFill>
                  <a:schemeClr val="accent6">
                    <a:lumMod val="50000"/>
                  </a:schemeClr>
                </a:solidFill>
              </a:rPr>
              <a:t>Virtual Networks vs VLANs</a:t>
            </a:r>
          </a:p>
        </p:txBody>
      </p:sp>
      <p:sp>
        <p:nvSpPr>
          <p:cNvPr id="8" name="TextBox 7">
            <a:extLst>
              <a:ext uri="{FF2B5EF4-FFF2-40B4-BE49-F238E27FC236}">
                <a16:creationId xmlns:a16="http://schemas.microsoft.com/office/drawing/2014/main" id="{A11AA76A-80F4-46A8-A5F3-A99CD5EC0677}"/>
              </a:ext>
            </a:extLst>
          </p:cNvPr>
          <p:cNvSpPr txBox="1"/>
          <p:nvPr/>
        </p:nvSpPr>
        <p:spPr>
          <a:xfrm>
            <a:off x="344815" y="1084580"/>
            <a:ext cx="7444667" cy="2585323"/>
          </a:xfrm>
          <a:prstGeom prst="rect">
            <a:avLst/>
          </a:prstGeom>
          <a:noFill/>
        </p:spPr>
        <p:txBody>
          <a:bodyPr wrap="none" rtlCol="0">
            <a:spAutoFit/>
          </a:bodyPr>
          <a:lstStyle/>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A virtual network is not the same thing as a VLAN</a:t>
            </a:r>
          </a:p>
          <a:p>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VLANS provide layer 2 organization by assigning physical switchports to a </a:t>
            </a:r>
            <a:br>
              <a:rPr lang="en-US" sz="1800" dirty="0">
                <a:solidFill>
                  <a:schemeClr val="accent6">
                    <a:lumMod val="50000"/>
                  </a:schemeClr>
                </a:solidFill>
                <a:latin typeface="Hind" panose="020B0604020202020204" charset="0"/>
                <a:cs typeface="Hind" panose="020B0604020202020204" charset="0"/>
              </a:rPr>
            </a:br>
            <a:r>
              <a:rPr lang="en-US" sz="1800" dirty="0">
                <a:solidFill>
                  <a:schemeClr val="accent6">
                    <a:lumMod val="50000"/>
                  </a:schemeClr>
                </a:solidFill>
                <a:latin typeface="Hind" panose="020B0604020202020204" charset="0"/>
                <a:cs typeface="Hind" panose="020B0604020202020204" charset="0"/>
              </a:rPr>
              <a:t>specific purpose or group</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Only 4096 VLANs can be created on a layer 2 network; not a lot for a large</a:t>
            </a:r>
            <a:br>
              <a:rPr lang="en-US" sz="1800" dirty="0">
                <a:solidFill>
                  <a:schemeClr val="accent6">
                    <a:lumMod val="50000"/>
                  </a:schemeClr>
                </a:solidFill>
                <a:latin typeface="Hind" panose="020B0604020202020204" charset="0"/>
                <a:cs typeface="Hind" panose="020B0604020202020204" charset="0"/>
              </a:rPr>
            </a:br>
            <a:r>
              <a:rPr lang="en-US" sz="1800" dirty="0">
                <a:solidFill>
                  <a:schemeClr val="accent6">
                    <a:lumMod val="50000"/>
                  </a:schemeClr>
                </a:solidFill>
                <a:latin typeface="Hind" panose="020B0604020202020204" charset="0"/>
                <a:cs typeface="Hind" panose="020B0604020202020204" charset="0"/>
              </a:rPr>
              <a:t>enterprise.</a:t>
            </a:r>
          </a:p>
          <a:p>
            <a:pPr marL="285750" indent="-285750">
              <a:buFont typeface="Arial" panose="020B0604020202020204" pitchFamily="34" charset="0"/>
              <a:buChar char="•"/>
            </a:pPr>
            <a:endParaRPr lang="en-US" sz="1800" dirty="0">
              <a:solidFill>
                <a:schemeClr val="accent6">
                  <a:lumMod val="50000"/>
                </a:schemeClr>
              </a:solidFill>
              <a:latin typeface="Hind" panose="020B0604020202020204" charset="0"/>
              <a:cs typeface="Hind" panose="020B0604020202020204" charset="0"/>
            </a:endParaRPr>
          </a:p>
          <a:p>
            <a:pPr marL="285750" indent="-285750">
              <a:buFont typeface="Arial" panose="020B0604020202020204" pitchFamily="34" charset="0"/>
              <a:buChar char="•"/>
            </a:pPr>
            <a:r>
              <a:rPr lang="en-US" sz="1800" dirty="0">
                <a:solidFill>
                  <a:schemeClr val="accent6">
                    <a:lumMod val="50000"/>
                  </a:schemeClr>
                </a:solidFill>
                <a:latin typeface="Hind" panose="020B0604020202020204" charset="0"/>
                <a:cs typeface="Hind" panose="020B0604020202020204" charset="0"/>
              </a:rPr>
              <a:t>Configuration of VLANs can be time consuming</a:t>
            </a:r>
          </a:p>
        </p:txBody>
      </p:sp>
      <p:pic>
        <p:nvPicPr>
          <p:cNvPr id="2" name="Picture 1">
            <a:extLst>
              <a:ext uri="{FF2B5EF4-FFF2-40B4-BE49-F238E27FC236}">
                <a16:creationId xmlns:a16="http://schemas.microsoft.com/office/drawing/2014/main" id="{1C2B37A7-68AF-DF48-BECC-3E19754EF23B}"/>
              </a:ext>
            </a:extLst>
          </p:cNvPr>
          <p:cNvPicPr>
            <a:picLocks noChangeAspect="1"/>
          </p:cNvPicPr>
          <p:nvPr/>
        </p:nvPicPr>
        <p:blipFill>
          <a:blip r:embed="rId2"/>
          <a:stretch>
            <a:fillRect/>
          </a:stretch>
        </p:blipFill>
        <p:spPr>
          <a:xfrm>
            <a:off x="5472243" y="3387811"/>
            <a:ext cx="3360057" cy="1075218"/>
          </a:xfrm>
          <a:prstGeom prst="rect">
            <a:avLst/>
          </a:prstGeom>
        </p:spPr>
      </p:pic>
    </p:spTree>
    <p:extLst>
      <p:ext uri="{BB962C8B-B14F-4D97-AF65-F5344CB8AC3E}">
        <p14:creationId xmlns:p14="http://schemas.microsoft.com/office/powerpoint/2010/main" val="183986010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NSX Architecture</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323611362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2800" dirty="0">
                <a:solidFill>
                  <a:schemeClr val="accent6">
                    <a:lumMod val="50000"/>
                  </a:schemeClr>
                </a:solidFill>
              </a:rPr>
              <a:t>NSX Architecture</a:t>
            </a:r>
          </a:p>
        </p:txBody>
      </p:sp>
      <p:pic>
        <p:nvPicPr>
          <p:cNvPr id="8" name="image1.png">
            <a:extLst>
              <a:ext uri="{FF2B5EF4-FFF2-40B4-BE49-F238E27FC236}">
                <a16:creationId xmlns:a16="http://schemas.microsoft.com/office/drawing/2014/main" id="{B30ECA4E-2BE5-5842-A82E-2CBA88A43D98}"/>
              </a:ext>
            </a:extLst>
          </p:cNvPr>
          <p:cNvPicPr/>
          <p:nvPr/>
        </p:nvPicPr>
        <p:blipFill>
          <a:blip r:embed="rId3"/>
          <a:srcRect/>
          <a:stretch>
            <a:fillRect/>
          </a:stretch>
        </p:blipFill>
        <p:spPr>
          <a:xfrm>
            <a:off x="724619" y="1017800"/>
            <a:ext cx="4093522" cy="3283907"/>
          </a:xfrm>
          <a:prstGeom prst="rect">
            <a:avLst/>
          </a:prstGeom>
          <a:ln/>
        </p:spPr>
      </p:pic>
      <p:sp>
        <p:nvSpPr>
          <p:cNvPr id="2" name="TextBox 1">
            <a:extLst>
              <a:ext uri="{FF2B5EF4-FFF2-40B4-BE49-F238E27FC236}">
                <a16:creationId xmlns:a16="http://schemas.microsoft.com/office/drawing/2014/main" id="{CE2194F4-6BC5-D946-92EC-8C5BCC39AB16}"/>
              </a:ext>
            </a:extLst>
          </p:cNvPr>
          <p:cNvSpPr txBox="1"/>
          <p:nvPr/>
        </p:nvSpPr>
        <p:spPr>
          <a:xfrm>
            <a:off x="4756030" y="1285541"/>
            <a:ext cx="3111260" cy="2893100"/>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50000"/>
                  </a:schemeClr>
                </a:solidFill>
              </a:rPr>
              <a:t>NSX architecture consists of a data plane, control plane, and management plane</a:t>
            </a:r>
          </a:p>
          <a:p>
            <a:pPr marL="285750" indent="-285750">
              <a:buFont typeface="Arial" panose="020B0604020202020204" pitchFamily="34" charset="0"/>
              <a:buChar char="•"/>
            </a:pPr>
            <a:endParaRPr lang="en-US" dirty="0">
              <a:solidFill>
                <a:schemeClr val="accent6">
                  <a:lumMod val="50000"/>
                </a:schemeClr>
              </a:solidFill>
            </a:endParaRPr>
          </a:p>
          <a:p>
            <a:pPr marL="285750" indent="-285750">
              <a:buFont typeface="Arial" panose="020B0604020202020204" pitchFamily="34" charset="0"/>
              <a:buChar char="•"/>
            </a:pPr>
            <a:r>
              <a:rPr lang="en-US" dirty="0">
                <a:solidFill>
                  <a:schemeClr val="accent6">
                    <a:lumMod val="50000"/>
                  </a:schemeClr>
                </a:solidFill>
              </a:rPr>
              <a:t>Each plane consists of multiple components, responsible for platform management, traffic control, and service delivery</a:t>
            </a:r>
          </a:p>
          <a:p>
            <a:pPr marL="285750" indent="-285750">
              <a:buFont typeface="Arial" panose="020B0604020202020204" pitchFamily="34" charset="0"/>
              <a:buChar char="•"/>
            </a:pPr>
            <a:endParaRPr lang="en-US" dirty="0">
              <a:solidFill>
                <a:schemeClr val="accent6">
                  <a:lumMod val="50000"/>
                </a:schemeClr>
              </a:solidFill>
            </a:endParaRPr>
          </a:p>
          <a:p>
            <a:pPr marL="285750" indent="-285750">
              <a:buFont typeface="Arial" panose="020B0604020202020204" pitchFamily="34" charset="0"/>
              <a:buChar char="•"/>
            </a:pPr>
            <a:r>
              <a:rPr lang="en-US" dirty="0">
                <a:solidFill>
                  <a:schemeClr val="accent6">
                    <a:lumMod val="50000"/>
                  </a:schemeClr>
                </a:solidFill>
              </a:rPr>
              <a:t>The architecture also includes the necessary components for integration with a cloud management platform</a:t>
            </a:r>
          </a:p>
        </p:txBody>
      </p:sp>
    </p:spTree>
    <p:extLst>
      <p:ext uri="{BB962C8B-B14F-4D97-AF65-F5344CB8AC3E}">
        <p14:creationId xmlns:p14="http://schemas.microsoft.com/office/powerpoint/2010/main" val="4672654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Management Plane</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419228364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2800" dirty="0">
                <a:solidFill>
                  <a:schemeClr val="accent6">
                    <a:lumMod val="50000"/>
                  </a:schemeClr>
                </a:solidFill>
              </a:rPr>
              <a:t>Management Plane</a:t>
            </a:r>
          </a:p>
        </p:txBody>
      </p:sp>
      <p:sp>
        <p:nvSpPr>
          <p:cNvPr id="2" name="TextBox 1">
            <a:extLst>
              <a:ext uri="{FF2B5EF4-FFF2-40B4-BE49-F238E27FC236}">
                <a16:creationId xmlns:a16="http://schemas.microsoft.com/office/drawing/2014/main" id="{CE2194F4-6BC5-D946-92EC-8C5BCC39AB16}"/>
              </a:ext>
            </a:extLst>
          </p:cNvPr>
          <p:cNvSpPr txBox="1"/>
          <p:nvPr/>
        </p:nvSpPr>
        <p:spPr>
          <a:xfrm>
            <a:off x="1318116" y="1228032"/>
            <a:ext cx="3111260" cy="2462213"/>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50000"/>
                  </a:schemeClr>
                </a:solidFill>
              </a:rPr>
              <a:t>NSX Manager provides configuration and orchestration of logical switching and routing, the distributed firewall, networking, and Edge services, and security services</a:t>
            </a:r>
          </a:p>
          <a:p>
            <a:pPr marL="285750" indent="-285750">
              <a:buFont typeface="Arial" panose="020B0604020202020204" pitchFamily="34" charset="0"/>
              <a:buChar char="•"/>
            </a:pPr>
            <a:endParaRPr lang="en-US" dirty="0">
              <a:solidFill>
                <a:schemeClr val="accent6">
                  <a:lumMod val="50000"/>
                </a:schemeClr>
              </a:solidFill>
            </a:endParaRPr>
          </a:p>
          <a:p>
            <a:pPr marL="285750" indent="-285750">
              <a:buFont typeface="Arial" panose="020B0604020202020204" pitchFamily="34" charset="0"/>
              <a:buChar char="•"/>
            </a:pPr>
            <a:r>
              <a:rPr lang="en-US" dirty="0">
                <a:solidFill>
                  <a:schemeClr val="accent6">
                    <a:lumMod val="50000"/>
                  </a:schemeClr>
                </a:solidFill>
              </a:rPr>
              <a:t>The single unified user interface allows you to manage both vSphere and NSX within the vSphere Client</a:t>
            </a:r>
          </a:p>
        </p:txBody>
      </p:sp>
      <p:pic>
        <p:nvPicPr>
          <p:cNvPr id="5" name="image1.png">
            <a:extLst>
              <a:ext uri="{FF2B5EF4-FFF2-40B4-BE49-F238E27FC236}">
                <a16:creationId xmlns:a16="http://schemas.microsoft.com/office/drawing/2014/main" id="{D6715B2E-1C0D-F444-98BB-C16A97F40C4C}"/>
              </a:ext>
            </a:extLst>
          </p:cNvPr>
          <p:cNvPicPr/>
          <p:nvPr/>
        </p:nvPicPr>
        <p:blipFill>
          <a:blip r:embed="rId3"/>
          <a:srcRect t="4105"/>
          <a:stretch>
            <a:fillRect/>
          </a:stretch>
        </p:blipFill>
        <p:spPr>
          <a:xfrm>
            <a:off x="4646858" y="788453"/>
            <a:ext cx="3484880" cy="3341370"/>
          </a:xfrm>
          <a:prstGeom prst="rect">
            <a:avLst/>
          </a:prstGeom>
          <a:ln/>
        </p:spPr>
      </p:pic>
    </p:spTree>
    <p:extLst>
      <p:ext uri="{BB962C8B-B14F-4D97-AF65-F5344CB8AC3E}">
        <p14:creationId xmlns:p14="http://schemas.microsoft.com/office/powerpoint/2010/main" val="339985242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2800" dirty="0">
                <a:solidFill>
                  <a:schemeClr val="accent6">
                    <a:lumMod val="50000"/>
                  </a:schemeClr>
                </a:solidFill>
              </a:rPr>
              <a:t>Management Plane</a:t>
            </a:r>
          </a:p>
        </p:txBody>
      </p:sp>
      <p:sp>
        <p:nvSpPr>
          <p:cNvPr id="2" name="TextBox 1">
            <a:extLst>
              <a:ext uri="{FF2B5EF4-FFF2-40B4-BE49-F238E27FC236}">
                <a16:creationId xmlns:a16="http://schemas.microsoft.com/office/drawing/2014/main" id="{CE2194F4-6BC5-D946-92EC-8C5BCC39AB16}"/>
              </a:ext>
            </a:extLst>
          </p:cNvPr>
          <p:cNvSpPr txBox="1"/>
          <p:nvPr/>
        </p:nvSpPr>
        <p:spPr>
          <a:xfrm>
            <a:off x="4536346" y="1632365"/>
            <a:ext cx="4295954" cy="1384995"/>
          </a:xfrm>
          <a:prstGeom prst="rect">
            <a:avLst/>
          </a:prstGeom>
          <a:noFill/>
        </p:spPr>
        <p:txBody>
          <a:bodyPr wrap="square" rtlCol="0">
            <a:spAutoFit/>
          </a:bodyPr>
          <a:lstStyle/>
          <a:p>
            <a:r>
              <a:rPr lang="en-US" dirty="0">
                <a:solidFill>
                  <a:schemeClr val="accent6">
                    <a:lumMod val="50000"/>
                  </a:schemeClr>
                </a:solidFill>
              </a:rPr>
              <a:t>In a NSX-T Data Center, the management plane function and the central control plane function have been collapsed into a new management cluster to reduce the number of virtual appliances that need to be deployed and managed by the NSX administration</a:t>
            </a:r>
          </a:p>
        </p:txBody>
      </p:sp>
      <p:pic>
        <p:nvPicPr>
          <p:cNvPr id="7" name="image2.png">
            <a:extLst>
              <a:ext uri="{FF2B5EF4-FFF2-40B4-BE49-F238E27FC236}">
                <a16:creationId xmlns:a16="http://schemas.microsoft.com/office/drawing/2014/main" id="{4113EF41-29F3-5341-9DA7-252BF5ECC28D}"/>
              </a:ext>
            </a:extLst>
          </p:cNvPr>
          <p:cNvPicPr/>
          <p:nvPr/>
        </p:nvPicPr>
        <p:blipFill>
          <a:blip r:embed="rId3"/>
          <a:srcRect/>
          <a:stretch>
            <a:fillRect/>
          </a:stretch>
        </p:blipFill>
        <p:spPr>
          <a:xfrm>
            <a:off x="874142" y="1080769"/>
            <a:ext cx="3471677" cy="2603207"/>
          </a:xfrm>
          <a:prstGeom prst="rect">
            <a:avLst/>
          </a:prstGeom>
          <a:ln/>
        </p:spPr>
      </p:pic>
    </p:spTree>
    <p:extLst>
      <p:ext uri="{BB962C8B-B14F-4D97-AF65-F5344CB8AC3E}">
        <p14:creationId xmlns:p14="http://schemas.microsoft.com/office/powerpoint/2010/main" val="158997073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Control Plane</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122948350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2800" dirty="0">
                <a:solidFill>
                  <a:schemeClr val="accent6">
                    <a:lumMod val="50000"/>
                  </a:schemeClr>
                </a:solidFill>
              </a:rPr>
              <a:t>Control Plane</a:t>
            </a:r>
          </a:p>
        </p:txBody>
      </p:sp>
      <p:sp>
        <p:nvSpPr>
          <p:cNvPr id="2" name="TextBox 1">
            <a:extLst>
              <a:ext uri="{FF2B5EF4-FFF2-40B4-BE49-F238E27FC236}">
                <a16:creationId xmlns:a16="http://schemas.microsoft.com/office/drawing/2014/main" id="{CE2194F4-6BC5-D946-92EC-8C5BCC39AB16}"/>
              </a:ext>
            </a:extLst>
          </p:cNvPr>
          <p:cNvSpPr txBox="1"/>
          <p:nvPr/>
        </p:nvSpPr>
        <p:spPr>
          <a:xfrm>
            <a:off x="1277860" y="1017800"/>
            <a:ext cx="3111260" cy="3323987"/>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50000"/>
                  </a:schemeClr>
                </a:solidFill>
              </a:rPr>
              <a:t>The NSX Controller serves as the central control point for all logical switches within a network, and maintains information about all hosts, logical switches and distributed logical routers</a:t>
            </a:r>
          </a:p>
          <a:p>
            <a:pPr marL="285750" indent="-285750">
              <a:buFont typeface="Arial" panose="020B0604020202020204" pitchFamily="34" charset="0"/>
              <a:buChar char="•"/>
            </a:pPr>
            <a:r>
              <a:rPr lang="en-US" dirty="0">
                <a:solidFill>
                  <a:schemeClr val="accent6">
                    <a:lumMod val="50000"/>
                  </a:schemeClr>
                </a:solidFill>
              </a:rPr>
              <a:t>Controllers distribute network information across all controllers in a cluster and are responsible for distributing network information to all the </a:t>
            </a:r>
            <a:r>
              <a:rPr lang="en-US" dirty="0" err="1">
                <a:solidFill>
                  <a:schemeClr val="accent6">
                    <a:lumMod val="50000"/>
                  </a:schemeClr>
                </a:solidFill>
              </a:rPr>
              <a:t>ESXi</a:t>
            </a:r>
            <a:r>
              <a:rPr lang="en-US" dirty="0">
                <a:solidFill>
                  <a:schemeClr val="accent6">
                    <a:lumMod val="50000"/>
                  </a:schemeClr>
                </a:solidFill>
              </a:rPr>
              <a:t> hosts</a:t>
            </a:r>
          </a:p>
          <a:p>
            <a:pPr marL="285750" indent="-285750">
              <a:buFont typeface="Arial" panose="020B0604020202020204" pitchFamily="34" charset="0"/>
              <a:buChar char="•"/>
            </a:pPr>
            <a:r>
              <a:rPr lang="en-US" dirty="0">
                <a:solidFill>
                  <a:schemeClr val="accent6">
                    <a:lumMod val="50000"/>
                  </a:schemeClr>
                </a:solidFill>
              </a:rPr>
              <a:t>The controller cluster is responsible for managing the distributed switching and routing modules in the hypervisor</a:t>
            </a:r>
          </a:p>
        </p:txBody>
      </p:sp>
      <p:pic>
        <p:nvPicPr>
          <p:cNvPr id="7" name="image1.png">
            <a:extLst>
              <a:ext uri="{FF2B5EF4-FFF2-40B4-BE49-F238E27FC236}">
                <a16:creationId xmlns:a16="http://schemas.microsoft.com/office/drawing/2014/main" id="{5B42AE81-EC53-D14F-A10A-F744B02A8C03}"/>
              </a:ext>
            </a:extLst>
          </p:cNvPr>
          <p:cNvPicPr/>
          <p:nvPr/>
        </p:nvPicPr>
        <p:blipFill>
          <a:blip r:embed="rId3"/>
          <a:srcRect/>
          <a:stretch>
            <a:fillRect/>
          </a:stretch>
        </p:blipFill>
        <p:spPr>
          <a:xfrm>
            <a:off x="4803751" y="851138"/>
            <a:ext cx="3512113" cy="3492595"/>
          </a:xfrm>
          <a:prstGeom prst="rect">
            <a:avLst/>
          </a:prstGeom>
          <a:ln/>
        </p:spPr>
      </p:pic>
    </p:spTree>
    <p:extLst>
      <p:ext uri="{BB962C8B-B14F-4D97-AF65-F5344CB8AC3E}">
        <p14:creationId xmlns:p14="http://schemas.microsoft.com/office/powerpoint/2010/main" val="387888188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2800" dirty="0">
                <a:solidFill>
                  <a:schemeClr val="accent6">
                    <a:lumMod val="50000"/>
                  </a:schemeClr>
                </a:solidFill>
              </a:rPr>
              <a:t>Control Plane</a:t>
            </a:r>
          </a:p>
        </p:txBody>
      </p:sp>
      <p:sp>
        <p:nvSpPr>
          <p:cNvPr id="2" name="TextBox 1">
            <a:extLst>
              <a:ext uri="{FF2B5EF4-FFF2-40B4-BE49-F238E27FC236}">
                <a16:creationId xmlns:a16="http://schemas.microsoft.com/office/drawing/2014/main" id="{CE2194F4-6BC5-D946-92EC-8C5BCC39AB16}"/>
              </a:ext>
            </a:extLst>
          </p:cNvPr>
          <p:cNvSpPr txBox="1"/>
          <p:nvPr/>
        </p:nvSpPr>
        <p:spPr>
          <a:xfrm>
            <a:off x="4536346" y="1632365"/>
            <a:ext cx="4295954" cy="1815882"/>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50000"/>
                  </a:schemeClr>
                </a:solidFill>
              </a:rPr>
              <a:t>In NSX-T, whenever a Distributed Logical Router (DLR) is deployed, a control VM is automatically created</a:t>
            </a:r>
          </a:p>
          <a:p>
            <a:pPr marL="285750" indent="-285750">
              <a:buFont typeface="Arial" panose="020B0604020202020204" pitchFamily="34" charset="0"/>
              <a:buChar char="•"/>
            </a:pPr>
            <a:r>
              <a:rPr lang="en-US" dirty="0">
                <a:solidFill>
                  <a:schemeClr val="accent6">
                    <a:lumMod val="50000"/>
                  </a:schemeClr>
                </a:solidFill>
              </a:rPr>
              <a:t>The control VM communicates with the NSX Controller cluster to ensure that the control plane has the most up-to-date routing table</a:t>
            </a:r>
          </a:p>
          <a:p>
            <a:pPr marL="285750" indent="-285750">
              <a:buFont typeface="Arial" panose="020B0604020202020204" pitchFamily="34" charset="0"/>
              <a:buChar char="•"/>
            </a:pPr>
            <a:r>
              <a:rPr lang="en-US" dirty="0">
                <a:solidFill>
                  <a:schemeClr val="accent6">
                    <a:lumMod val="50000"/>
                  </a:schemeClr>
                </a:solidFill>
              </a:rPr>
              <a:t>UWAs pass virtual machine MAC addresses and IP addresses to NSX Controllers</a:t>
            </a:r>
          </a:p>
        </p:txBody>
      </p:sp>
      <p:pic>
        <p:nvPicPr>
          <p:cNvPr id="5" name="image2.png">
            <a:extLst>
              <a:ext uri="{FF2B5EF4-FFF2-40B4-BE49-F238E27FC236}">
                <a16:creationId xmlns:a16="http://schemas.microsoft.com/office/drawing/2014/main" id="{F31940EB-1E2D-BA47-AF77-A97A6C4AE51E}"/>
              </a:ext>
            </a:extLst>
          </p:cNvPr>
          <p:cNvPicPr/>
          <p:nvPr/>
        </p:nvPicPr>
        <p:blipFill>
          <a:blip r:embed="rId3"/>
          <a:srcRect t="5100"/>
          <a:stretch>
            <a:fillRect/>
          </a:stretch>
        </p:blipFill>
        <p:spPr>
          <a:xfrm>
            <a:off x="237856" y="1063924"/>
            <a:ext cx="4063850" cy="3013495"/>
          </a:xfrm>
          <a:prstGeom prst="rect">
            <a:avLst/>
          </a:prstGeom>
          <a:ln/>
        </p:spPr>
      </p:pic>
    </p:spTree>
    <p:extLst>
      <p:ext uri="{BB962C8B-B14F-4D97-AF65-F5344CB8AC3E}">
        <p14:creationId xmlns:p14="http://schemas.microsoft.com/office/powerpoint/2010/main" val="296451937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ctrTitle"/>
          </p:nvPr>
        </p:nvSpPr>
        <p:spPr>
          <a:xfrm>
            <a:off x="612125" y="2152347"/>
            <a:ext cx="8222100" cy="838800"/>
          </a:xfrm>
          <a:prstGeom prst="rect">
            <a:avLst/>
          </a:prstGeom>
        </p:spPr>
        <p:txBody>
          <a:bodyPr spcFirstLastPara="1" wrap="square" lIns="91425" tIns="91425" rIns="91425" bIns="91425" anchor="b" anchorCtr="0">
            <a:noAutofit/>
          </a:bodyPr>
          <a:lstStyle/>
          <a:p>
            <a:pPr lvl="0"/>
            <a:r>
              <a:rPr lang="en-US" dirty="0">
                <a:latin typeface="Hind Medium"/>
                <a:ea typeface="Hind Medium"/>
                <a:cs typeface="Hind Medium"/>
                <a:sym typeface="Hind Medium"/>
              </a:rPr>
              <a:t>Data Plane</a:t>
            </a:r>
            <a:endParaRPr dirty="0">
              <a:latin typeface="Hind Medium"/>
              <a:ea typeface="Hind Medium"/>
              <a:cs typeface="Hind Medium"/>
              <a:sym typeface="Hind Medium"/>
            </a:endParaRPr>
          </a:p>
        </p:txBody>
      </p:sp>
    </p:spTree>
    <p:extLst>
      <p:ext uri="{BB962C8B-B14F-4D97-AF65-F5344CB8AC3E}">
        <p14:creationId xmlns:p14="http://schemas.microsoft.com/office/powerpoint/2010/main" val="188118195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294448B-B847-4BC0-A137-D45E9C8342AC}"/>
              </a:ext>
            </a:extLst>
          </p:cNvPr>
          <p:cNvSpPr>
            <a:spLocks noGrp="1"/>
          </p:cNvSpPr>
          <p:nvPr>
            <p:ph type="title"/>
          </p:nvPr>
        </p:nvSpPr>
        <p:spPr/>
        <p:txBody>
          <a:bodyPr/>
          <a:lstStyle/>
          <a:p>
            <a:r>
              <a:rPr lang="en-US" sz="2800" dirty="0">
                <a:solidFill>
                  <a:schemeClr val="accent6">
                    <a:lumMod val="50000"/>
                  </a:schemeClr>
                </a:solidFill>
              </a:rPr>
              <a:t>Data Plane</a:t>
            </a:r>
          </a:p>
        </p:txBody>
      </p:sp>
      <p:sp>
        <p:nvSpPr>
          <p:cNvPr id="2" name="TextBox 1">
            <a:extLst>
              <a:ext uri="{FF2B5EF4-FFF2-40B4-BE49-F238E27FC236}">
                <a16:creationId xmlns:a16="http://schemas.microsoft.com/office/drawing/2014/main" id="{CE2194F4-6BC5-D946-92EC-8C5BCC39AB16}"/>
              </a:ext>
            </a:extLst>
          </p:cNvPr>
          <p:cNvSpPr txBox="1"/>
          <p:nvPr/>
        </p:nvSpPr>
        <p:spPr>
          <a:xfrm>
            <a:off x="1277860" y="1017800"/>
            <a:ext cx="3111260" cy="3323987"/>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6">
                    <a:lumMod val="50000"/>
                  </a:schemeClr>
                </a:solidFill>
              </a:rPr>
              <a:t>The NSX data plane is where the actual network traffic flows</a:t>
            </a:r>
          </a:p>
          <a:p>
            <a:pPr marL="285750" indent="-285750">
              <a:buFont typeface="Arial" panose="020B0604020202020204" pitchFamily="34" charset="0"/>
              <a:buChar char="•"/>
            </a:pPr>
            <a:r>
              <a:rPr lang="en-US" dirty="0">
                <a:solidFill>
                  <a:schemeClr val="accent6">
                    <a:lumMod val="50000"/>
                  </a:schemeClr>
                </a:solidFill>
              </a:rPr>
              <a:t>It consists of the NSX virtual switch, which is based on the vSphere Distributed Switch (</a:t>
            </a:r>
            <a:r>
              <a:rPr lang="en-US" dirty="0" err="1">
                <a:solidFill>
                  <a:schemeClr val="accent6">
                    <a:lumMod val="50000"/>
                  </a:schemeClr>
                </a:solidFill>
              </a:rPr>
              <a:t>vDS</a:t>
            </a:r>
            <a:r>
              <a:rPr lang="en-US" dirty="0">
                <a:solidFill>
                  <a:schemeClr val="accent6">
                    <a:lumMod val="50000"/>
                  </a:schemeClr>
                </a:solidFill>
              </a:rPr>
              <a:t>) with additional components to enable services</a:t>
            </a:r>
          </a:p>
          <a:p>
            <a:pPr marL="285750" indent="-285750">
              <a:buFont typeface="Arial" panose="020B0604020202020204" pitchFamily="34" charset="0"/>
              <a:buChar char="•"/>
            </a:pPr>
            <a:r>
              <a:rPr lang="en-US" dirty="0">
                <a:solidFill>
                  <a:schemeClr val="accent6">
                    <a:lumMod val="50000"/>
                  </a:schemeClr>
                </a:solidFill>
              </a:rPr>
              <a:t>Logical switching enables an extension of a Layer 2 segment and IP subnets anywhere in the network, independent of the physical network design</a:t>
            </a:r>
          </a:p>
          <a:p>
            <a:pPr marL="285750" indent="-285750">
              <a:buFont typeface="Arial" panose="020B0604020202020204" pitchFamily="34" charset="0"/>
              <a:buChar char="•"/>
            </a:pPr>
            <a:r>
              <a:rPr lang="en-US" dirty="0">
                <a:solidFill>
                  <a:schemeClr val="accent6">
                    <a:lumMod val="50000"/>
                  </a:schemeClr>
                </a:solidFill>
              </a:rPr>
              <a:t>NSX security enforcement is done directly at the kernel and </a:t>
            </a:r>
            <a:r>
              <a:rPr lang="en-US" dirty="0" err="1">
                <a:solidFill>
                  <a:schemeClr val="accent6">
                    <a:lumMod val="50000"/>
                  </a:schemeClr>
                </a:solidFill>
              </a:rPr>
              <a:t>vNIC</a:t>
            </a:r>
            <a:r>
              <a:rPr lang="en-US" dirty="0">
                <a:solidFill>
                  <a:schemeClr val="accent6">
                    <a:lumMod val="50000"/>
                  </a:schemeClr>
                </a:solidFill>
              </a:rPr>
              <a:t> level</a:t>
            </a:r>
          </a:p>
        </p:txBody>
      </p:sp>
      <p:pic>
        <p:nvPicPr>
          <p:cNvPr id="5" name="image1.png">
            <a:extLst>
              <a:ext uri="{FF2B5EF4-FFF2-40B4-BE49-F238E27FC236}">
                <a16:creationId xmlns:a16="http://schemas.microsoft.com/office/drawing/2014/main" id="{ECB0157D-7198-794B-A409-FA8AB78874A0}"/>
              </a:ext>
            </a:extLst>
          </p:cNvPr>
          <p:cNvPicPr/>
          <p:nvPr/>
        </p:nvPicPr>
        <p:blipFill>
          <a:blip r:embed="rId3"/>
          <a:srcRect/>
          <a:stretch>
            <a:fillRect/>
          </a:stretch>
        </p:blipFill>
        <p:spPr>
          <a:xfrm>
            <a:off x="4805279" y="776377"/>
            <a:ext cx="3608352" cy="3698809"/>
          </a:xfrm>
          <a:prstGeom prst="rect">
            <a:avLst/>
          </a:prstGeom>
          <a:ln/>
        </p:spPr>
      </p:pic>
    </p:spTree>
    <p:extLst>
      <p:ext uri="{BB962C8B-B14F-4D97-AF65-F5344CB8AC3E}">
        <p14:creationId xmlns:p14="http://schemas.microsoft.com/office/powerpoint/2010/main" val="2445276447"/>
      </p:ext>
    </p:extLst>
  </p:cSld>
  <p:clrMapOvr>
    <a:masterClrMapping/>
  </p:clrMapOvr>
</p:sld>
</file>

<file path=ppt/theme/theme1.xml><?xml version="1.0" encoding="utf-8"?>
<a:theme xmlns:a="http://schemas.openxmlformats.org/drawingml/2006/main"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12849</TotalTime>
  <Words>4326</Words>
  <Application>Microsoft Office PowerPoint</Application>
  <PresentationFormat>On-screen Show (16:9)</PresentationFormat>
  <Paragraphs>481</Paragraphs>
  <Slides>105</Slides>
  <Notes>88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105</vt:i4>
      </vt:variant>
    </vt:vector>
  </HeadingPairs>
  <TitlesOfParts>
    <vt:vector size="111" baseType="lpstr">
      <vt:lpstr>Roboto</vt:lpstr>
      <vt:lpstr>Hind Medium</vt:lpstr>
      <vt:lpstr>Courier New</vt:lpstr>
      <vt:lpstr>Arial</vt:lpstr>
      <vt:lpstr>Hind</vt:lpstr>
      <vt:lpstr>Geometric</vt:lpstr>
      <vt:lpstr>Network Virtualization Concepts </vt:lpstr>
      <vt:lpstr>Why learn virtualization?</vt:lpstr>
      <vt:lpstr>This content will cover</vt:lpstr>
      <vt:lpstr>Network Virtualization Benefits</vt:lpstr>
      <vt:lpstr>What is Network Virtualization?</vt:lpstr>
      <vt:lpstr>Network Hypervisor</vt:lpstr>
      <vt:lpstr>Overlay Networking</vt:lpstr>
      <vt:lpstr>Flexibility</vt:lpstr>
      <vt:lpstr>Virtual Networks vs VLANs</vt:lpstr>
      <vt:lpstr>Virtual Networks vs VLANs</vt:lpstr>
      <vt:lpstr>What is Software-Defined Networking</vt:lpstr>
      <vt:lpstr>Software-Defined Network</vt:lpstr>
      <vt:lpstr>Software-Defined Network</vt:lpstr>
      <vt:lpstr>Virtual Networks in Physical Networks</vt:lpstr>
      <vt:lpstr>Virtual Networks in Physical Networks</vt:lpstr>
      <vt:lpstr>Bridging Between Virtualized Networks and Traditional VLANs</vt:lpstr>
      <vt:lpstr>Overlay Encapsulation Methodologies</vt:lpstr>
      <vt:lpstr>VXLAN Operation</vt:lpstr>
      <vt:lpstr>GENEVE</vt:lpstr>
      <vt:lpstr>The Software Defined Data-Center</vt:lpstr>
      <vt:lpstr>Data Centers</vt:lpstr>
      <vt:lpstr>Software-Defined Data Centers</vt:lpstr>
      <vt:lpstr>Physical Data Centers</vt:lpstr>
      <vt:lpstr>Physical Date Centers</vt:lpstr>
      <vt:lpstr>Virtualized Data Centers</vt:lpstr>
      <vt:lpstr>Software Defined Data Centers</vt:lpstr>
      <vt:lpstr>VMware’s SDDC Approach</vt:lpstr>
      <vt:lpstr>SDDC as a Service</vt:lpstr>
      <vt:lpstr>Data Center Building Blocks</vt:lpstr>
      <vt:lpstr>Building Blocks</vt:lpstr>
      <vt:lpstr>Virtualized Data Center Expectations</vt:lpstr>
      <vt:lpstr>Network Virtualization Services</vt:lpstr>
      <vt:lpstr>The OSI Model</vt:lpstr>
      <vt:lpstr>Virtual Networking</vt:lpstr>
      <vt:lpstr>Bridged Networking</vt:lpstr>
      <vt:lpstr>NAT</vt:lpstr>
      <vt:lpstr>Host-Only Networking</vt:lpstr>
      <vt:lpstr>Virtual Switches</vt:lpstr>
      <vt:lpstr>Virtual Switches</vt:lpstr>
      <vt:lpstr>Standard Switches</vt:lpstr>
      <vt:lpstr>VMkernel Adapter </vt:lpstr>
      <vt:lpstr>Standard Switched</vt:lpstr>
      <vt:lpstr>VMkernel Adapter </vt:lpstr>
      <vt:lpstr>Virtual Machine Port Groups</vt:lpstr>
      <vt:lpstr>Distributed Switches</vt:lpstr>
      <vt:lpstr>vSphere Distributed Switch</vt:lpstr>
      <vt:lpstr>vSphere Distributed Switch</vt:lpstr>
      <vt:lpstr>Host Proxy Switch</vt:lpstr>
      <vt:lpstr>NSX AND N-VDS</vt:lpstr>
      <vt:lpstr>NSX AND N-VDS</vt:lpstr>
      <vt:lpstr>NSX AND N-VDS</vt:lpstr>
      <vt:lpstr>NSX Logical Switching</vt:lpstr>
      <vt:lpstr>NSX Logical Switching</vt:lpstr>
      <vt:lpstr>NSX Logical Switching</vt:lpstr>
      <vt:lpstr>NSX Logical Routing</vt:lpstr>
      <vt:lpstr>NSX Logical Routing</vt:lpstr>
      <vt:lpstr>NSX Logical Routing</vt:lpstr>
      <vt:lpstr>NSX Logical Routing</vt:lpstr>
      <vt:lpstr>Edge Routing and NAT</vt:lpstr>
      <vt:lpstr>Edge Routing and NAT</vt:lpstr>
      <vt:lpstr>Centralized Routing</vt:lpstr>
      <vt:lpstr>Distributed Routing</vt:lpstr>
      <vt:lpstr>Load Balancing</vt:lpstr>
      <vt:lpstr>Load Balancing</vt:lpstr>
      <vt:lpstr>Load Balancing</vt:lpstr>
      <vt:lpstr>Load Balancing</vt:lpstr>
      <vt:lpstr>L2/L3 VPN</vt:lpstr>
      <vt:lpstr>L2/L3 VPN</vt:lpstr>
      <vt:lpstr>L2/L3 VPN</vt:lpstr>
      <vt:lpstr>L2/L3 VPN</vt:lpstr>
      <vt:lpstr>L2/L3 VPN</vt:lpstr>
      <vt:lpstr>NSX Logical Firewalls</vt:lpstr>
      <vt:lpstr>NSX Logical Firewalls</vt:lpstr>
      <vt:lpstr>NSX Logical Firewalls</vt:lpstr>
      <vt:lpstr>NSX Logical Firewalls</vt:lpstr>
      <vt:lpstr>Edge Firewall</vt:lpstr>
      <vt:lpstr>Edge Firewall</vt:lpstr>
      <vt:lpstr>The NSX Data Center</vt:lpstr>
      <vt:lpstr>The NSX Data Center</vt:lpstr>
      <vt:lpstr>Bringing Network Virtualization to the SDDC</vt:lpstr>
      <vt:lpstr>Bringing Network Virtualization to the SDDC</vt:lpstr>
      <vt:lpstr>Key Components</vt:lpstr>
      <vt:lpstr>Key Components</vt:lpstr>
      <vt:lpstr>Key Components</vt:lpstr>
      <vt:lpstr>Key Benefits</vt:lpstr>
      <vt:lpstr>Key Benefits</vt:lpstr>
      <vt:lpstr>Key Benefits</vt:lpstr>
      <vt:lpstr>Integrating with Existing Networking Infrastructure</vt:lpstr>
      <vt:lpstr>Integrating with Existing Networking Infrastructure</vt:lpstr>
      <vt:lpstr>NSX Architecture</vt:lpstr>
      <vt:lpstr>NSX Architecture</vt:lpstr>
      <vt:lpstr>Management Plane</vt:lpstr>
      <vt:lpstr>Management Plane</vt:lpstr>
      <vt:lpstr>Management Plane</vt:lpstr>
      <vt:lpstr>Control Plane</vt:lpstr>
      <vt:lpstr>Control Plane</vt:lpstr>
      <vt:lpstr>Control Plane</vt:lpstr>
      <vt:lpstr>Data Plane</vt:lpstr>
      <vt:lpstr>Data Plane</vt:lpstr>
      <vt:lpstr>Security Features</vt:lpstr>
      <vt:lpstr>Security Features</vt:lpstr>
      <vt:lpstr>Micro Segmentation</vt:lpstr>
      <vt:lpstr>Micro Segmentation</vt:lpstr>
      <vt:lpstr>Secure End User</vt:lpstr>
      <vt:lpstr>Secure End User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Screen</dc:title>
  <dc:creator>Rich Weeks</dc:creator>
  <cp:lastModifiedBy>Tomas Koslab</cp:lastModifiedBy>
  <cp:revision>206</cp:revision>
  <dcterms:modified xsi:type="dcterms:W3CDTF">2019-08-29T16:16:51Z</dcterms:modified>
</cp:coreProperties>
</file>