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142"/>
  </p:notesMasterIdLst>
  <p:sldIdLst>
    <p:sldId id="256" r:id="rId2"/>
    <p:sldId id="257" r:id="rId3"/>
    <p:sldId id="400" r:id="rId4"/>
    <p:sldId id="401" r:id="rId5"/>
    <p:sldId id="402"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98" r:id="rId73"/>
    <p:sldId id="399"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342" r:id="rId91"/>
    <p:sldId id="343" r:id="rId92"/>
    <p:sldId id="344" r:id="rId93"/>
    <p:sldId id="345" r:id="rId94"/>
    <p:sldId id="346" r:id="rId95"/>
    <p:sldId id="347" r:id="rId96"/>
    <p:sldId id="348" r:id="rId97"/>
    <p:sldId id="349" r:id="rId98"/>
    <p:sldId id="350" r:id="rId99"/>
    <p:sldId id="351" r:id="rId100"/>
    <p:sldId id="352" r:id="rId101"/>
    <p:sldId id="353" r:id="rId102"/>
    <p:sldId id="354" r:id="rId103"/>
    <p:sldId id="355" r:id="rId104"/>
    <p:sldId id="356" r:id="rId105"/>
    <p:sldId id="357" r:id="rId106"/>
    <p:sldId id="358" r:id="rId107"/>
    <p:sldId id="359" r:id="rId108"/>
    <p:sldId id="360" r:id="rId109"/>
    <p:sldId id="361" r:id="rId110"/>
    <p:sldId id="362" r:id="rId111"/>
    <p:sldId id="363" r:id="rId112"/>
    <p:sldId id="364" r:id="rId113"/>
    <p:sldId id="365" r:id="rId114"/>
    <p:sldId id="366" r:id="rId115"/>
    <p:sldId id="367" r:id="rId116"/>
    <p:sldId id="368" r:id="rId117"/>
    <p:sldId id="369" r:id="rId118"/>
    <p:sldId id="370" r:id="rId119"/>
    <p:sldId id="371" r:id="rId120"/>
    <p:sldId id="372" r:id="rId121"/>
    <p:sldId id="373" r:id="rId122"/>
    <p:sldId id="374" r:id="rId123"/>
    <p:sldId id="375" r:id="rId124"/>
    <p:sldId id="376" r:id="rId125"/>
    <p:sldId id="377" r:id="rId126"/>
    <p:sldId id="378" r:id="rId127"/>
    <p:sldId id="379" r:id="rId128"/>
    <p:sldId id="380" r:id="rId129"/>
    <p:sldId id="381" r:id="rId130"/>
    <p:sldId id="382" r:id="rId131"/>
    <p:sldId id="383" r:id="rId132"/>
    <p:sldId id="384" r:id="rId133"/>
    <p:sldId id="385" r:id="rId134"/>
    <p:sldId id="386" r:id="rId135"/>
    <p:sldId id="387" r:id="rId136"/>
    <p:sldId id="390" r:id="rId137"/>
    <p:sldId id="388" r:id="rId138"/>
    <p:sldId id="389" r:id="rId139"/>
    <p:sldId id="396" r:id="rId140"/>
    <p:sldId id="397" r:id="rId141"/>
  </p:sldIdLst>
  <p:sldSz cx="12192000" cy="6858000"/>
  <p:notesSz cx="6858000" cy="9144000"/>
  <p:embeddedFontLst>
    <p:embeddedFont>
      <p:font typeface="Consolas" panose="020B0609020204030204" pitchFamily="49" charset="0"/>
      <p:regular r:id="rId143"/>
      <p:bold r:id="rId144"/>
      <p:italic r:id="rId145"/>
      <p:boldItalic r:id="rId146"/>
    </p:embeddedFont>
    <p:embeddedFont>
      <p:font typeface="Play" pitchFamily="2" charset="0"/>
      <p:regular r:id="rId147"/>
      <p:bold r:id="rId148"/>
    </p:embeddedFont>
    <p:embeddedFont>
      <p:font typeface="Roboto" panose="02000000000000000000" pitchFamily="2" charset="0"/>
      <p:regular r:id="rId149"/>
      <p:bold r:id="rId150"/>
      <p:italic r:id="rId151"/>
      <p:boldItalic r:id="rId1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58" roundtripDataSignature="AMtx7mh+LewfKT+oalK3hoLpjNdNaN+tG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2CB5743-0F57-C05A-979B-24C8AE4C709D}" name="Gage Giffin" initials="GG" userId="S::g_giffin.se@fhsu.edu::cd3b08fb-e0ee-4376-91b2-36b8db5e157d" providerId="AD"/>
  <p188:author id="{78F260D3-4165-01F1-D01B-B1A4AF7824F7}" name="Madjida Garcia" initials="MG" userId="0fbcfdcbf8133ac3"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5C9A"/>
    <a:srgbClr val="005C99"/>
    <a:srgbClr val="666D78"/>
    <a:srgbClr val="E7F0F9"/>
    <a:srgbClr val="EBEBEB"/>
    <a:srgbClr val="FFD7D6"/>
    <a:srgbClr val="E97132"/>
    <a:srgbClr val="F39203"/>
    <a:srgbClr val="3E8898"/>
    <a:srgbClr val="A6C6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0784C5B-9EBB-4A82-9CEF-FE98BF910E29}">
  <a:tblStyle styleId="{20784C5B-9EBB-4A82-9CEF-FE98BF910E2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43" autoAdjust="0"/>
    <p:restoredTop sz="93425" autoAdjust="0"/>
  </p:normalViewPr>
  <p:slideViewPr>
    <p:cSldViewPr snapToGrid="0">
      <p:cViewPr varScale="1">
        <p:scale>
          <a:sx n="110" d="100"/>
          <a:sy n="110" d="100"/>
        </p:scale>
        <p:origin x="200" y="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presProps" Target="pres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font" Target="fonts/font7.fntdata"/><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viewProps" Target="view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font" Target="fonts/font8.fntdata"/><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font" Target="fonts/font3.fntdata"/><Relationship Id="rId16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font" Target="fonts/font9.fntdata"/><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font" Target="fonts/font4.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font" Target="fonts/font10.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font" Target="fonts/font5.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notesMaster" Target="notesMasters/notesMaster1.xml"/><Relationship Id="rId163" Type="http://schemas.microsoft.com/office/2018/10/relationships/authors" Target="author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customschemas.google.com/relationships/presentationmetadata" Target="meta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font" Target="fonts/font1.fntdata"/><Relationship Id="rId148"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font" Target="fonts/font2.fntdata"/><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1" name="Google Shape;10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02bd11f498_0_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302bd11f498_0_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6"/>
        <p:cNvGrpSpPr/>
        <p:nvPr/>
      </p:nvGrpSpPr>
      <p:grpSpPr>
        <a:xfrm>
          <a:off x="0" y="0"/>
          <a:ext cx="0" cy="0"/>
          <a:chOff x="0" y="0"/>
          <a:chExt cx="0" cy="0"/>
        </a:xfrm>
      </p:grpSpPr>
      <p:sp>
        <p:nvSpPr>
          <p:cNvPr id="857" name="Google Shape;857;g308db967fb2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8" name="Google Shape;858;g308db967fb2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308db967fb2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308db967fb2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g302bd11f498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74" name="Google Shape;874;g302bd11f498_0_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p:cNvGrpSpPr/>
        <p:nvPr/>
      </p:nvGrpSpPr>
      <p:grpSpPr>
        <a:xfrm>
          <a:off x="0" y="0"/>
          <a:ext cx="0" cy="0"/>
          <a:chOff x="0" y="0"/>
          <a:chExt cx="0" cy="0"/>
        </a:xfrm>
      </p:grpSpPr>
      <p:sp>
        <p:nvSpPr>
          <p:cNvPr id="882" name="Google Shape;882;g308db967fb2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3" name="Google Shape;883;g308db967fb2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2" name="Google Shape;892;g30aa653cca0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3" name="Google Shape;893;g30aa653cca0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0"/>
        <p:cNvGrpSpPr/>
        <p:nvPr/>
      </p:nvGrpSpPr>
      <p:grpSpPr>
        <a:xfrm>
          <a:off x="0" y="0"/>
          <a:ext cx="0" cy="0"/>
          <a:chOff x="0" y="0"/>
          <a:chExt cx="0" cy="0"/>
        </a:xfrm>
      </p:grpSpPr>
      <p:sp>
        <p:nvSpPr>
          <p:cNvPr id="901" name="Google Shape;901;g30aa653cca0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2" name="Google Shape;902;g30aa653cca0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0"/>
        <p:cNvGrpSpPr/>
        <p:nvPr/>
      </p:nvGrpSpPr>
      <p:grpSpPr>
        <a:xfrm>
          <a:off x="0" y="0"/>
          <a:ext cx="0" cy="0"/>
          <a:chOff x="0" y="0"/>
          <a:chExt cx="0" cy="0"/>
        </a:xfrm>
      </p:grpSpPr>
      <p:sp>
        <p:nvSpPr>
          <p:cNvPr id="911" name="Google Shape;911;g302bd11f498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2" name="Google Shape;912;g302bd11f498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9"/>
        <p:cNvGrpSpPr/>
        <p:nvPr/>
      </p:nvGrpSpPr>
      <p:grpSpPr>
        <a:xfrm>
          <a:off x="0" y="0"/>
          <a:ext cx="0" cy="0"/>
          <a:chOff x="0" y="0"/>
          <a:chExt cx="0" cy="0"/>
        </a:xfrm>
      </p:grpSpPr>
      <p:sp>
        <p:nvSpPr>
          <p:cNvPr id="920" name="Google Shape;920;g302bd11f498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1" name="Google Shape;921;g302bd11f498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4"/>
        <p:cNvGrpSpPr/>
        <p:nvPr/>
      </p:nvGrpSpPr>
      <p:grpSpPr>
        <a:xfrm>
          <a:off x="0" y="0"/>
          <a:ext cx="0" cy="0"/>
          <a:chOff x="0" y="0"/>
          <a:chExt cx="0" cy="0"/>
        </a:xfrm>
      </p:grpSpPr>
      <p:sp>
        <p:nvSpPr>
          <p:cNvPr id="925" name="Google Shape;925;g302bd11f498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6" name="Google Shape;926;g302bd11f498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0"/>
        <p:cNvGrpSpPr/>
        <p:nvPr/>
      </p:nvGrpSpPr>
      <p:grpSpPr>
        <a:xfrm>
          <a:off x="0" y="0"/>
          <a:ext cx="0" cy="0"/>
          <a:chOff x="0" y="0"/>
          <a:chExt cx="0" cy="0"/>
        </a:xfrm>
      </p:grpSpPr>
      <p:sp>
        <p:nvSpPr>
          <p:cNvPr id="931" name="Google Shape;931;g30aa653cca0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2" name="Google Shape;932;g30aa653cca0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02bd11f498_0_2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302bd11f498_0_2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6"/>
        <p:cNvGrpSpPr/>
        <p:nvPr/>
      </p:nvGrpSpPr>
      <p:grpSpPr>
        <a:xfrm>
          <a:off x="0" y="0"/>
          <a:ext cx="0" cy="0"/>
          <a:chOff x="0" y="0"/>
          <a:chExt cx="0" cy="0"/>
        </a:xfrm>
      </p:grpSpPr>
      <p:sp>
        <p:nvSpPr>
          <p:cNvPr id="937" name="Google Shape;937;g30aa653cca0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8" name="Google Shape;938;g30aa653cca0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6"/>
        <p:cNvGrpSpPr/>
        <p:nvPr/>
      </p:nvGrpSpPr>
      <p:grpSpPr>
        <a:xfrm>
          <a:off x="0" y="0"/>
          <a:ext cx="0" cy="0"/>
          <a:chOff x="0" y="0"/>
          <a:chExt cx="0" cy="0"/>
        </a:xfrm>
      </p:grpSpPr>
      <p:sp>
        <p:nvSpPr>
          <p:cNvPr id="947" name="Google Shape;947;g30aa653cca0_0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8" name="Google Shape;948;g30aa653cca0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7"/>
        <p:cNvGrpSpPr/>
        <p:nvPr/>
      </p:nvGrpSpPr>
      <p:grpSpPr>
        <a:xfrm>
          <a:off x="0" y="0"/>
          <a:ext cx="0" cy="0"/>
          <a:chOff x="0" y="0"/>
          <a:chExt cx="0" cy="0"/>
        </a:xfrm>
      </p:grpSpPr>
      <p:sp>
        <p:nvSpPr>
          <p:cNvPr id="958" name="Google Shape;958;g30aa653cca0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9" name="Google Shape;959;g30aa653cca0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8"/>
        <p:cNvGrpSpPr/>
        <p:nvPr/>
      </p:nvGrpSpPr>
      <p:grpSpPr>
        <a:xfrm>
          <a:off x="0" y="0"/>
          <a:ext cx="0" cy="0"/>
          <a:chOff x="0" y="0"/>
          <a:chExt cx="0" cy="0"/>
        </a:xfrm>
      </p:grpSpPr>
      <p:sp>
        <p:nvSpPr>
          <p:cNvPr id="969" name="Google Shape;969;g30aa653cca0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0" name="Google Shape;970;g30aa653cca0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9"/>
        <p:cNvGrpSpPr/>
        <p:nvPr/>
      </p:nvGrpSpPr>
      <p:grpSpPr>
        <a:xfrm>
          <a:off x="0" y="0"/>
          <a:ext cx="0" cy="0"/>
          <a:chOff x="0" y="0"/>
          <a:chExt cx="0" cy="0"/>
        </a:xfrm>
      </p:grpSpPr>
      <p:sp>
        <p:nvSpPr>
          <p:cNvPr id="980" name="Google Shape;980;g302bd11f498_0_1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1" name="Google Shape;981;g302bd11f498_0_1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8"/>
        <p:cNvGrpSpPr/>
        <p:nvPr/>
      </p:nvGrpSpPr>
      <p:grpSpPr>
        <a:xfrm>
          <a:off x="0" y="0"/>
          <a:ext cx="0" cy="0"/>
          <a:chOff x="0" y="0"/>
          <a:chExt cx="0" cy="0"/>
        </a:xfrm>
      </p:grpSpPr>
      <p:sp>
        <p:nvSpPr>
          <p:cNvPr id="989" name="Google Shape;989;g30aa653cca0_0_1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0" name="Google Shape;990;g30aa653cca0_0_1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g30aa653cca0_0_1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1" name="Google Shape;1001;g30aa653cca0_0_1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0"/>
        <p:cNvGrpSpPr/>
        <p:nvPr/>
      </p:nvGrpSpPr>
      <p:grpSpPr>
        <a:xfrm>
          <a:off x="0" y="0"/>
          <a:ext cx="0" cy="0"/>
          <a:chOff x="0" y="0"/>
          <a:chExt cx="0" cy="0"/>
        </a:xfrm>
      </p:grpSpPr>
      <p:sp>
        <p:nvSpPr>
          <p:cNvPr id="1011" name="Google Shape;1011;g30aa653cca0_0_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2" name="Google Shape;1012;g30aa653cca0_0_1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7"/>
        <p:cNvGrpSpPr/>
        <p:nvPr/>
      </p:nvGrpSpPr>
      <p:grpSpPr>
        <a:xfrm>
          <a:off x="0" y="0"/>
          <a:ext cx="0" cy="0"/>
          <a:chOff x="0" y="0"/>
          <a:chExt cx="0" cy="0"/>
        </a:xfrm>
      </p:grpSpPr>
      <p:sp>
        <p:nvSpPr>
          <p:cNvPr id="1018" name="Google Shape;1018;g30aa653cca0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9" name="Google Shape;1019;g30aa653cca0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4"/>
        <p:cNvGrpSpPr/>
        <p:nvPr/>
      </p:nvGrpSpPr>
      <p:grpSpPr>
        <a:xfrm>
          <a:off x="0" y="0"/>
          <a:ext cx="0" cy="0"/>
          <a:chOff x="0" y="0"/>
          <a:chExt cx="0" cy="0"/>
        </a:xfrm>
      </p:grpSpPr>
      <p:sp>
        <p:nvSpPr>
          <p:cNvPr id="1025" name="Google Shape;1025;g30aa653cca0_0_1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6" name="Google Shape;1026;g30aa653cca0_0_1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02bd11f498_0_2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302bd11f498_0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4"/>
        <p:cNvGrpSpPr/>
        <p:nvPr/>
      </p:nvGrpSpPr>
      <p:grpSpPr>
        <a:xfrm>
          <a:off x="0" y="0"/>
          <a:ext cx="0" cy="0"/>
          <a:chOff x="0" y="0"/>
          <a:chExt cx="0" cy="0"/>
        </a:xfrm>
      </p:grpSpPr>
      <p:sp>
        <p:nvSpPr>
          <p:cNvPr id="1035" name="Google Shape;1035;g302bd11f498_0_1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36" name="Google Shape;1036;g302bd11f498_0_1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3"/>
        <p:cNvGrpSpPr/>
        <p:nvPr/>
      </p:nvGrpSpPr>
      <p:grpSpPr>
        <a:xfrm>
          <a:off x="0" y="0"/>
          <a:ext cx="0" cy="0"/>
          <a:chOff x="0" y="0"/>
          <a:chExt cx="0" cy="0"/>
        </a:xfrm>
      </p:grpSpPr>
      <p:sp>
        <p:nvSpPr>
          <p:cNvPr id="1044" name="Google Shape;1044;g302bd11f498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5" name="Google Shape;1045;g302bd11f498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8"/>
        <p:cNvGrpSpPr/>
        <p:nvPr/>
      </p:nvGrpSpPr>
      <p:grpSpPr>
        <a:xfrm>
          <a:off x="0" y="0"/>
          <a:ext cx="0" cy="0"/>
          <a:chOff x="0" y="0"/>
          <a:chExt cx="0" cy="0"/>
        </a:xfrm>
      </p:grpSpPr>
      <p:sp>
        <p:nvSpPr>
          <p:cNvPr id="1049" name="Google Shape;1049;g302bd11f498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0" name="Google Shape;1050;g302bd11f498_0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4"/>
        <p:cNvGrpSpPr/>
        <p:nvPr/>
      </p:nvGrpSpPr>
      <p:grpSpPr>
        <a:xfrm>
          <a:off x="0" y="0"/>
          <a:ext cx="0" cy="0"/>
          <a:chOff x="0" y="0"/>
          <a:chExt cx="0" cy="0"/>
        </a:xfrm>
      </p:grpSpPr>
      <p:sp>
        <p:nvSpPr>
          <p:cNvPr id="1055" name="Google Shape;1055;g30aa653cca0_0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6" name="Google Shape;1056;g30aa653cca0_0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5"/>
        <p:cNvGrpSpPr/>
        <p:nvPr/>
      </p:nvGrpSpPr>
      <p:grpSpPr>
        <a:xfrm>
          <a:off x="0" y="0"/>
          <a:ext cx="0" cy="0"/>
          <a:chOff x="0" y="0"/>
          <a:chExt cx="0" cy="0"/>
        </a:xfrm>
      </p:grpSpPr>
      <p:sp>
        <p:nvSpPr>
          <p:cNvPr id="1066" name="Google Shape;1066;g30aa653cca0_0_2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7" name="Google Shape;1067;g30aa653cca0_0_2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2"/>
        <p:cNvGrpSpPr/>
        <p:nvPr/>
      </p:nvGrpSpPr>
      <p:grpSpPr>
        <a:xfrm>
          <a:off x="0" y="0"/>
          <a:ext cx="0" cy="0"/>
          <a:chOff x="0" y="0"/>
          <a:chExt cx="0" cy="0"/>
        </a:xfrm>
      </p:grpSpPr>
      <p:sp>
        <p:nvSpPr>
          <p:cNvPr id="1073" name="Google Shape;1073;g30aff127c7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4" name="Google Shape;1074;g30aff127c7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3"/>
        <p:cNvGrpSpPr/>
        <p:nvPr/>
      </p:nvGrpSpPr>
      <p:grpSpPr>
        <a:xfrm>
          <a:off x="0" y="0"/>
          <a:ext cx="0" cy="0"/>
          <a:chOff x="0" y="0"/>
          <a:chExt cx="0" cy="0"/>
        </a:xfrm>
      </p:grpSpPr>
      <p:sp>
        <p:nvSpPr>
          <p:cNvPr id="1084" name="Google Shape;1084;g30aff127c7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5" name="Google Shape;1085;g30aff127c71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2"/>
        <p:cNvGrpSpPr/>
        <p:nvPr/>
      </p:nvGrpSpPr>
      <p:grpSpPr>
        <a:xfrm>
          <a:off x="0" y="0"/>
          <a:ext cx="0" cy="0"/>
          <a:chOff x="0" y="0"/>
          <a:chExt cx="0" cy="0"/>
        </a:xfrm>
      </p:grpSpPr>
      <p:sp>
        <p:nvSpPr>
          <p:cNvPr id="1093" name="Google Shape;1093;g30aff127c71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4" name="Google Shape;1094;g30aff127c71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3"/>
        <p:cNvGrpSpPr/>
        <p:nvPr/>
      </p:nvGrpSpPr>
      <p:grpSpPr>
        <a:xfrm>
          <a:off x="0" y="0"/>
          <a:ext cx="0" cy="0"/>
          <a:chOff x="0" y="0"/>
          <a:chExt cx="0" cy="0"/>
        </a:xfrm>
      </p:grpSpPr>
      <p:sp>
        <p:nvSpPr>
          <p:cNvPr id="1104" name="Google Shape;1104;g302bd11f498_0_1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105" name="Google Shape;1105;g302bd11f498_0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2"/>
        <p:cNvGrpSpPr/>
        <p:nvPr/>
      </p:nvGrpSpPr>
      <p:grpSpPr>
        <a:xfrm>
          <a:off x="0" y="0"/>
          <a:ext cx="0" cy="0"/>
          <a:chOff x="0" y="0"/>
          <a:chExt cx="0" cy="0"/>
        </a:xfrm>
      </p:grpSpPr>
      <p:sp>
        <p:nvSpPr>
          <p:cNvPr id="1113" name="Google Shape;1113;g302bd11f498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4" name="Google Shape;1114;g302bd11f498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02bd11f498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302bd11f498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7"/>
        <p:cNvGrpSpPr/>
        <p:nvPr/>
      </p:nvGrpSpPr>
      <p:grpSpPr>
        <a:xfrm>
          <a:off x="0" y="0"/>
          <a:ext cx="0" cy="0"/>
          <a:chOff x="0" y="0"/>
          <a:chExt cx="0" cy="0"/>
        </a:xfrm>
      </p:grpSpPr>
      <p:sp>
        <p:nvSpPr>
          <p:cNvPr id="1118" name="Google Shape;1118;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19" name="Google Shape;111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6"/>
        <p:cNvGrpSpPr/>
        <p:nvPr/>
      </p:nvGrpSpPr>
      <p:grpSpPr>
        <a:xfrm>
          <a:off x="0" y="0"/>
          <a:ext cx="0" cy="0"/>
          <a:chOff x="0" y="0"/>
          <a:chExt cx="0" cy="0"/>
        </a:xfrm>
      </p:grpSpPr>
      <p:sp>
        <p:nvSpPr>
          <p:cNvPr id="1127" name="Google Shape;112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8" name="Google Shape;112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5"/>
        <p:cNvGrpSpPr/>
        <p:nvPr/>
      </p:nvGrpSpPr>
      <p:grpSpPr>
        <a:xfrm>
          <a:off x="0" y="0"/>
          <a:ext cx="0" cy="0"/>
          <a:chOff x="0" y="0"/>
          <a:chExt cx="0" cy="0"/>
        </a:xfrm>
      </p:grpSpPr>
      <p:sp>
        <p:nvSpPr>
          <p:cNvPr id="1136" name="Google Shape;1136;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37" name="Google Shape;113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6"/>
        <p:cNvGrpSpPr/>
        <p:nvPr/>
      </p:nvGrpSpPr>
      <p:grpSpPr>
        <a:xfrm>
          <a:off x="0" y="0"/>
          <a:ext cx="0" cy="0"/>
          <a:chOff x="0" y="0"/>
          <a:chExt cx="0" cy="0"/>
        </a:xfrm>
      </p:grpSpPr>
      <p:sp>
        <p:nvSpPr>
          <p:cNvPr id="1147" name="Google Shape;1147;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48" name="Google Shape;114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4"/>
        <p:cNvGrpSpPr/>
        <p:nvPr/>
      </p:nvGrpSpPr>
      <p:grpSpPr>
        <a:xfrm>
          <a:off x="0" y="0"/>
          <a:ext cx="0" cy="0"/>
          <a:chOff x="0" y="0"/>
          <a:chExt cx="0" cy="0"/>
        </a:xfrm>
      </p:grpSpPr>
      <p:sp>
        <p:nvSpPr>
          <p:cNvPr id="1155" name="Google Shape;1155;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56" name="Google Shape;115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4"/>
        <p:cNvGrpSpPr/>
        <p:nvPr/>
      </p:nvGrpSpPr>
      <p:grpSpPr>
        <a:xfrm>
          <a:off x="0" y="0"/>
          <a:ext cx="0" cy="0"/>
          <a:chOff x="0" y="0"/>
          <a:chExt cx="0" cy="0"/>
        </a:xfrm>
      </p:grpSpPr>
      <p:sp>
        <p:nvSpPr>
          <p:cNvPr id="1165" name="Google Shape;116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66" name="Google Shape;116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9"/>
        <p:cNvGrpSpPr/>
        <p:nvPr/>
      </p:nvGrpSpPr>
      <p:grpSpPr>
        <a:xfrm>
          <a:off x="0" y="0"/>
          <a:ext cx="0" cy="0"/>
          <a:chOff x="0" y="0"/>
          <a:chExt cx="0" cy="0"/>
        </a:xfrm>
      </p:grpSpPr>
      <p:sp>
        <p:nvSpPr>
          <p:cNvPr id="1190" name="Google Shape;1190;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91" name="Google Shape;1191;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3"/>
        <p:cNvGrpSpPr/>
        <p:nvPr/>
      </p:nvGrpSpPr>
      <p:grpSpPr>
        <a:xfrm>
          <a:off x="0" y="0"/>
          <a:ext cx="0" cy="0"/>
          <a:chOff x="0" y="0"/>
          <a:chExt cx="0" cy="0"/>
        </a:xfrm>
      </p:grpSpPr>
      <p:sp>
        <p:nvSpPr>
          <p:cNvPr id="1174" name="Google Shape;1174;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5" name="Google Shape;117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1"/>
        <p:cNvGrpSpPr/>
        <p:nvPr/>
      </p:nvGrpSpPr>
      <p:grpSpPr>
        <a:xfrm>
          <a:off x="0" y="0"/>
          <a:ext cx="0" cy="0"/>
          <a:chOff x="0" y="0"/>
          <a:chExt cx="0" cy="0"/>
        </a:xfrm>
      </p:grpSpPr>
      <p:sp>
        <p:nvSpPr>
          <p:cNvPr id="1182" name="Google Shape;1182;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83" name="Google Shape;118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3"/>
        <p:cNvGrpSpPr/>
        <p:nvPr/>
      </p:nvGrpSpPr>
      <p:grpSpPr>
        <a:xfrm>
          <a:off x="0" y="0"/>
          <a:ext cx="0" cy="0"/>
          <a:chOff x="0" y="0"/>
          <a:chExt cx="0" cy="0"/>
        </a:xfrm>
      </p:grpSpPr>
      <p:sp>
        <p:nvSpPr>
          <p:cNvPr id="1244" name="Google Shape;1244;p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45" name="Google Shape;1245;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02bd11f498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302bd11f498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1"/>
        <p:cNvGrpSpPr/>
        <p:nvPr/>
      </p:nvGrpSpPr>
      <p:grpSpPr>
        <a:xfrm>
          <a:off x="0" y="0"/>
          <a:ext cx="0" cy="0"/>
          <a:chOff x="0" y="0"/>
          <a:chExt cx="0" cy="0"/>
        </a:xfrm>
      </p:grpSpPr>
      <p:sp>
        <p:nvSpPr>
          <p:cNvPr id="1252" name="Google Shape;1252;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53" name="Google Shape;1253;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303e7233d0f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303e7233d0f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03e7233d0f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303e7233d0f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04573a058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304573a058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303e7233d0f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303e7233d0f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04573a0589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304573a0589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302bd11f49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302bd11f49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02bd11f498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302bd11f498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02bd11f498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302bd11f498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02bd11f498_0_2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302bd11f498_0_2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02bd11f498_0_2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02bd11f498_0_2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02bd11f498_0_2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02bd11f498_0_2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03e7233d0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303e7233d0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03e7233d0f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03e7233d0f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302bd11f498_0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4" name="Google Shape;274;g302bd11f498_0_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03e7233d0f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303e7233d0f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303e7233d0f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303e7233d0f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a:extLst>
            <a:ext uri="{FF2B5EF4-FFF2-40B4-BE49-F238E27FC236}">
              <a16:creationId xmlns:a16="http://schemas.microsoft.com/office/drawing/2014/main" id="{1DC5CE78-9DE5-BBE0-AE30-78FC86A4F579}"/>
            </a:ext>
          </a:extLst>
        </p:cNvPr>
        <p:cNvGrpSpPr/>
        <p:nvPr/>
      </p:nvGrpSpPr>
      <p:grpSpPr>
        <a:xfrm>
          <a:off x="0" y="0"/>
          <a:ext cx="0" cy="0"/>
          <a:chOff x="0" y="0"/>
          <a:chExt cx="0" cy="0"/>
        </a:xfrm>
      </p:grpSpPr>
      <p:sp>
        <p:nvSpPr>
          <p:cNvPr id="120" name="Google Shape;120;g302bd11f498_0_42:notes">
            <a:extLst>
              <a:ext uri="{FF2B5EF4-FFF2-40B4-BE49-F238E27FC236}">
                <a16:creationId xmlns:a16="http://schemas.microsoft.com/office/drawing/2014/main" id="{F6D7131F-9F6C-D29E-B743-A4E1DC18055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302bd11f498_0_42:notes">
            <a:extLst>
              <a:ext uri="{FF2B5EF4-FFF2-40B4-BE49-F238E27FC236}">
                <a16:creationId xmlns:a16="http://schemas.microsoft.com/office/drawing/2014/main" id="{AA4A8290-6937-F1CC-C55A-290EEE5F299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369602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302bd11f498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7" name="Google Shape;297;g302bd11f498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302bd11f498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302bd11f498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302bd11f498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302bd11f498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304573a0589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304573a0589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04573a0589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304573a0589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04573a0589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304573a0589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304573a0589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304573a0589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304573a0589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 name="Google Shape;355;g304573a0589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304573a0589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8" name="Google Shape;368;g304573a0589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304573a0589_0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304573a0589_0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a:extLst>
            <a:ext uri="{FF2B5EF4-FFF2-40B4-BE49-F238E27FC236}">
              <a16:creationId xmlns:a16="http://schemas.microsoft.com/office/drawing/2014/main" id="{F15251AF-350A-F98C-FB6C-7CA771DACBF2}"/>
            </a:ext>
          </a:extLst>
        </p:cNvPr>
        <p:cNvGrpSpPr/>
        <p:nvPr/>
      </p:nvGrpSpPr>
      <p:grpSpPr>
        <a:xfrm>
          <a:off x="0" y="0"/>
          <a:ext cx="0" cy="0"/>
          <a:chOff x="0" y="0"/>
          <a:chExt cx="0" cy="0"/>
        </a:xfrm>
      </p:grpSpPr>
      <p:sp>
        <p:nvSpPr>
          <p:cNvPr id="120" name="Google Shape;120;g302bd11f498_0_42:notes">
            <a:extLst>
              <a:ext uri="{FF2B5EF4-FFF2-40B4-BE49-F238E27FC236}">
                <a16:creationId xmlns:a16="http://schemas.microsoft.com/office/drawing/2014/main" id="{A75C8595-E00C-CF51-30C5-265F61E612C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302bd11f498_0_42:notes">
            <a:extLst>
              <a:ext uri="{FF2B5EF4-FFF2-40B4-BE49-F238E27FC236}">
                <a16:creationId xmlns:a16="http://schemas.microsoft.com/office/drawing/2014/main" id="{B06563C7-CA8D-C7D6-4178-98559319606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643109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304573a0589_0_1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8" name="Google Shape;388;g304573a0589_0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304573a0589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304573a0589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302bd11f498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7" name="Google Shape;407;g302bd11f498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g302bd11f498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6" name="Google Shape;416;g302bd11f498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302bd11f498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g302bd11f498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g2f8de9e6bd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7" name="Google Shape;427;g2f8de9e6bd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g2f8de9e6bd7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4" name="Google Shape;434;g2f8de9e6bd7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2f8de9e6bd7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1" name="Google Shape;441;g2f8de9e6bd7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g2faa4c79a1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8" name="Google Shape;448;g2faa4c79a1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g2f8de9e6bd7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4" name="Google Shape;454;g2f8de9e6bd7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a:extLst>
            <a:ext uri="{FF2B5EF4-FFF2-40B4-BE49-F238E27FC236}">
              <a16:creationId xmlns:a16="http://schemas.microsoft.com/office/drawing/2014/main" id="{28CA9603-C5DF-DEE8-83AB-312F0C013A1C}"/>
            </a:ext>
          </a:extLst>
        </p:cNvPr>
        <p:cNvGrpSpPr/>
        <p:nvPr/>
      </p:nvGrpSpPr>
      <p:grpSpPr>
        <a:xfrm>
          <a:off x="0" y="0"/>
          <a:ext cx="0" cy="0"/>
          <a:chOff x="0" y="0"/>
          <a:chExt cx="0" cy="0"/>
        </a:xfrm>
      </p:grpSpPr>
      <p:sp>
        <p:nvSpPr>
          <p:cNvPr id="120" name="Google Shape;120;g302bd11f498_0_42:notes">
            <a:extLst>
              <a:ext uri="{FF2B5EF4-FFF2-40B4-BE49-F238E27FC236}">
                <a16:creationId xmlns:a16="http://schemas.microsoft.com/office/drawing/2014/main" id="{F0EEE269-4064-DE92-92D9-A42FC04131A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302bd11f498_0_42:notes">
            <a:extLst>
              <a:ext uri="{FF2B5EF4-FFF2-40B4-BE49-F238E27FC236}">
                <a16:creationId xmlns:a16="http://schemas.microsoft.com/office/drawing/2014/main" id="{72FA1BDF-4908-040E-F542-C5785E56F63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7522651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2f8de9e6bd7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2f8de9e6bd7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2f8de9e6bd7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7" name="Google Shape;467;g2f8de9e6bd7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g2f8de9e6bd7_0_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5" name="Google Shape;485;g2f8de9e6bd7_0_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2f8de9e6bd7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2" name="Google Shape;492;g2f8de9e6bd7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g2f8de9e6bd7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9" name="Google Shape;499;g2f8de9e6bd7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g302bd11f498_0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07" name="Google Shape;507;g302bd11f498_0_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g2f8de9e6bd7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6" name="Google Shape;516;g2f8de9e6bd7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g2f8de9e6bd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2" name="Google Shape;522;g2f8de9e6bd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Google Shape;528;g2f8de9e6bd7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9" name="Google Shape;529;g2f8de9e6bd7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g2f8de9e6bd7_0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6" name="Google Shape;536;g2f8de9e6bd7_0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02bd11f498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02bd11f498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915051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g2f8de9e6bd7_0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3" name="Google Shape;543;g2f8de9e6bd7_0_1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2f8de9e6bd7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4" name="Google Shape;554;g2f8de9e6bd7_0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g302bd11f498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61" name="Google Shape;561;g302bd11f498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g302bd11f498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0" name="Google Shape;570;g302bd11f498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g302bd11f498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5" name="Google Shape;575;g302bd11f498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g30679987ae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1" name="Google Shape;581;g30679987ae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g30679987ae9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7" name="Google Shape;587;g30679987ae9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g30679987ae9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3" name="Google Shape;593;g30679987ae9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g30679987ae9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9" name="Google Shape;599;g30679987ae9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g30679987ae9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6" name="Google Shape;606;g30679987ae9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02bd11f498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302bd11f498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g30679987ae9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4" name="Google Shape;614;g30679987ae9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g30679987ae9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1" name="Google Shape;621;g30679987ae9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02bd11f498_0_2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302bd11f498_0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035870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02bd11f498_0_2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302bd11f498_0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1661365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g30679987ae9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1" name="Google Shape;641;g30679987ae9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g30679987ae9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7" name="Google Shape;647;g30679987ae9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Google Shape;653;g30679987ae9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4" name="Google Shape;654;g30679987ae9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30679987ae9_0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1" name="Google Shape;661;g30679987ae9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5"/>
        <p:cNvGrpSpPr/>
        <p:nvPr/>
      </p:nvGrpSpPr>
      <p:grpSpPr>
        <a:xfrm>
          <a:off x="0" y="0"/>
          <a:ext cx="0" cy="0"/>
          <a:chOff x="0" y="0"/>
          <a:chExt cx="0" cy="0"/>
        </a:xfrm>
      </p:grpSpPr>
      <p:sp>
        <p:nvSpPr>
          <p:cNvPr id="666" name="Google Shape;666;g30679987ae9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7" name="Google Shape;667;g30679987ae9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g302bd11f498_0_2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74" name="Google Shape;674;g302bd11f498_0_2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02bd11f498_0_2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02bd11f498_0_2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g302bd11f498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3" name="Google Shape;683;g302bd11f498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6"/>
        <p:cNvGrpSpPr/>
        <p:nvPr/>
      </p:nvGrpSpPr>
      <p:grpSpPr>
        <a:xfrm>
          <a:off x="0" y="0"/>
          <a:ext cx="0" cy="0"/>
          <a:chOff x="0" y="0"/>
          <a:chExt cx="0" cy="0"/>
        </a:xfrm>
      </p:grpSpPr>
      <p:sp>
        <p:nvSpPr>
          <p:cNvPr id="687" name="Google Shape;687;g302bd11f498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8" name="Google Shape;688;g302bd11f498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Google Shape;693;g2d3bc68134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4" name="Google Shape;694;g2d3bc68134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8"/>
        <p:cNvGrpSpPr/>
        <p:nvPr/>
      </p:nvGrpSpPr>
      <p:grpSpPr>
        <a:xfrm>
          <a:off x="0" y="0"/>
          <a:ext cx="0" cy="0"/>
          <a:chOff x="0" y="0"/>
          <a:chExt cx="0" cy="0"/>
        </a:xfrm>
      </p:grpSpPr>
      <p:sp>
        <p:nvSpPr>
          <p:cNvPr id="699" name="Google Shape;699;g2d3bc681343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0" name="Google Shape;700;g2d3bc681343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g2d3bc681343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1" name="Google Shape;711;g2d3bc681343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2d3bc681343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2" name="Google Shape;722;g2d3bc681343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6"/>
        <p:cNvGrpSpPr/>
        <p:nvPr/>
      </p:nvGrpSpPr>
      <p:grpSpPr>
        <a:xfrm>
          <a:off x="0" y="0"/>
          <a:ext cx="0" cy="0"/>
          <a:chOff x="0" y="0"/>
          <a:chExt cx="0" cy="0"/>
        </a:xfrm>
      </p:grpSpPr>
      <p:sp>
        <p:nvSpPr>
          <p:cNvPr id="727" name="Google Shape;727;g2d3bc681343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8" name="Google Shape;728;g2d3bc681343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g2d3bc681343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4" name="Google Shape;734;g2d3bc681343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Google Shape;747;g302bd11f498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8" name="Google Shape;748;g302bd11f498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5"/>
        <p:cNvGrpSpPr/>
        <p:nvPr/>
      </p:nvGrpSpPr>
      <p:grpSpPr>
        <a:xfrm>
          <a:off x="0" y="0"/>
          <a:ext cx="0" cy="0"/>
          <a:chOff x="0" y="0"/>
          <a:chExt cx="0" cy="0"/>
        </a:xfrm>
      </p:grpSpPr>
      <p:sp>
        <p:nvSpPr>
          <p:cNvPr id="756" name="Google Shape;756;g2d3bc681343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7" name="Google Shape;757;g2d3bc681343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02bd11f498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02bd11f498_0_2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3"/>
        <p:cNvGrpSpPr/>
        <p:nvPr/>
      </p:nvGrpSpPr>
      <p:grpSpPr>
        <a:xfrm>
          <a:off x="0" y="0"/>
          <a:ext cx="0" cy="0"/>
          <a:chOff x="0" y="0"/>
          <a:chExt cx="0" cy="0"/>
        </a:xfrm>
      </p:grpSpPr>
      <p:sp>
        <p:nvSpPr>
          <p:cNvPr id="764" name="Google Shape;764;g2f97328c7ef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5" name="Google Shape;765;g2f97328c7ef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Google Shape;777;g2f97328c7ef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8" name="Google Shape;778;g2f97328c7ef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2"/>
        <p:cNvGrpSpPr/>
        <p:nvPr/>
      </p:nvGrpSpPr>
      <p:grpSpPr>
        <a:xfrm>
          <a:off x="0" y="0"/>
          <a:ext cx="0" cy="0"/>
          <a:chOff x="0" y="0"/>
          <a:chExt cx="0" cy="0"/>
        </a:xfrm>
      </p:grpSpPr>
      <p:sp>
        <p:nvSpPr>
          <p:cNvPr id="783" name="Google Shape;783;g2f97328c7ef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4" name="Google Shape;784;g2f97328c7ef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8"/>
        <p:cNvGrpSpPr/>
        <p:nvPr/>
      </p:nvGrpSpPr>
      <p:grpSpPr>
        <a:xfrm>
          <a:off x="0" y="0"/>
          <a:ext cx="0" cy="0"/>
          <a:chOff x="0" y="0"/>
          <a:chExt cx="0" cy="0"/>
        </a:xfrm>
      </p:grpSpPr>
      <p:sp>
        <p:nvSpPr>
          <p:cNvPr id="789" name="Google Shape;789;g2f97328c7e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0" name="Google Shape;790;g2f97328c7ef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2"/>
        <p:cNvGrpSpPr/>
        <p:nvPr/>
      </p:nvGrpSpPr>
      <p:grpSpPr>
        <a:xfrm>
          <a:off x="0" y="0"/>
          <a:ext cx="0" cy="0"/>
          <a:chOff x="0" y="0"/>
          <a:chExt cx="0" cy="0"/>
        </a:xfrm>
      </p:grpSpPr>
      <p:sp>
        <p:nvSpPr>
          <p:cNvPr id="803" name="Google Shape;803;g302bd11f498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4" name="Google Shape;804;g302bd11f498_0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1"/>
        <p:cNvGrpSpPr/>
        <p:nvPr/>
      </p:nvGrpSpPr>
      <p:grpSpPr>
        <a:xfrm>
          <a:off x="0" y="0"/>
          <a:ext cx="0" cy="0"/>
          <a:chOff x="0" y="0"/>
          <a:chExt cx="0" cy="0"/>
        </a:xfrm>
      </p:grpSpPr>
      <p:sp>
        <p:nvSpPr>
          <p:cNvPr id="812" name="Google Shape;812;g2f97328c7ef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3" name="Google Shape;813;g2f97328c7ef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g308db967fb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1" name="Google Shape;821;g308db967fb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5"/>
        <p:cNvGrpSpPr/>
        <p:nvPr/>
      </p:nvGrpSpPr>
      <p:grpSpPr>
        <a:xfrm>
          <a:off x="0" y="0"/>
          <a:ext cx="0" cy="0"/>
          <a:chOff x="0" y="0"/>
          <a:chExt cx="0" cy="0"/>
        </a:xfrm>
      </p:grpSpPr>
      <p:sp>
        <p:nvSpPr>
          <p:cNvPr id="826" name="Google Shape;826;g308db967fb2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7" name="Google Shape;827;g308db967fb2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g302bd11f498_0_1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40" name="Google Shape;840;g302bd11f498_0_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7"/>
        <p:cNvGrpSpPr/>
        <p:nvPr/>
      </p:nvGrpSpPr>
      <p:grpSpPr>
        <a:xfrm>
          <a:off x="0" y="0"/>
          <a:ext cx="0" cy="0"/>
          <a:chOff x="0" y="0"/>
          <a:chExt cx="0" cy="0"/>
        </a:xfrm>
      </p:grpSpPr>
      <p:sp>
        <p:nvSpPr>
          <p:cNvPr id="848" name="Google Shape;848;g302bd11f498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49" name="Google Shape;849;g302bd11f498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11"/>
        <p:cNvGrpSpPr/>
        <p:nvPr/>
      </p:nvGrpSpPr>
      <p:grpSpPr>
        <a:xfrm>
          <a:off x="0" y="0"/>
          <a:ext cx="0" cy="0"/>
          <a:chOff x="0" y="0"/>
          <a:chExt cx="0" cy="0"/>
        </a:xfrm>
      </p:grpSpPr>
      <p:sp>
        <p:nvSpPr>
          <p:cNvPr id="12" name="Google Shape;12;p34"/>
          <p:cNvSpPr/>
          <p:nvPr/>
        </p:nvSpPr>
        <p:spPr>
          <a:xfrm>
            <a:off x="0" y="6670400"/>
            <a:ext cx="2124400" cy="187600"/>
          </a:xfrm>
          <a:prstGeom prst="rect">
            <a:avLst/>
          </a:prstGeom>
          <a:solidFill>
            <a:srgbClr val="005B99"/>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3" name="Google Shape;13;p34"/>
          <p:cNvSpPr/>
          <p:nvPr/>
        </p:nvSpPr>
        <p:spPr>
          <a:xfrm>
            <a:off x="2124400" y="6670400"/>
            <a:ext cx="2124400" cy="187600"/>
          </a:xfrm>
          <a:prstGeom prst="rect">
            <a:avLst/>
          </a:prstGeom>
          <a:solidFill>
            <a:srgbClr val="EFF5FB"/>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 name="Google Shape;14;p34"/>
          <p:cNvSpPr/>
          <p:nvPr/>
        </p:nvSpPr>
        <p:spPr>
          <a:xfrm>
            <a:off x="4248800" y="6670400"/>
            <a:ext cx="2124400" cy="187600"/>
          </a:xfrm>
          <a:prstGeom prst="rect">
            <a:avLst/>
          </a:prstGeom>
          <a:solidFill>
            <a:srgbClr val="ACDEFF"/>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 name="Google Shape;15;p34"/>
          <p:cNvSpPr/>
          <p:nvPr/>
        </p:nvSpPr>
        <p:spPr>
          <a:xfrm>
            <a:off x="6373200" y="6670400"/>
            <a:ext cx="2124400" cy="187600"/>
          </a:xfrm>
          <a:prstGeom prst="rect">
            <a:avLst/>
          </a:prstGeom>
          <a:solidFill>
            <a:srgbClr val="639ADE"/>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 name="Google Shape;16;p34"/>
          <p:cNvSpPr/>
          <p:nvPr/>
        </p:nvSpPr>
        <p:spPr>
          <a:xfrm>
            <a:off x="8497600" y="6670400"/>
            <a:ext cx="2124400" cy="187600"/>
          </a:xfrm>
          <a:prstGeom prst="rect">
            <a:avLst/>
          </a:prstGeom>
          <a:solidFill>
            <a:srgbClr val="3C7ABB"/>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 name="Google Shape;17;p34"/>
          <p:cNvSpPr/>
          <p:nvPr/>
        </p:nvSpPr>
        <p:spPr>
          <a:xfrm>
            <a:off x="10622000" y="6670400"/>
            <a:ext cx="1570000" cy="187600"/>
          </a:xfrm>
          <a:prstGeom prst="rect">
            <a:avLst/>
          </a:prstGeom>
          <a:solidFill>
            <a:srgbClr val="2B4076"/>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 name="Google Shape;18;p34"/>
          <p:cNvSpPr txBox="1"/>
          <p:nvPr/>
        </p:nvSpPr>
        <p:spPr>
          <a:xfrm>
            <a:off x="3044952" y="6336202"/>
            <a:ext cx="6102096"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b="0" i="0" u="none" strike="noStrike" cap="none" dirty="0">
                <a:solidFill>
                  <a:srgbClr val="0F5C9A"/>
                </a:solidFill>
                <a:latin typeface="Roboto"/>
                <a:ea typeface="Roboto"/>
                <a:cs typeface="Roboto"/>
                <a:sym typeface="Roboto"/>
              </a:rPr>
              <a:t>Copyright © Network Development Group, Inc. 2025</a:t>
            </a:r>
            <a:endParaRPr dirty="0"/>
          </a:p>
        </p:txBody>
      </p:sp>
      <p:sp>
        <p:nvSpPr>
          <p:cNvPr id="10" name="Google Shape;10;p33">
            <a:extLst>
              <a:ext uri="{FF2B5EF4-FFF2-40B4-BE49-F238E27FC236}">
                <a16:creationId xmlns:a16="http://schemas.microsoft.com/office/drawing/2014/main" id="{A8DB5F02-F05B-40E5-855A-C6ACE4B36F2E}"/>
              </a:ext>
            </a:extLst>
          </p:cNvPr>
          <p:cNvSpPr txBox="1">
            <a:spLocks noGrp="1"/>
          </p:cNvSpPr>
          <p:nvPr>
            <p:ph type="sldNum" idx="12"/>
          </p:nvPr>
        </p:nvSpPr>
        <p:spPr>
          <a:xfrm>
            <a:off x="245766" y="6249053"/>
            <a:ext cx="274320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rgbClr val="757575"/>
                </a:solidFill>
                <a:latin typeface="Arial"/>
                <a:ea typeface="Arial"/>
                <a:cs typeface="Arial"/>
                <a:sym typeface="Arial"/>
              </a:defRPr>
            </a:lvl1pPr>
            <a:lvl2pPr marL="0" marR="0" lvl="1" indent="0" algn="r" rtl="0">
              <a:spcBef>
                <a:spcPts val="0"/>
              </a:spcBef>
              <a:buNone/>
              <a:defRPr sz="1200" b="0" i="0" u="none" strike="noStrike" cap="none">
                <a:solidFill>
                  <a:srgbClr val="757575"/>
                </a:solidFill>
                <a:latin typeface="Arial"/>
                <a:ea typeface="Arial"/>
                <a:cs typeface="Arial"/>
                <a:sym typeface="Arial"/>
              </a:defRPr>
            </a:lvl2pPr>
            <a:lvl3pPr marL="0" marR="0" lvl="2" indent="0" algn="r" rtl="0">
              <a:spcBef>
                <a:spcPts val="0"/>
              </a:spcBef>
              <a:buNone/>
              <a:defRPr sz="1200" b="0" i="0" u="none" strike="noStrike" cap="none">
                <a:solidFill>
                  <a:srgbClr val="757575"/>
                </a:solidFill>
                <a:latin typeface="Arial"/>
                <a:ea typeface="Arial"/>
                <a:cs typeface="Arial"/>
                <a:sym typeface="Arial"/>
              </a:defRPr>
            </a:lvl3pPr>
            <a:lvl4pPr marL="0" marR="0" lvl="3" indent="0" algn="r" rtl="0">
              <a:spcBef>
                <a:spcPts val="0"/>
              </a:spcBef>
              <a:buNone/>
              <a:defRPr sz="1200" b="0" i="0" u="none" strike="noStrike" cap="none">
                <a:solidFill>
                  <a:srgbClr val="757575"/>
                </a:solidFill>
                <a:latin typeface="Arial"/>
                <a:ea typeface="Arial"/>
                <a:cs typeface="Arial"/>
                <a:sym typeface="Arial"/>
              </a:defRPr>
            </a:lvl4pPr>
            <a:lvl5pPr marL="0" marR="0" lvl="4" indent="0" algn="r" rtl="0">
              <a:spcBef>
                <a:spcPts val="0"/>
              </a:spcBef>
              <a:buNone/>
              <a:defRPr sz="1200" b="0" i="0" u="none" strike="noStrike" cap="none">
                <a:solidFill>
                  <a:srgbClr val="757575"/>
                </a:solidFill>
                <a:latin typeface="Arial"/>
                <a:ea typeface="Arial"/>
                <a:cs typeface="Arial"/>
                <a:sym typeface="Arial"/>
              </a:defRPr>
            </a:lvl5pPr>
            <a:lvl6pPr marL="0" marR="0" lvl="5" indent="0" algn="r" rtl="0">
              <a:spcBef>
                <a:spcPts val="0"/>
              </a:spcBef>
              <a:buNone/>
              <a:defRPr sz="1200" b="0" i="0" u="none" strike="noStrike" cap="none">
                <a:solidFill>
                  <a:srgbClr val="757575"/>
                </a:solidFill>
                <a:latin typeface="Arial"/>
                <a:ea typeface="Arial"/>
                <a:cs typeface="Arial"/>
                <a:sym typeface="Arial"/>
              </a:defRPr>
            </a:lvl6pPr>
            <a:lvl7pPr marL="0" marR="0" lvl="6" indent="0" algn="r" rtl="0">
              <a:spcBef>
                <a:spcPts val="0"/>
              </a:spcBef>
              <a:buNone/>
              <a:defRPr sz="1200" b="0" i="0" u="none" strike="noStrike" cap="none">
                <a:solidFill>
                  <a:srgbClr val="757575"/>
                </a:solidFill>
                <a:latin typeface="Arial"/>
                <a:ea typeface="Arial"/>
                <a:cs typeface="Arial"/>
                <a:sym typeface="Arial"/>
              </a:defRPr>
            </a:lvl7pPr>
            <a:lvl8pPr marL="0" marR="0" lvl="7" indent="0" algn="r" rtl="0">
              <a:spcBef>
                <a:spcPts val="0"/>
              </a:spcBef>
              <a:buNone/>
              <a:defRPr sz="1200" b="0" i="0" u="none" strike="noStrike" cap="none">
                <a:solidFill>
                  <a:srgbClr val="757575"/>
                </a:solidFill>
                <a:latin typeface="Arial"/>
                <a:ea typeface="Arial"/>
                <a:cs typeface="Arial"/>
                <a:sym typeface="Arial"/>
              </a:defRPr>
            </a:lvl8pPr>
            <a:lvl9pPr marL="0" marR="0" lvl="8" indent="0" algn="r" rtl="0">
              <a:spcBef>
                <a:spcPts val="0"/>
              </a:spcBef>
              <a:buNone/>
              <a:defRPr sz="1200" b="0" i="0" u="none" strike="noStrike" cap="none">
                <a:solidFill>
                  <a:srgbClr val="757575"/>
                </a:solidFill>
                <a:latin typeface="Arial"/>
                <a:ea typeface="Arial"/>
                <a:cs typeface="Arial"/>
                <a:sym typeface="Arial"/>
              </a:defRPr>
            </a:lvl9pPr>
          </a:lstStyle>
          <a:p>
            <a:fld id="{00000000-1234-1234-1234-123412341234}"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3"/>
        <p:cNvGrpSpPr/>
        <p:nvPr/>
      </p:nvGrpSpPr>
      <p:grpSpPr>
        <a:xfrm>
          <a:off x="0" y="0"/>
          <a:ext cx="0" cy="0"/>
          <a:chOff x="0" y="0"/>
          <a:chExt cx="0" cy="0"/>
        </a:xfrm>
      </p:grpSpPr>
      <p:sp>
        <p:nvSpPr>
          <p:cNvPr id="74" name="Google Shape;74;p4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4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6" name="Google Shape;76;p4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7" name="Google Shape;77;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INTERNAL REVIEW ONLY FOR DEVELOPMENT</a:t>
            </a:r>
            <a:endParaRPr/>
          </a:p>
        </p:txBody>
      </p:sp>
      <p:sp>
        <p:nvSpPr>
          <p:cNvPr id="78" name="Google Shape;78;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0"/>
        <p:cNvGrpSpPr/>
        <p:nvPr/>
      </p:nvGrpSpPr>
      <p:grpSpPr>
        <a:xfrm>
          <a:off x="0" y="0"/>
          <a:ext cx="0" cy="0"/>
          <a:chOff x="0" y="0"/>
          <a:chExt cx="0" cy="0"/>
        </a:xfrm>
      </p:grpSpPr>
      <p:sp>
        <p:nvSpPr>
          <p:cNvPr id="81" name="Google Shape;81;p4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2" name="Google Shape;82;p44"/>
          <p:cNvSpPr>
            <a:spLocks noGrp="1"/>
          </p:cNvSpPr>
          <p:nvPr>
            <p:ph type="pic" idx="2"/>
          </p:nvPr>
        </p:nvSpPr>
        <p:spPr>
          <a:xfrm>
            <a:off x="5183188" y="987425"/>
            <a:ext cx="6172200" cy="4873625"/>
          </a:xfrm>
          <a:prstGeom prst="rect">
            <a:avLst/>
          </a:prstGeom>
          <a:noFill/>
          <a:ln>
            <a:noFill/>
          </a:ln>
        </p:spPr>
      </p:sp>
      <p:sp>
        <p:nvSpPr>
          <p:cNvPr id="83" name="Google Shape;83;p4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4" name="Google Shape;84;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INTERNAL REVIEW ONLY FOR DEVELOPMENT</a:t>
            </a:r>
            <a:endParaRPr/>
          </a:p>
        </p:txBody>
      </p:sp>
      <p:sp>
        <p:nvSpPr>
          <p:cNvPr id="85" name="Google Shape;85;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7"/>
        <p:cNvGrpSpPr/>
        <p:nvPr/>
      </p:nvGrpSpPr>
      <p:grpSpPr>
        <a:xfrm>
          <a:off x="0" y="0"/>
          <a:ext cx="0" cy="0"/>
          <a:chOff x="0" y="0"/>
          <a:chExt cx="0" cy="0"/>
        </a:xfrm>
      </p:grpSpPr>
      <p:sp>
        <p:nvSpPr>
          <p:cNvPr id="88" name="Google Shape;88;p4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 name="Google Shape;89;p45"/>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INTERNAL REVIEW ONLY FOR DEVELOPMENT</a:t>
            </a:r>
            <a:endParaRPr/>
          </a:p>
        </p:txBody>
      </p:sp>
      <p:sp>
        <p:nvSpPr>
          <p:cNvPr id="91" name="Google Shape;91;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 name="Google Shape;92;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93"/>
        <p:cNvGrpSpPr/>
        <p:nvPr/>
      </p:nvGrpSpPr>
      <p:grpSpPr>
        <a:xfrm>
          <a:off x="0" y="0"/>
          <a:ext cx="0" cy="0"/>
          <a:chOff x="0" y="0"/>
          <a:chExt cx="0" cy="0"/>
        </a:xfrm>
      </p:grpSpPr>
      <p:sp>
        <p:nvSpPr>
          <p:cNvPr id="94" name="Google Shape;94;p46"/>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5" name="Google Shape;95;p46"/>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 name="Google Shape;96;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INTERNAL REVIEW ONLY FOR DEVELOPMENT</a:t>
            </a:r>
            <a:endParaRPr/>
          </a:p>
        </p:txBody>
      </p:sp>
      <p:sp>
        <p:nvSpPr>
          <p:cNvPr id="97" name="Google Shape;97;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20"/>
        <p:cNvGrpSpPr/>
        <p:nvPr/>
      </p:nvGrpSpPr>
      <p:grpSpPr>
        <a:xfrm>
          <a:off x="0" y="0"/>
          <a:ext cx="0" cy="0"/>
          <a:chOff x="0" y="0"/>
          <a:chExt cx="0" cy="0"/>
        </a:xfrm>
      </p:grpSpPr>
      <p:sp>
        <p:nvSpPr>
          <p:cNvPr id="21" name="Google Shape;21;p35"/>
          <p:cNvSpPr/>
          <p:nvPr/>
        </p:nvSpPr>
        <p:spPr>
          <a:xfrm>
            <a:off x="0" y="6670400"/>
            <a:ext cx="2124400" cy="187600"/>
          </a:xfrm>
          <a:prstGeom prst="rect">
            <a:avLst/>
          </a:prstGeom>
          <a:solidFill>
            <a:srgbClr val="005B99"/>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867">
              <a:solidFill>
                <a:srgbClr val="000000"/>
              </a:solidFill>
              <a:latin typeface="Arial"/>
              <a:ea typeface="Arial"/>
              <a:cs typeface="Arial"/>
              <a:sym typeface="Arial"/>
            </a:endParaRPr>
          </a:p>
        </p:txBody>
      </p:sp>
      <p:sp>
        <p:nvSpPr>
          <p:cNvPr id="22" name="Google Shape;22;p35"/>
          <p:cNvSpPr/>
          <p:nvPr/>
        </p:nvSpPr>
        <p:spPr>
          <a:xfrm>
            <a:off x="2124400" y="6670400"/>
            <a:ext cx="2124400" cy="187600"/>
          </a:xfrm>
          <a:prstGeom prst="rect">
            <a:avLst/>
          </a:prstGeom>
          <a:solidFill>
            <a:srgbClr val="EFF5FB"/>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867" dirty="0">
              <a:solidFill>
                <a:srgbClr val="000000"/>
              </a:solidFill>
              <a:latin typeface="Arial"/>
              <a:ea typeface="Arial"/>
              <a:cs typeface="Arial"/>
              <a:sym typeface="Arial"/>
            </a:endParaRPr>
          </a:p>
        </p:txBody>
      </p:sp>
      <p:sp>
        <p:nvSpPr>
          <p:cNvPr id="23" name="Google Shape;23;p35"/>
          <p:cNvSpPr/>
          <p:nvPr/>
        </p:nvSpPr>
        <p:spPr>
          <a:xfrm>
            <a:off x="4248800" y="6670400"/>
            <a:ext cx="2124400" cy="187600"/>
          </a:xfrm>
          <a:prstGeom prst="rect">
            <a:avLst/>
          </a:prstGeom>
          <a:solidFill>
            <a:srgbClr val="ACDEFF"/>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867">
              <a:solidFill>
                <a:srgbClr val="000000"/>
              </a:solidFill>
              <a:latin typeface="Arial"/>
              <a:ea typeface="Arial"/>
              <a:cs typeface="Arial"/>
              <a:sym typeface="Arial"/>
            </a:endParaRPr>
          </a:p>
        </p:txBody>
      </p:sp>
      <p:sp>
        <p:nvSpPr>
          <p:cNvPr id="24" name="Google Shape;24;p35"/>
          <p:cNvSpPr/>
          <p:nvPr/>
        </p:nvSpPr>
        <p:spPr>
          <a:xfrm>
            <a:off x="6373200" y="6670400"/>
            <a:ext cx="2124400" cy="187600"/>
          </a:xfrm>
          <a:prstGeom prst="rect">
            <a:avLst/>
          </a:prstGeom>
          <a:solidFill>
            <a:srgbClr val="639ADE"/>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867">
              <a:solidFill>
                <a:srgbClr val="000000"/>
              </a:solidFill>
              <a:latin typeface="Arial"/>
              <a:ea typeface="Arial"/>
              <a:cs typeface="Arial"/>
              <a:sym typeface="Arial"/>
            </a:endParaRPr>
          </a:p>
        </p:txBody>
      </p:sp>
      <p:sp>
        <p:nvSpPr>
          <p:cNvPr id="25" name="Google Shape;25;p35"/>
          <p:cNvSpPr/>
          <p:nvPr/>
        </p:nvSpPr>
        <p:spPr>
          <a:xfrm>
            <a:off x="8497600" y="6670400"/>
            <a:ext cx="2124400" cy="187600"/>
          </a:xfrm>
          <a:prstGeom prst="rect">
            <a:avLst/>
          </a:prstGeom>
          <a:solidFill>
            <a:srgbClr val="3C7ABB"/>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867">
              <a:solidFill>
                <a:srgbClr val="000000"/>
              </a:solidFill>
              <a:latin typeface="Arial"/>
              <a:ea typeface="Arial"/>
              <a:cs typeface="Arial"/>
              <a:sym typeface="Arial"/>
            </a:endParaRPr>
          </a:p>
        </p:txBody>
      </p:sp>
      <p:sp>
        <p:nvSpPr>
          <p:cNvPr id="26" name="Google Shape;26;p35"/>
          <p:cNvSpPr/>
          <p:nvPr/>
        </p:nvSpPr>
        <p:spPr>
          <a:xfrm>
            <a:off x="10622000" y="6670400"/>
            <a:ext cx="1570000" cy="187600"/>
          </a:xfrm>
          <a:prstGeom prst="rect">
            <a:avLst/>
          </a:prstGeom>
          <a:solidFill>
            <a:srgbClr val="2B4076"/>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867">
              <a:solidFill>
                <a:srgbClr val="000000"/>
              </a:solidFill>
              <a:latin typeface="Arial"/>
              <a:ea typeface="Arial"/>
              <a:cs typeface="Arial"/>
              <a:sym typeface="Arial"/>
            </a:endParaRPr>
          </a:p>
        </p:txBody>
      </p:sp>
      <p:sp>
        <p:nvSpPr>
          <p:cNvPr id="27" name="Google Shape;27;p35"/>
          <p:cNvSpPr txBox="1"/>
          <p:nvPr/>
        </p:nvSpPr>
        <p:spPr>
          <a:xfrm>
            <a:off x="3044952" y="6336202"/>
            <a:ext cx="6102096"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dirty="0">
                <a:solidFill>
                  <a:srgbClr val="0F5C9A"/>
                </a:solidFill>
                <a:latin typeface="Roboto"/>
                <a:ea typeface="Roboto"/>
                <a:cs typeface="Roboto"/>
                <a:sym typeface="Roboto"/>
              </a:rPr>
              <a:t>Copyright © Network Development Group, Inc. 2025</a:t>
            </a:r>
            <a:endParaRPr dirty="0"/>
          </a:p>
        </p:txBody>
      </p:sp>
      <p:pic>
        <p:nvPicPr>
          <p:cNvPr id="28" name="Google Shape;28;p35"/>
          <p:cNvPicPr preferRelativeResize="0"/>
          <p:nvPr/>
        </p:nvPicPr>
        <p:blipFill rotWithShape="1">
          <a:blip r:embed="rId2">
            <a:alphaModFix/>
          </a:blip>
          <a:srcRect/>
          <a:stretch/>
        </p:blipFill>
        <p:spPr>
          <a:xfrm>
            <a:off x="10507698" y="6084041"/>
            <a:ext cx="1570001" cy="482993"/>
          </a:xfrm>
          <a:prstGeom prst="rect">
            <a:avLst/>
          </a:prstGeom>
          <a:noFill/>
          <a:ln>
            <a:noFill/>
          </a:ln>
        </p:spPr>
      </p:pic>
      <p:sp>
        <p:nvSpPr>
          <p:cNvPr id="29" name="Google Shape;29;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F5C9A"/>
              </a:buClr>
              <a:buSzPts val="4400"/>
              <a:buFont typeface="Roboto"/>
              <a:buNone/>
              <a:defRPr b="1">
                <a:solidFill>
                  <a:srgbClr val="0F5C9A"/>
                </a:solidFill>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 name="Google Shape;10;p33">
            <a:extLst>
              <a:ext uri="{FF2B5EF4-FFF2-40B4-BE49-F238E27FC236}">
                <a16:creationId xmlns:a16="http://schemas.microsoft.com/office/drawing/2014/main" id="{926BA891-E37C-4A45-B4CB-A7D0F7E4902E}"/>
              </a:ext>
            </a:extLst>
          </p:cNvPr>
          <p:cNvSpPr txBox="1">
            <a:spLocks noGrp="1"/>
          </p:cNvSpPr>
          <p:nvPr>
            <p:ph type="sldNum" idx="12"/>
          </p:nvPr>
        </p:nvSpPr>
        <p:spPr>
          <a:xfrm>
            <a:off x="245766" y="6249053"/>
            <a:ext cx="274320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rgbClr val="757575"/>
                </a:solidFill>
                <a:latin typeface="Arial"/>
                <a:ea typeface="Arial"/>
                <a:cs typeface="Arial"/>
                <a:sym typeface="Arial"/>
              </a:defRPr>
            </a:lvl1pPr>
            <a:lvl2pPr marL="0" marR="0" lvl="1" indent="0" algn="r" rtl="0">
              <a:spcBef>
                <a:spcPts val="0"/>
              </a:spcBef>
              <a:buNone/>
              <a:defRPr sz="1200" b="0" i="0" u="none" strike="noStrike" cap="none">
                <a:solidFill>
                  <a:srgbClr val="757575"/>
                </a:solidFill>
                <a:latin typeface="Arial"/>
                <a:ea typeface="Arial"/>
                <a:cs typeface="Arial"/>
                <a:sym typeface="Arial"/>
              </a:defRPr>
            </a:lvl2pPr>
            <a:lvl3pPr marL="0" marR="0" lvl="2" indent="0" algn="r" rtl="0">
              <a:spcBef>
                <a:spcPts val="0"/>
              </a:spcBef>
              <a:buNone/>
              <a:defRPr sz="1200" b="0" i="0" u="none" strike="noStrike" cap="none">
                <a:solidFill>
                  <a:srgbClr val="757575"/>
                </a:solidFill>
                <a:latin typeface="Arial"/>
                <a:ea typeface="Arial"/>
                <a:cs typeface="Arial"/>
                <a:sym typeface="Arial"/>
              </a:defRPr>
            </a:lvl3pPr>
            <a:lvl4pPr marL="0" marR="0" lvl="3" indent="0" algn="r" rtl="0">
              <a:spcBef>
                <a:spcPts val="0"/>
              </a:spcBef>
              <a:buNone/>
              <a:defRPr sz="1200" b="0" i="0" u="none" strike="noStrike" cap="none">
                <a:solidFill>
                  <a:srgbClr val="757575"/>
                </a:solidFill>
                <a:latin typeface="Arial"/>
                <a:ea typeface="Arial"/>
                <a:cs typeface="Arial"/>
                <a:sym typeface="Arial"/>
              </a:defRPr>
            </a:lvl4pPr>
            <a:lvl5pPr marL="0" marR="0" lvl="4" indent="0" algn="r" rtl="0">
              <a:spcBef>
                <a:spcPts val="0"/>
              </a:spcBef>
              <a:buNone/>
              <a:defRPr sz="1200" b="0" i="0" u="none" strike="noStrike" cap="none">
                <a:solidFill>
                  <a:srgbClr val="757575"/>
                </a:solidFill>
                <a:latin typeface="Arial"/>
                <a:ea typeface="Arial"/>
                <a:cs typeface="Arial"/>
                <a:sym typeface="Arial"/>
              </a:defRPr>
            </a:lvl5pPr>
            <a:lvl6pPr marL="0" marR="0" lvl="5" indent="0" algn="r" rtl="0">
              <a:spcBef>
                <a:spcPts val="0"/>
              </a:spcBef>
              <a:buNone/>
              <a:defRPr sz="1200" b="0" i="0" u="none" strike="noStrike" cap="none">
                <a:solidFill>
                  <a:srgbClr val="757575"/>
                </a:solidFill>
                <a:latin typeface="Arial"/>
                <a:ea typeface="Arial"/>
                <a:cs typeface="Arial"/>
                <a:sym typeface="Arial"/>
              </a:defRPr>
            </a:lvl6pPr>
            <a:lvl7pPr marL="0" marR="0" lvl="6" indent="0" algn="r" rtl="0">
              <a:spcBef>
                <a:spcPts val="0"/>
              </a:spcBef>
              <a:buNone/>
              <a:defRPr sz="1200" b="0" i="0" u="none" strike="noStrike" cap="none">
                <a:solidFill>
                  <a:srgbClr val="757575"/>
                </a:solidFill>
                <a:latin typeface="Arial"/>
                <a:ea typeface="Arial"/>
                <a:cs typeface="Arial"/>
                <a:sym typeface="Arial"/>
              </a:defRPr>
            </a:lvl7pPr>
            <a:lvl8pPr marL="0" marR="0" lvl="7" indent="0" algn="r" rtl="0">
              <a:spcBef>
                <a:spcPts val="0"/>
              </a:spcBef>
              <a:buNone/>
              <a:defRPr sz="1200" b="0" i="0" u="none" strike="noStrike" cap="none">
                <a:solidFill>
                  <a:srgbClr val="757575"/>
                </a:solidFill>
                <a:latin typeface="Arial"/>
                <a:ea typeface="Arial"/>
                <a:cs typeface="Arial"/>
                <a:sym typeface="Arial"/>
              </a:defRPr>
            </a:lvl8pPr>
            <a:lvl9pPr marL="0" marR="0" lvl="8" indent="0" algn="r" rtl="0">
              <a:spcBef>
                <a:spcPts val="0"/>
              </a:spcBef>
              <a:buNone/>
              <a:defRPr sz="1200" b="0" i="0" u="none" strike="noStrike" cap="none">
                <a:solidFill>
                  <a:srgbClr val="757575"/>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0"/>
        <p:cNvGrpSpPr/>
        <p:nvPr/>
      </p:nvGrpSpPr>
      <p:grpSpPr>
        <a:xfrm>
          <a:off x="0" y="0"/>
          <a:ext cx="0" cy="0"/>
          <a:chOff x="0" y="0"/>
          <a:chExt cx="0" cy="0"/>
        </a:xfrm>
      </p:grpSpPr>
      <p:sp>
        <p:nvSpPr>
          <p:cNvPr id="31" name="Google Shape;31;p36"/>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36"/>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INTERNAL REVIEW ONLY FOR DEVELOPMENT</a:t>
            </a:r>
            <a:endParaRPr/>
          </a:p>
        </p:txBody>
      </p:sp>
      <p:sp>
        <p:nvSpPr>
          <p:cNvPr id="34" name="Google Shape;34;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6"/>
        <p:cNvGrpSpPr/>
        <p:nvPr/>
      </p:nvGrpSpPr>
      <p:grpSpPr>
        <a:xfrm>
          <a:off x="0" y="0"/>
          <a:ext cx="0" cy="0"/>
          <a:chOff x="0" y="0"/>
          <a:chExt cx="0" cy="0"/>
        </a:xfrm>
      </p:grpSpPr>
      <p:sp>
        <p:nvSpPr>
          <p:cNvPr id="37" name="Google Shape;37;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3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INTERNAL REVIEW ONLY FOR DEVELOPMENT</a:t>
            </a:r>
            <a:endParaRPr/>
          </a:p>
        </p:txBody>
      </p:sp>
      <p:sp>
        <p:nvSpPr>
          <p:cNvPr id="40" name="Google Shape;40;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2"/>
        <p:cNvGrpSpPr/>
        <p:nvPr/>
      </p:nvGrpSpPr>
      <p:grpSpPr>
        <a:xfrm>
          <a:off x="0" y="0"/>
          <a:ext cx="0" cy="0"/>
          <a:chOff x="0" y="0"/>
          <a:chExt cx="0" cy="0"/>
        </a:xfrm>
      </p:grpSpPr>
      <p:sp>
        <p:nvSpPr>
          <p:cNvPr id="43" name="Google Shape;43;p3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3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57575"/>
              </a:buClr>
              <a:buSzPts val="2400"/>
              <a:buNone/>
              <a:defRPr sz="2400">
                <a:solidFill>
                  <a:srgbClr val="757575"/>
                </a:solidFill>
              </a:defRPr>
            </a:lvl1pPr>
            <a:lvl2pPr marL="914400" lvl="1" indent="-228600" algn="l">
              <a:lnSpc>
                <a:spcPct val="90000"/>
              </a:lnSpc>
              <a:spcBef>
                <a:spcPts val="500"/>
              </a:spcBef>
              <a:spcAft>
                <a:spcPts val="0"/>
              </a:spcAft>
              <a:buClr>
                <a:srgbClr val="757575"/>
              </a:buClr>
              <a:buSzPts val="2000"/>
              <a:buNone/>
              <a:defRPr sz="2000">
                <a:solidFill>
                  <a:srgbClr val="757575"/>
                </a:solidFill>
              </a:defRPr>
            </a:lvl2pPr>
            <a:lvl3pPr marL="1371600" lvl="2" indent="-228600" algn="l">
              <a:lnSpc>
                <a:spcPct val="90000"/>
              </a:lnSpc>
              <a:spcBef>
                <a:spcPts val="500"/>
              </a:spcBef>
              <a:spcAft>
                <a:spcPts val="0"/>
              </a:spcAft>
              <a:buClr>
                <a:srgbClr val="757575"/>
              </a:buClr>
              <a:buSzPts val="1800"/>
              <a:buNone/>
              <a:defRPr sz="1800">
                <a:solidFill>
                  <a:srgbClr val="757575"/>
                </a:solidFill>
              </a:defRPr>
            </a:lvl3pPr>
            <a:lvl4pPr marL="1828800" lvl="3" indent="-228600" algn="l">
              <a:lnSpc>
                <a:spcPct val="90000"/>
              </a:lnSpc>
              <a:spcBef>
                <a:spcPts val="500"/>
              </a:spcBef>
              <a:spcAft>
                <a:spcPts val="0"/>
              </a:spcAft>
              <a:buClr>
                <a:srgbClr val="757575"/>
              </a:buClr>
              <a:buSzPts val="1600"/>
              <a:buNone/>
              <a:defRPr sz="1600">
                <a:solidFill>
                  <a:srgbClr val="757575"/>
                </a:solidFill>
              </a:defRPr>
            </a:lvl4pPr>
            <a:lvl5pPr marL="2286000" lvl="4" indent="-228600" algn="l">
              <a:lnSpc>
                <a:spcPct val="90000"/>
              </a:lnSpc>
              <a:spcBef>
                <a:spcPts val="500"/>
              </a:spcBef>
              <a:spcAft>
                <a:spcPts val="0"/>
              </a:spcAft>
              <a:buClr>
                <a:srgbClr val="757575"/>
              </a:buClr>
              <a:buSzPts val="1600"/>
              <a:buNone/>
              <a:defRPr sz="1600">
                <a:solidFill>
                  <a:srgbClr val="757575"/>
                </a:solidFill>
              </a:defRPr>
            </a:lvl5pPr>
            <a:lvl6pPr marL="2743200" lvl="5" indent="-228600" algn="l">
              <a:lnSpc>
                <a:spcPct val="90000"/>
              </a:lnSpc>
              <a:spcBef>
                <a:spcPts val="500"/>
              </a:spcBef>
              <a:spcAft>
                <a:spcPts val="0"/>
              </a:spcAft>
              <a:buClr>
                <a:srgbClr val="757575"/>
              </a:buClr>
              <a:buSzPts val="1600"/>
              <a:buNone/>
              <a:defRPr sz="1600">
                <a:solidFill>
                  <a:srgbClr val="757575"/>
                </a:solidFill>
              </a:defRPr>
            </a:lvl6pPr>
            <a:lvl7pPr marL="3200400" lvl="6" indent="-228600" algn="l">
              <a:lnSpc>
                <a:spcPct val="90000"/>
              </a:lnSpc>
              <a:spcBef>
                <a:spcPts val="500"/>
              </a:spcBef>
              <a:spcAft>
                <a:spcPts val="0"/>
              </a:spcAft>
              <a:buClr>
                <a:srgbClr val="757575"/>
              </a:buClr>
              <a:buSzPts val="1600"/>
              <a:buNone/>
              <a:defRPr sz="1600">
                <a:solidFill>
                  <a:srgbClr val="757575"/>
                </a:solidFill>
              </a:defRPr>
            </a:lvl7pPr>
            <a:lvl8pPr marL="3657600" lvl="7" indent="-228600" algn="l">
              <a:lnSpc>
                <a:spcPct val="90000"/>
              </a:lnSpc>
              <a:spcBef>
                <a:spcPts val="500"/>
              </a:spcBef>
              <a:spcAft>
                <a:spcPts val="0"/>
              </a:spcAft>
              <a:buClr>
                <a:srgbClr val="757575"/>
              </a:buClr>
              <a:buSzPts val="1600"/>
              <a:buNone/>
              <a:defRPr sz="1600">
                <a:solidFill>
                  <a:srgbClr val="757575"/>
                </a:solidFill>
              </a:defRPr>
            </a:lvl8pPr>
            <a:lvl9pPr marL="4114800" lvl="8" indent="-228600" algn="l">
              <a:lnSpc>
                <a:spcPct val="90000"/>
              </a:lnSpc>
              <a:spcBef>
                <a:spcPts val="500"/>
              </a:spcBef>
              <a:spcAft>
                <a:spcPts val="0"/>
              </a:spcAft>
              <a:buClr>
                <a:srgbClr val="757575"/>
              </a:buClr>
              <a:buSzPts val="1600"/>
              <a:buNone/>
              <a:defRPr sz="1600">
                <a:solidFill>
                  <a:srgbClr val="757575"/>
                </a:solidFill>
              </a:defRPr>
            </a:lvl9pPr>
          </a:lstStyle>
          <a:p>
            <a:endParaRPr/>
          </a:p>
        </p:txBody>
      </p:sp>
      <p:sp>
        <p:nvSpPr>
          <p:cNvPr id="45" name="Google Shape;45;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INTERNAL REVIEW ONLY FOR DEVELOPMENT</a:t>
            </a:r>
            <a:endParaRPr/>
          </a:p>
        </p:txBody>
      </p:sp>
      <p:sp>
        <p:nvSpPr>
          <p:cNvPr id="46" name="Google Shape;46;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8"/>
        <p:cNvGrpSpPr/>
        <p:nvPr/>
      </p:nvGrpSpPr>
      <p:grpSpPr>
        <a:xfrm>
          <a:off x="0" y="0"/>
          <a:ext cx="0" cy="0"/>
          <a:chOff x="0" y="0"/>
          <a:chExt cx="0" cy="0"/>
        </a:xfrm>
      </p:grpSpPr>
      <p:sp>
        <p:nvSpPr>
          <p:cNvPr id="49" name="Google Shape;49;p3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 name="Google Shape;50;p39"/>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39"/>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INTERNAL REVIEW ONLY FOR DEVELOPMENT</a:t>
            </a:r>
            <a:endParaRPr/>
          </a:p>
        </p:txBody>
      </p:sp>
      <p:sp>
        <p:nvSpPr>
          <p:cNvPr id="53" name="Google Shape;53;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5"/>
        <p:cNvGrpSpPr/>
        <p:nvPr/>
      </p:nvGrpSpPr>
      <p:grpSpPr>
        <a:xfrm>
          <a:off x="0" y="0"/>
          <a:ext cx="0" cy="0"/>
          <a:chOff x="0" y="0"/>
          <a:chExt cx="0" cy="0"/>
        </a:xfrm>
      </p:grpSpPr>
      <p:sp>
        <p:nvSpPr>
          <p:cNvPr id="56" name="Google Shape;56;p40"/>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40"/>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8" name="Google Shape;58;p40"/>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40"/>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0" name="Google Shape;60;p40"/>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INTERNAL REVIEW ONLY FOR DEVELOPMENT</a:t>
            </a:r>
            <a:endParaRPr/>
          </a:p>
        </p:txBody>
      </p:sp>
      <p:sp>
        <p:nvSpPr>
          <p:cNvPr id="62" name="Google Shape;62;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4"/>
        <p:cNvGrpSpPr/>
        <p:nvPr/>
      </p:nvGrpSpPr>
      <p:grpSpPr>
        <a:xfrm>
          <a:off x="0" y="0"/>
          <a:ext cx="0" cy="0"/>
          <a:chOff x="0" y="0"/>
          <a:chExt cx="0" cy="0"/>
        </a:xfrm>
      </p:grpSpPr>
      <p:sp>
        <p:nvSpPr>
          <p:cNvPr id="65" name="Google Shape;65;p4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INTERNAL REVIEW ONLY FOR DEVELOPMENT</a:t>
            </a:r>
            <a:endParaRPr/>
          </a:p>
        </p:txBody>
      </p:sp>
      <p:sp>
        <p:nvSpPr>
          <p:cNvPr id="67" name="Google Shape;67;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9"/>
        <p:cNvGrpSpPr/>
        <p:nvPr/>
      </p:nvGrpSpPr>
      <p:grpSpPr>
        <a:xfrm>
          <a:off x="0" y="0"/>
          <a:ext cx="0" cy="0"/>
          <a:chOff x="0" y="0"/>
          <a:chExt cx="0" cy="0"/>
        </a:xfrm>
      </p:grpSpPr>
      <p:sp>
        <p:nvSpPr>
          <p:cNvPr id="70" name="Google Shape;70;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INTERNAL REVIEW ONLY FOR DEVELOPMENT</a:t>
            </a:r>
            <a:endParaRPr/>
          </a:p>
        </p:txBody>
      </p:sp>
      <p:sp>
        <p:nvSpPr>
          <p:cNvPr id="71" name="Google Shape;71;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3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 name="Google Shape;9;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 name="Google Shape;10;p33">
            <a:extLst>
              <a:ext uri="{FF2B5EF4-FFF2-40B4-BE49-F238E27FC236}">
                <a16:creationId xmlns:a16="http://schemas.microsoft.com/office/drawing/2014/main" id="{75684C9E-3465-41EE-AD22-6E2F96B25DC5}"/>
              </a:ext>
            </a:extLst>
          </p:cNvPr>
          <p:cNvSpPr txBox="1">
            <a:spLocks/>
          </p:cNvSpPr>
          <p:nvPr userDrawn="1"/>
        </p:nvSpPr>
        <p:spPr>
          <a:xfrm>
            <a:off x="245766" y="624905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rgbClr val="000000"/>
              </a:buClr>
              <a:buFont typeface="Arial"/>
              <a:buNone/>
              <a:defRPr sz="1200" b="0" i="0" u="none" strike="noStrike" cap="none">
                <a:solidFill>
                  <a:srgbClr val="757575"/>
                </a:solidFill>
                <a:latin typeface="Arial"/>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757575"/>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757575"/>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757575"/>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757575"/>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757575"/>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757575"/>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757575"/>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757575"/>
                </a:solidFill>
                <a:latin typeface="Arial"/>
                <a:ea typeface="Arial"/>
                <a:cs typeface="Arial"/>
                <a:sym typeface="Arial"/>
              </a:defRPr>
            </a:lvl9pPr>
          </a:lstStyle>
          <a:p>
            <a:fld id="{00000000-1234-1234-1234-123412341234}" type="slidenum">
              <a:rPr lang="en-US" smtClean="0"/>
              <a:pPr/>
              <a:t>‹#›</a:t>
            </a:fld>
            <a:endParaRPr lang="en-US"/>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1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proxmox.com/en/proxmox-virtual-environment/pricing"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s/_rels/slide5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5.svg"/><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microsoft.com/office/2007/relationships/hdphoto" Target="../media/hdphoto2.wdp"/></Relationships>
</file>

<file path=ppt/slides/_rels/slide5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microsoft.com/office/2007/relationships/hdphoto" Target="../media/hdphoto2.wdp"/></Relationships>
</file>

<file path=ppt/slides/_rels/slide5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
          <p:cNvSpPr txBox="1">
            <a:spLocks noGrp="1"/>
          </p:cNvSpPr>
          <p:nvPr>
            <p:ph type="ctrTitle" idx="4294967295"/>
          </p:nvPr>
        </p:nvSpPr>
        <p:spPr>
          <a:xfrm>
            <a:off x="614600" y="1928190"/>
            <a:ext cx="10962800" cy="1928191"/>
          </a:xfrm>
          <a:prstGeom prst="rect">
            <a:avLst/>
          </a:prstGeom>
          <a:noFill/>
          <a:ln>
            <a:noFill/>
          </a:ln>
        </p:spPr>
        <p:txBody>
          <a:bodyPr spcFirstLastPara="1" wrap="square" lIns="121900" tIns="121900" rIns="121900" bIns="121900" anchor="b" anchorCtr="0">
            <a:noAutofit/>
          </a:bodyPr>
          <a:lstStyle/>
          <a:p>
            <a:pPr marL="0" marR="0" lvl="0" indent="0" algn="ctr" rtl="0">
              <a:lnSpc>
                <a:spcPct val="100000"/>
              </a:lnSpc>
              <a:spcBef>
                <a:spcPts val="0"/>
              </a:spcBef>
              <a:spcAft>
                <a:spcPts val="0"/>
              </a:spcAft>
              <a:buClr>
                <a:schemeClr val="lt1"/>
              </a:buClr>
              <a:buSzPts val="4200"/>
              <a:buFont typeface="Roboto"/>
              <a:buNone/>
            </a:pPr>
            <a:r>
              <a:rPr lang="en-US" sz="5867" b="1" i="0" u="none" strike="noStrike" cap="none" dirty="0">
                <a:solidFill>
                  <a:srgbClr val="0F5C9A"/>
                </a:solidFill>
                <a:latin typeface="Roboto"/>
                <a:ea typeface="Roboto"/>
                <a:cs typeface="Roboto"/>
                <a:sym typeface="Roboto"/>
              </a:rPr>
              <a:t>NDG Proxmox VE 8: </a:t>
            </a:r>
            <a:br>
              <a:rPr lang="en-US" sz="5867" b="1" i="0" u="none" strike="noStrike" cap="none" dirty="0">
                <a:solidFill>
                  <a:srgbClr val="0F5C9A"/>
                </a:solidFill>
                <a:latin typeface="Roboto"/>
                <a:ea typeface="Roboto"/>
                <a:cs typeface="Roboto"/>
                <a:sym typeface="Roboto"/>
              </a:rPr>
            </a:br>
            <a:r>
              <a:rPr lang="en-US" sz="5867" b="1" i="0" u="none" strike="noStrike" cap="none" dirty="0">
                <a:solidFill>
                  <a:srgbClr val="0F5C9A"/>
                </a:solidFill>
                <a:latin typeface="Roboto"/>
                <a:ea typeface="Roboto"/>
                <a:cs typeface="Roboto"/>
                <a:sym typeface="Roboto"/>
              </a:rPr>
              <a:t>Setup and Management</a:t>
            </a:r>
            <a:endParaRPr sz="5867" b="1" i="0" u="none" strike="noStrike" cap="none" dirty="0">
              <a:solidFill>
                <a:srgbClr val="0F5C9A"/>
              </a:solidFill>
              <a:latin typeface="Roboto"/>
              <a:ea typeface="Roboto"/>
              <a:cs typeface="Roboto"/>
              <a:sym typeface="Roboto"/>
            </a:endParaRPr>
          </a:p>
        </p:txBody>
      </p:sp>
      <p:sp>
        <p:nvSpPr>
          <p:cNvPr id="104" name="Google Shape;104;p1"/>
          <p:cNvSpPr txBox="1"/>
          <p:nvPr/>
        </p:nvSpPr>
        <p:spPr>
          <a:xfrm>
            <a:off x="6826102" y="6432698"/>
            <a:ext cx="18473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5" name="Google Shape;105;p1"/>
          <p:cNvSpPr txBox="1"/>
          <p:nvPr/>
        </p:nvSpPr>
        <p:spPr>
          <a:xfrm>
            <a:off x="3802047" y="4020658"/>
            <a:ext cx="4890008" cy="7078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dirty="0">
                <a:solidFill>
                  <a:srgbClr val="0E5C9A"/>
                </a:solidFill>
                <a:latin typeface="Roboto"/>
                <a:ea typeface="Roboto"/>
                <a:cs typeface="Roboto"/>
                <a:sym typeface="Roboto"/>
              </a:rPr>
              <a:t>Companion Content</a:t>
            </a:r>
            <a:endParaRPr dirty="0"/>
          </a:p>
        </p:txBody>
      </p:sp>
      <p:pic>
        <p:nvPicPr>
          <p:cNvPr id="4" name="Picture 3" descr="A blue and black logo&#10;&#10;Description automatically generated">
            <a:extLst>
              <a:ext uri="{FF2B5EF4-FFF2-40B4-BE49-F238E27FC236}">
                <a16:creationId xmlns:a16="http://schemas.microsoft.com/office/drawing/2014/main" id="{2B42CCFC-5513-5BB0-FE5F-68B44AE6D7A5}"/>
              </a:ext>
            </a:extLst>
          </p:cNvPr>
          <p:cNvPicPr>
            <a:picLocks noChangeAspect="1"/>
          </p:cNvPicPr>
          <p:nvPr/>
        </p:nvPicPr>
        <p:blipFill>
          <a:blip r:embed="rId3"/>
          <a:stretch>
            <a:fillRect/>
          </a:stretch>
        </p:blipFill>
        <p:spPr>
          <a:xfrm>
            <a:off x="4607312" y="979170"/>
            <a:ext cx="2977376" cy="850679"/>
          </a:xfrm>
          <a:prstGeom prst="rect">
            <a:avLst/>
          </a:prstGeom>
        </p:spPr>
      </p:pic>
      <p:sp>
        <p:nvSpPr>
          <p:cNvPr id="8" name="TextBox 7">
            <a:extLst>
              <a:ext uri="{FF2B5EF4-FFF2-40B4-BE49-F238E27FC236}">
                <a16:creationId xmlns:a16="http://schemas.microsoft.com/office/drawing/2014/main" id="{1EE5E0C9-2ACB-782E-D2DD-3C79473A59F6}"/>
              </a:ext>
            </a:extLst>
          </p:cNvPr>
          <p:cNvSpPr txBox="1"/>
          <p:nvPr/>
        </p:nvSpPr>
        <p:spPr>
          <a:xfrm>
            <a:off x="4044967" y="5878830"/>
            <a:ext cx="4404167" cy="230832"/>
          </a:xfrm>
          <a:prstGeom prst="rect">
            <a:avLst/>
          </a:prstGeom>
          <a:noFill/>
        </p:spPr>
        <p:txBody>
          <a:bodyPr wrap="square">
            <a:spAutoFit/>
          </a:bodyPr>
          <a:lstStyle/>
          <a:p>
            <a:r>
              <a:rPr lang="en-US" sz="900" b="0" i="0" dirty="0">
                <a:solidFill>
                  <a:srgbClr val="0E5C9A"/>
                </a:solidFill>
                <a:effectLst/>
                <a:latin typeface="+mj-lt"/>
              </a:rPr>
              <a:t>Proxmox® is a registered trademark of Proxmox Server Solutions GmbH.</a:t>
            </a:r>
            <a:endParaRPr lang="en-US" sz="900" dirty="0">
              <a:solidFill>
                <a:srgbClr val="0E5C9A"/>
              </a:solidFill>
              <a:latin typeface="+mj-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g302bd11f498_0_221"/>
          <p:cNvSpPr txBox="1">
            <a:spLocks noGrp="1"/>
          </p:cNvSpPr>
          <p:nvPr>
            <p:ph type="title"/>
          </p:nvPr>
        </p:nvSpPr>
        <p:spPr>
          <a:xfrm>
            <a:off x="1096619" y="494332"/>
            <a:ext cx="10515600" cy="858567"/>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Main Proxmox VE Benefits</a:t>
            </a:r>
            <a:endParaRPr dirty="0">
              <a:latin typeface="Roboto" panose="02000000000000000000" pitchFamily="2" charset="0"/>
              <a:ea typeface="Roboto" panose="02000000000000000000" pitchFamily="2" charset="0"/>
            </a:endParaRPr>
          </a:p>
        </p:txBody>
      </p:sp>
      <p:sp>
        <p:nvSpPr>
          <p:cNvPr id="143" name="Google Shape;143;g302bd11f498_0_221"/>
          <p:cNvSpPr/>
          <p:nvPr/>
        </p:nvSpPr>
        <p:spPr>
          <a:xfrm>
            <a:off x="1217149" y="1352899"/>
            <a:ext cx="2130900" cy="1569208"/>
          </a:xfrm>
          <a:prstGeom prst="roundRect">
            <a:avLst>
              <a:gd name="adj" fmla="val 4632"/>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Central Management</a:t>
            </a:r>
            <a:endParaRPr sz="2000" dirty="0">
              <a:solidFill>
                <a:schemeClr val="lt1"/>
              </a:solidFill>
              <a:latin typeface="Roboto" panose="02000000000000000000" pitchFamily="2" charset="0"/>
              <a:ea typeface="Roboto" panose="02000000000000000000" pitchFamily="2" charset="0"/>
            </a:endParaRPr>
          </a:p>
        </p:txBody>
      </p:sp>
      <p:sp>
        <p:nvSpPr>
          <p:cNvPr id="144" name="Google Shape;144;g302bd11f498_0_221"/>
          <p:cNvSpPr/>
          <p:nvPr/>
        </p:nvSpPr>
        <p:spPr>
          <a:xfrm>
            <a:off x="1217149" y="2976773"/>
            <a:ext cx="2130900" cy="1569208"/>
          </a:xfrm>
          <a:prstGeom prst="roundRect">
            <a:avLst>
              <a:gd name="adj" fmla="val 6533"/>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Flexible</a:t>
            </a:r>
            <a:endParaRPr sz="2000">
              <a:solidFill>
                <a:schemeClr val="lt1"/>
              </a:solidFill>
              <a:latin typeface="Roboto" panose="02000000000000000000" pitchFamily="2" charset="0"/>
              <a:ea typeface="Roboto" panose="02000000000000000000" pitchFamily="2" charset="0"/>
            </a:endParaRPr>
          </a:p>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Storage</a:t>
            </a:r>
            <a:endParaRPr sz="2000">
              <a:solidFill>
                <a:schemeClr val="lt1"/>
              </a:solidFill>
              <a:latin typeface="Roboto" panose="02000000000000000000" pitchFamily="2" charset="0"/>
              <a:ea typeface="Roboto" panose="02000000000000000000" pitchFamily="2" charset="0"/>
            </a:endParaRPr>
          </a:p>
        </p:txBody>
      </p:sp>
      <p:sp>
        <p:nvSpPr>
          <p:cNvPr id="145" name="Google Shape;145;g302bd11f498_0_221"/>
          <p:cNvSpPr/>
          <p:nvPr/>
        </p:nvSpPr>
        <p:spPr>
          <a:xfrm>
            <a:off x="1217149" y="4604404"/>
            <a:ext cx="2130900" cy="1488286"/>
          </a:xfrm>
          <a:prstGeom prst="roundRect">
            <a:avLst>
              <a:gd name="adj" fmla="val 6650"/>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Flexible</a:t>
            </a:r>
            <a:endParaRPr sz="2000">
              <a:solidFill>
                <a:schemeClr val="lt1"/>
              </a:solidFill>
              <a:latin typeface="Roboto" panose="02000000000000000000" pitchFamily="2" charset="0"/>
              <a:ea typeface="Roboto" panose="02000000000000000000" pitchFamily="2" charset="0"/>
            </a:endParaRPr>
          </a:p>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Networking</a:t>
            </a:r>
            <a:endParaRPr sz="2000">
              <a:solidFill>
                <a:schemeClr val="lt1"/>
              </a:solidFill>
              <a:latin typeface="Roboto" panose="02000000000000000000" pitchFamily="2" charset="0"/>
              <a:ea typeface="Roboto" panose="02000000000000000000" pitchFamily="2" charset="0"/>
            </a:endParaRPr>
          </a:p>
        </p:txBody>
      </p:sp>
      <p:sp>
        <p:nvSpPr>
          <p:cNvPr id="146" name="Google Shape;146;g302bd11f498_0_221"/>
          <p:cNvSpPr/>
          <p:nvPr/>
        </p:nvSpPr>
        <p:spPr>
          <a:xfrm>
            <a:off x="3417074" y="1352899"/>
            <a:ext cx="6720839" cy="1569208"/>
          </a:xfrm>
          <a:prstGeom prst="roundRect">
            <a:avLst>
              <a:gd name="adj" fmla="val 3999"/>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Easily scalable from a single node to a full cluster, every installation comes with full cluster functionalities.</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Role-based administration.</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Easy to manage via single GUI, and API integrations.</a:t>
            </a:r>
            <a:endParaRPr sz="1800" dirty="0">
              <a:solidFill>
                <a:schemeClr val="dk1"/>
              </a:solidFill>
              <a:latin typeface="Roboto" panose="02000000000000000000" pitchFamily="2" charset="0"/>
              <a:ea typeface="Roboto" panose="02000000000000000000" pitchFamily="2" charset="0"/>
            </a:endParaRPr>
          </a:p>
        </p:txBody>
      </p:sp>
      <p:sp>
        <p:nvSpPr>
          <p:cNvPr id="147" name="Google Shape;147;g302bd11f498_0_221"/>
          <p:cNvSpPr/>
          <p:nvPr/>
        </p:nvSpPr>
        <p:spPr>
          <a:xfrm>
            <a:off x="3417074" y="2976773"/>
            <a:ext cx="6720839" cy="1569208"/>
          </a:xfrm>
          <a:prstGeom prst="roundRect">
            <a:avLst>
              <a:gd name="adj" fmla="val 3366"/>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Easy to configure Local/Networked Storage.</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Full migration functionality between storage systems.</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File-level or block-level storage.</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Thin-provisioning capabilities to maximize efficiency.</a:t>
            </a:r>
            <a:endParaRPr sz="1800" dirty="0">
              <a:solidFill>
                <a:schemeClr val="dk1"/>
              </a:solidFill>
              <a:latin typeface="Roboto" panose="02000000000000000000" pitchFamily="2" charset="0"/>
              <a:ea typeface="Roboto" panose="02000000000000000000" pitchFamily="2" charset="0"/>
            </a:endParaRPr>
          </a:p>
        </p:txBody>
      </p:sp>
      <p:sp>
        <p:nvSpPr>
          <p:cNvPr id="148" name="Google Shape;148;g302bd11f498_0_221"/>
          <p:cNvSpPr/>
          <p:nvPr/>
        </p:nvSpPr>
        <p:spPr>
          <a:xfrm>
            <a:off x="3417074" y="4604404"/>
            <a:ext cx="6720839" cy="1488286"/>
          </a:xfrm>
          <a:prstGeom prst="roundRect">
            <a:avLst>
              <a:gd name="adj" fmla="val 3978"/>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Bridged networking model to allow communication between VMs, CTs, and the outside world.</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Integrated virtual firewall capability for added security.</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Leverages the full Linux network stack.</a:t>
            </a:r>
            <a:endParaRPr sz="1800" dirty="0">
              <a:solidFill>
                <a:schemeClr val="dk1"/>
              </a:solidFill>
              <a:latin typeface="Roboto" panose="02000000000000000000" pitchFamily="2" charset="0"/>
              <a:ea typeface="Roboto" panose="02000000000000000000" pitchFamily="2" charset="0"/>
            </a:endParaRPr>
          </a:p>
        </p:txBody>
      </p:sp>
      <p:sp>
        <p:nvSpPr>
          <p:cNvPr id="5" name="TextBox 4">
            <a:extLst>
              <a:ext uri="{FF2B5EF4-FFF2-40B4-BE49-F238E27FC236}">
                <a16:creationId xmlns:a16="http://schemas.microsoft.com/office/drawing/2014/main" id="{696A4B34-4AAA-AADC-05DC-E8EA92DADD1D}"/>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01.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859"/>
        <p:cNvGrpSpPr/>
        <p:nvPr/>
      </p:nvGrpSpPr>
      <p:grpSpPr>
        <a:xfrm>
          <a:off x="0" y="0"/>
          <a:ext cx="0" cy="0"/>
          <a:chOff x="0" y="0"/>
          <a:chExt cx="0" cy="0"/>
        </a:xfrm>
      </p:grpSpPr>
      <p:sp>
        <p:nvSpPr>
          <p:cNvPr id="860" name="Google Shape;860;g308db967fb2_0_22"/>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Templates Comparison</a:t>
            </a:r>
          </a:p>
        </p:txBody>
      </p:sp>
      <p:sp>
        <p:nvSpPr>
          <p:cNvPr id="861" name="Google Shape;861;g308db967fb2_0_22"/>
          <p:cNvSpPr/>
          <p:nvPr/>
        </p:nvSpPr>
        <p:spPr>
          <a:xfrm>
            <a:off x="1008425" y="1690825"/>
            <a:ext cx="4555463" cy="536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In Virtual Machines</a:t>
            </a:r>
            <a:endParaRPr sz="2000" dirty="0">
              <a:solidFill>
                <a:schemeClr val="lt1"/>
              </a:solidFill>
              <a:latin typeface="Roboto" panose="02000000000000000000" pitchFamily="2" charset="0"/>
              <a:ea typeface="Roboto" panose="02000000000000000000" pitchFamily="2" charset="0"/>
            </a:endParaRPr>
          </a:p>
        </p:txBody>
      </p:sp>
      <p:sp>
        <p:nvSpPr>
          <p:cNvPr id="862" name="Google Shape;862;g308db967fb2_0_22"/>
          <p:cNvSpPr/>
          <p:nvPr/>
        </p:nvSpPr>
        <p:spPr>
          <a:xfrm>
            <a:off x="1008425" y="2305712"/>
            <a:ext cx="4555463" cy="3126899"/>
          </a:xfrm>
          <a:prstGeom prst="roundRect">
            <a:avLst>
              <a:gd name="adj" fmla="val 2832"/>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Normal template.</a:t>
            </a: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A master copy to create other VMs. </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Includes the OS, pre-installed software, and configurations.</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Can’t be run directly; a VM must be deployed from it.</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Easy to create via the GUI.</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Simplifies deployment and decreases management time.</a:t>
            </a:r>
            <a:endParaRPr sz="1800" dirty="0">
              <a:solidFill>
                <a:schemeClr val="dk1"/>
              </a:solidFill>
              <a:latin typeface="Roboto" panose="02000000000000000000" pitchFamily="2" charset="0"/>
              <a:ea typeface="Roboto" panose="02000000000000000000" pitchFamily="2" charset="0"/>
            </a:endParaRPr>
          </a:p>
        </p:txBody>
      </p:sp>
      <p:sp>
        <p:nvSpPr>
          <p:cNvPr id="863" name="Google Shape;863;g308db967fb2_0_22"/>
          <p:cNvSpPr/>
          <p:nvPr/>
        </p:nvSpPr>
        <p:spPr>
          <a:xfrm>
            <a:off x="5734113" y="1690825"/>
            <a:ext cx="4555463" cy="536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In Containers</a:t>
            </a:r>
            <a:endParaRPr sz="2000" dirty="0">
              <a:solidFill>
                <a:schemeClr val="lt1"/>
              </a:solidFill>
              <a:latin typeface="Roboto" panose="02000000000000000000" pitchFamily="2" charset="0"/>
              <a:ea typeface="Roboto" panose="02000000000000000000" pitchFamily="2" charset="0"/>
            </a:endParaRPr>
          </a:p>
        </p:txBody>
      </p:sp>
      <p:sp>
        <p:nvSpPr>
          <p:cNvPr id="864" name="Google Shape;864;g308db967fb2_0_22"/>
          <p:cNvSpPr/>
          <p:nvPr/>
        </p:nvSpPr>
        <p:spPr>
          <a:xfrm>
            <a:off x="5734113" y="2305713"/>
            <a:ext cx="4555463" cy="3126898"/>
          </a:xfrm>
          <a:prstGeom prst="roundRect">
            <a:avLst>
              <a:gd name="adj" fmla="val 2243"/>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Linux Container (LXC) Template.</a:t>
            </a: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Pre-configured Linux environment.</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Includes a Linux distro and pre-made configurations.</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Quick to create and deploy via GUI.</a:t>
            </a:r>
            <a:endParaRPr sz="1800" dirty="0">
              <a:solidFill>
                <a:schemeClr val="dk1"/>
              </a:solidFill>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3A171E2C-F62C-EDC1-365D-71861A1E697A}"/>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sp>
        <p:nvSpPr>
          <p:cNvPr id="869" name="Google Shape;869;g308db967fb2_0_31"/>
          <p:cNvSpPr txBox="1">
            <a:spLocks noGrp="1"/>
          </p:cNvSpPr>
          <p:nvPr>
            <p:ph type="title"/>
          </p:nvPr>
        </p:nvSpPr>
        <p:spPr>
          <a:xfrm>
            <a:off x="547742" y="279061"/>
            <a:ext cx="10515600" cy="986597"/>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t>Clones</a:t>
            </a:r>
            <a:endParaRPr dirty="0"/>
          </a:p>
        </p:txBody>
      </p:sp>
      <p:graphicFrame>
        <p:nvGraphicFramePr>
          <p:cNvPr id="870" name="Google Shape;870;g308db967fb2_0_31"/>
          <p:cNvGraphicFramePr/>
          <p:nvPr>
            <p:extLst>
              <p:ext uri="{D42A27DB-BD31-4B8C-83A1-F6EECF244321}">
                <p14:modId xmlns:p14="http://schemas.microsoft.com/office/powerpoint/2010/main" val="2342559875"/>
              </p:ext>
            </p:extLst>
          </p:nvPr>
        </p:nvGraphicFramePr>
        <p:xfrm>
          <a:off x="662041" y="1216321"/>
          <a:ext cx="10891671" cy="4702055"/>
        </p:xfrm>
        <a:graphic>
          <a:graphicData uri="http://schemas.openxmlformats.org/drawingml/2006/table">
            <a:tbl>
              <a:tblPr>
                <a:noFill/>
                <a:tableStyleId>{20784C5B-9EBB-4A82-9CEF-FE98BF910E29}</a:tableStyleId>
              </a:tblPr>
              <a:tblGrid>
                <a:gridCol w="2044164">
                  <a:extLst>
                    <a:ext uri="{9D8B030D-6E8A-4147-A177-3AD203B41FA5}">
                      <a16:colId xmlns:a16="http://schemas.microsoft.com/office/drawing/2014/main" val="20000"/>
                    </a:ext>
                  </a:extLst>
                </a:gridCol>
                <a:gridCol w="4415839">
                  <a:extLst>
                    <a:ext uri="{9D8B030D-6E8A-4147-A177-3AD203B41FA5}">
                      <a16:colId xmlns:a16="http://schemas.microsoft.com/office/drawing/2014/main" val="20001"/>
                    </a:ext>
                  </a:extLst>
                </a:gridCol>
                <a:gridCol w="4431668">
                  <a:extLst>
                    <a:ext uri="{9D8B030D-6E8A-4147-A177-3AD203B41FA5}">
                      <a16:colId xmlns:a16="http://schemas.microsoft.com/office/drawing/2014/main" val="20002"/>
                    </a:ext>
                  </a:extLst>
                </a:gridCol>
              </a:tblGrid>
              <a:tr h="526415">
                <a:tc>
                  <a:txBody>
                    <a:bodyPr/>
                    <a:lstStyle/>
                    <a:p>
                      <a:pPr marL="0" lvl="0" indent="0" algn="ctr" rtl="0">
                        <a:spcBef>
                          <a:spcPts val="0"/>
                        </a:spcBef>
                        <a:spcAft>
                          <a:spcPts val="0"/>
                        </a:spcAft>
                        <a:buNone/>
                      </a:pPr>
                      <a:endParaRPr sz="2000" b="0" dirty="0">
                        <a:solidFill>
                          <a:schemeClr val="lt1"/>
                        </a:solidFill>
                        <a:latin typeface="Roboto"/>
                        <a:ea typeface="Roboto"/>
                        <a:cs typeface="Roboto"/>
                        <a:sym typeface="Roboto"/>
                      </a:endParaRPr>
                    </a:p>
                  </a:txBody>
                  <a:tcPr marL="91425" marR="91425" marT="91425" marB="91425" anchor="ctr">
                    <a:solidFill>
                      <a:srgbClr val="639ADE"/>
                    </a:solidFill>
                  </a:tcPr>
                </a:tc>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Full Clone</a:t>
                      </a:r>
                      <a:endParaRPr sz="2000" b="0" dirty="0">
                        <a:solidFill>
                          <a:schemeClr val="lt1"/>
                        </a:solidFill>
                        <a:latin typeface="Roboto"/>
                        <a:ea typeface="Roboto"/>
                        <a:cs typeface="Roboto"/>
                        <a:sym typeface="Roboto"/>
                      </a:endParaRPr>
                    </a:p>
                  </a:txBody>
                  <a:tcPr marL="91425" marR="91425" marT="91425" marB="91425" anchor="ctr">
                    <a:solidFill>
                      <a:srgbClr val="0E5C9A"/>
                    </a:solidFill>
                  </a:tcPr>
                </a:tc>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Linked Clone</a:t>
                      </a:r>
                      <a:endParaRPr sz="2000" b="0" dirty="0">
                        <a:solidFill>
                          <a:schemeClr val="lt1"/>
                        </a:solidFill>
                        <a:latin typeface="Roboto"/>
                        <a:ea typeface="Roboto"/>
                        <a:cs typeface="Roboto"/>
                        <a:sym typeface="Roboto"/>
                      </a:endParaRPr>
                    </a:p>
                  </a:txBody>
                  <a:tcPr marL="91425" marR="91425" marT="91425" marB="91425" anchor="ctr">
                    <a:solidFill>
                      <a:srgbClr val="0E5C9A"/>
                    </a:solidFill>
                  </a:tcPr>
                </a:tc>
                <a:extLst>
                  <a:ext uri="{0D108BD9-81ED-4DB2-BD59-A6C34878D82A}">
                    <a16:rowId xmlns:a16="http://schemas.microsoft.com/office/drawing/2014/main" val="10000"/>
                  </a:ext>
                </a:extLst>
              </a:tr>
              <a:tr h="905075">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Storage</a:t>
                      </a:r>
                      <a:endParaRPr sz="2000" b="0" dirty="0">
                        <a:solidFill>
                          <a:schemeClr val="lt1"/>
                        </a:solidFill>
                        <a:latin typeface="Roboto"/>
                        <a:ea typeface="Roboto"/>
                        <a:cs typeface="Roboto"/>
                        <a:sym typeface="Roboto"/>
                      </a:endParaRPr>
                    </a:p>
                  </a:txBody>
                  <a:tcPr marL="91425" marR="91425" marT="91425" marB="91425" anchor="ctr">
                    <a:solidFill>
                      <a:srgbClr val="0E5C9A"/>
                    </a:solidFill>
                  </a:tcPr>
                </a:tc>
                <a:tc>
                  <a:txBody>
                    <a:bodyPr/>
                    <a:lstStyle/>
                    <a:p>
                      <a:pPr marL="457200" lvl="0" indent="-323850" algn="l" rtl="0">
                        <a:spcBef>
                          <a:spcPts val="0"/>
                        </a:spcBef>
                        <a:spcAft>
                          <a:spcPts val="600"/>
                        </a:spcAft>
                        <a:buSzPts val="1500"/>
                        <a:buChar char="●"/>
                      </a:pPr>
                      <a:r>
                        <a:rPr lang="en-US" sz="1800" dirty="0">
                          <a:latin typeface="Roboto" panose="02000000000000000000" pitchFamily="2" charset="0"/>
                          <a:ea typeface="Roboto" panose="02000000000000000000" pitchFamily="2" charset="0"/>
                        </a:rPr>
                        <a:t>Duplicates the entire disk file.</a:t>
                      </a:r>
                      <a:endParaRPr sz="1800" dirty="0">
                        <a:latin typeface="Roboto" panose="02000000000000000000" pitchFamily="2" charset="0"/>
                        <a:ea typeface="Roboto" panose="02000000000000000000" pitchFamily="2" charset="0"/>
                      </a:endParaRPr>
                    </a:p>
                    <a:p>
                      <a:pPr marL="457200" lvl="0" indent="-323850" algn="l" rtl="0">
                        <a:spcBef>
                          <a:spcPts val="0"/>
                        </a:spcBef>
                        <a:spcAft>
                          <a:spcPts val="600"/>
                        </a:spcAft>
                        <a:buSzPts val="1500"/>
                        <a:buChar char="●"/>
                      </a:pPr>
                      <a:r>
                        <a:rPr lang="en-US" sz="1800" dirty="0">
                          <a:latin typeface="Roboto" panose="02000000000000000000" pitchFamily="2" charset="0"/>
                          <a:ea typeface="Roboto" panose="02000000000000000000" pitchFamily="2" charset="0"/>
                        </a:rPr>
                        <a:t>Double the weight (use thin-provisioning!)</a:t>
                      </a:r>
                      <a:endParaRPr sz="1800" dirty="0">
                        <a:latin typeface="Roboto" panose="02000000000000000000" pitchFamily="2" charset="0"/>
                        <a:ea typeface="Roboto" panose="02000000000000000000" pitchFamily="2" charset="0"/>
                      </a:endParaRPr>
                    </a:p>
                  </a:txBody>
                  <a:tcPr marL="91425" marR="91425" marT="91425" marB="91425" anchor="ctr"/>
                </a:tc>
                <a:tc>
                  <a:txBody>
                    <a:bodyPr/>
                    <a:lstStyle/>
                    <a:p>
                      <a:pPr marL="457200" lvl="0" indent="-323850" algn="l" rtl="0">
                        <a:spcBef>
                          <a:spcPts val="0"/>
                        </a:spcBef>
                        <a:spcAft>
                          <a:spcPts val="600"/>
                        </a:spcAft>
                        <a:buSzPts val="1500"/>
                        <a:buFont typeface="Roboto"/>
                        <a:buChar char="●"/>
                      </a:pPr>
                      <a:r>
                        <a:rPr lang="en-US" sz="1800" dirty="0">
                          <a:latin typeface="Roboto" panose="02000000000000000000" pitchFamily="2" charset="0"/>
                          <a:ea typeface="Roboto" panose="02000000000000000000" pitchFamily="2" charset="0"/>
                          <a:cs typeface="Roboto"/>
                          <a:sym typeface="Roboto"/>
                        </a:rPr>
                        <a:t>Only store new changes that the template didn’t have. Can be more lightweight.</a:t>
                      </a:r>
                      <a:endParaRPr sz="1800" dirty="0">
                        <a:latin typeface="Roboto" panose="02000000000000000000" pitchFamily="2" charset="0"/>
                        <a:ea typeface="Roboto" panose="02000000000000000000" pitchFamily="2" charset="0"/>
                        <a:cs typeface="Roboto"/>
                        <a:sym typeface="Roboto"/>
                      </a:endParaRPr>
                    </a:p>
                  </a:txBody>
                  <a:tcPr marL="91425" marR="91425" marT="91425" marB="91425" anchor="ctr"/>
                </a:tc>
                <a:extLst>
                  <a:ext uri="{0D108BD9-81ED-4DB2-BD59-A6C34878D82A}">
                    <a16:rowId xmlns:a16="http://schemas.microsoft.com/office/drawing/2014/main" val="10001"/>
                  </a:ext>
                </a:extLst>
              </a:tr>
              <a:tr h="939225">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Independence</a:t>
                      </a:r>
                      <a:endParaRPr sz="2000" b="0" dirty="0">
                        <a:solidFill>
                          <a:schemeClr val="lt1"/>
                        </a:solidFill>
                        <a:latin typeface="Roboto"/>
                        <a:ea typeface="Roboto"/>
                        <a:cs typeface="Roboto"/>
                        <a:sym typeface="Roboto"/>
                      </a:endParaRPr>
                    </a:p>
                  </a:txBody>
                  <a:tcPr marL="91425" marR="91425" marT="91425" marB="91425" anchor="ctr">
                    <a:solidFill>
                      <a:srgbClr val="0E5C9A"/>
                    </a:solidFill>
                  </a:tcPr>
                </a:tc>
                <a:tc>
                  <a:txBody>
                    <a:bodyPr/>
                    <a:lstStyle/>
                    <a:p>
                      <a:pPr marL="457200" lvl="0" indent="-323850" algn="l" rtl="0">
                        <a:spcBef>
                          <a:spcPts val="0"/>
                        </a:spcBef>
                        <a:spcAft>
                          <a:spcPts val="600"/>
                        </a:spcAft>
                        <a:buSzPts val="1500"/>
                        <a:buChar char="●"/>
                      </a:pPr>
                      <a:r>
                        <a:rPr lang="en-US" sz="1800" dirty="0">
                          <a:latin typeface="Roboto" panose="02000000000000000000" pitchFamily="2" charset="0"/>
                          <a:ea typeface="Roboto" panose="02000000000000000000" pitchFamily="2" charset="0"/>
                        </a:rPr>
                        <a:t>Completely separate VMs.</a:t>
                      </a:r>
                      <a:endParaRPr sz="1800" dirty="0">
                        <a:latin typeface="Roboto" panose="02000000000000000000" pitchFamily="2" charset="0"/>
                        <a:ea typeface="Roboto" panose="02000000000000000000" pitchFamily="2" charset="0"/>
                      </a:endParaRPr>
                    </a:p>
                    <a:p>
                      <a:pPr marL="457200" lvl="0" indent="-323850" algn="l" rtl="0">
                        <a:spcBef>
                          <a:spcPts val="0"/>
                        </a:spcBef>
                        <a:spcAft>
                          <a:spcPts val="600"/>
                        </a:spcAft>
                        <a:buSzPts val="1500"/>
                        <a:buChar char="●"/>
                      </a:pPr>
                      <a:r>
                        <a:rPr lang="en-US" sz="1800" dirty="0">
                          <a:latin typeface="Roboto" panose="02000000000000000000" pitchFamily="2" charset="0"/>
                          <a:ea typeface="Roboto" panose="02000000000000000000" pitchFamily="2" charset="0"/>
                        </a:rPr>
                        <a:t>Changes in the template don’t affect the clone.</a:t>
                      </a:r>
                      <a:endParaRPr sz="1800" dirty="0">
                        <a:latin typeface="Roboto" panose="02000000000000000000" pitchFamily="2" charset="0"/>
                        <a:ea typeface="Roboto" panose="02000000000000000000" pitchFamily="2" charset="0"/>
                      </a:endParaRPr>
                    </a:p>
                  </a:txBody>
                  <a:tcPr marL="91425" marR="91425" marT="91425" marB="91425" anchor="ctr"/>
                </a:tc>
                <a:tc>
                  <a:txBody>
                    <a:bodyPr/>
                    <a:lstStyle/>
                    <a:p>
                      <a:pPr marL="457200" lvl="0" indent="-323850" algn="l" rtl="0">
                        <a:spcBef>
                          <a:spcPts val="0"/>
                        </a:spcBef>
                        <a:spcAft>
                          <a:spcPts val="600"/>
                        </a:spcAft>
                        <a:buSzPts val="1500"/>
                        <a:buFont typeface="Roboto"/>
                        <a:buChar char="●"/>
                      </a:pPr>
                      <a:r>
                        <a:rPr lang="en-US" sz="1800" dirty="0">
                          <a:latin typeface="Roboto" panose="02000000000000000000" pitchFamily="2" charset="0"/>
                          <a:ea typeface="Roboto" panose="02000000000000000000" pitchFamily="2" charset="0"/>
                          <a:cs typeface="Roboto"/>
                          <a:sym typeface="Roboto"/>
                        </a:rPr>
                        <a:t>Dependent on the template.</a:t>
                      </a:r>
                      <a:endParaRPr sz="1800" dirty="0">
                        <a:latin typeface="Roboto" panose="02000000000000000000" pitchFamily="2" charset="0"/>
                        <a:ea typeface="Roboto" panose="02000000000000000000" pitchFamily="2" charset="0"/>
                        <a:cs typeface="Roboto"/>
                        <a:sym typeface="Roboto"/>
                      </a:endParaRPr>
                    </a:p>
                    <a:p>
                      <a:pPr marL="457200" lvl="0" indent="-323850" algn="l" rtl="0">
                        <a:spcBef>
                          <a:spcPts val="0"/>
                        </a:spcBef>
                        <a:spcAft>
                          <a:spcPts val="600"/>
                        </a:spcAft>
                        <a:buSzPts val="1500"/>
                        <a:buFont typeface="Roboto"/>
                        <a:buChar char="●"/>
                      </a:pPr>
                      <a:r>
                        <a:rPr lang="en-US" sz="1800" dirty="0">
                          <a:latin typeface="Roboto" panose="02000000000000000000" pitchFamily="2" charset="0"/>
                          <a:ea typeface="Roboto" panose="02000000000000000000" pitchFamily="2" charset="0"/>
                          <a:cs typeface="Roboto"/>
                          <a:sym typeface="Roboto"/>
                        </a:rPr>
                        <a:t>Can’t run if the template is deleted.</a:t>
                      </a:r>
                      <a:endParaRPr sz="1800" dirty="0">
                        <a:latin typeface="Roboto" panose="02000000000000000000" pitchFamily="2" charset="0"/>
                        <a:ea typeface="Roboto" panose="02000000000000000000" pitchFamily="2" charset="0"/>
                        <a:cs typeface="Roboto"/>
                        <a:sym typeface="Roboto"/>
                      </a:endParaRPr>
                    </a:p>
                  </a:txBody>
                  <a:tcPr marL="91425" marR="91425" marT="91425" marB="91425" anchor="ctr"/>
                </a:tc>
                <a:extLst>
                  <a:ext uri="{0D108BD9-81ED-4DB2-BD59-A6C34878D82A}">
                    <a16:rowId xmlns:a16="http://schemas.microsoft.com/office/drawing/2014/main" val="10002"/>
                  </a:ext>
                </a:extLst>
              </a:tr>
              <a:tr h="804175">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Performance</a:t>
                      </a:r>
                      <a:endParaRPr sz="2000" b="0" dirty="0">
                        <a:solidFill>
                          <a:schemeClr val="lt1"/>
                        </a:solidFill>
                        <a:latin typeface="Roboto"/>
                        <a:ea typeface="Roboto"/>
                        <a:cs typeface="Roboto"/>
                        <a:sym typeface="Roboto"/>
                      </a:endParaRPr>
                    </a:p>
                  </a:txBody>
                  <a:tcPr marL="91425" marR="91425" marT="91425" marB="91425" anchor="ctr">
                    <a:solidFill>
                      <a:srgbClr val="0E5C9A"/>
                    </a:solidFill>
                  </a:tcPr>
                </a:tc>
                <a:tc>
                  <a:txBody>
                    <a:bodyPr/>
                    <a:lstStyle/>
                    <a:p>
                      <a:pPr marL="457200" lvl="0" indent="-323850" algn="l" rtl="0">
                        <a:spcBef>
                          <a:spcPts val="0"/>
                        </a:spcBef>
                        <a:spcAft>
                          <a:spcPts val="600"/>
                        </a:spcAft>
                        <a:buSzPts val="1500"/>
                        <a:buChar char="●"/>
                      </a:pPr>
                      <a:r>
                        <a:rPr lang="en-US" sz="1800" dirty="0">
                          <a:latin typeface="Roboto" panose="02000000000000000000" pitchFamily="2" charset="0"/>
                          <a:ea typeface="Roboto" panose="02000000000000000000" pitchFamily="2" charset="0"/>
                        </a:rPr>
                        <a:t>Defined by other settings, such as disk provisioning, limits, reservations, and connection speeds.</a:t>
                      </a:r>
                      <a:endParaRPr sz="1800" dirty="0">
                        <a:latin typeface="Roboto" panose="02000000000000000000" pitchFamily="2" charset="0"/>
                        <a:ea typeface="Roboto" panose="02000000000000000000" pitchFamily="2" charset="0"/>
                      </a:endParaRPr>
                    </a:p>
                  </a:txBody>
                  <a:tcPr marL="91425" marR="91425" marT="91425" marB="91425" anchor="ctr"/>
                </a:tc>
                <a:tc>
                  <a:txBody>
                    <a:bodyPr/>
                    <a:lstStyle/>
                    <a:p>
                      <a:pPr marL="457200" lvl="0" indent="-323850" algn="l" rtl="0">
                        <a:spcBef>
                          <a:spcPts val="0"/>
                        </a:spcBef>
                        <a:spcAft>
                          <a:spcPts val="600"/>
                        </a:spcAft>
                        <a:buSzPts val="1500"/>
                        <a:buFont typeface="Roboto"/>
                        <a:buChar char="●"/>
                      </a:pPr>
                      <a:r>
                        <a:rPr lang="en-US" sz="1800" dirty="0">
                          <a:latin typeface="Roboto" panose="02000000000000000000" pitchFamily="2" charset="0"/>
                          <a:ea typeface="Roboto" panose="02000000000000000000" pitchFamily="2" charset="0"/>
                          <a:cs typeface="Roboto"/>
                          <a:sym typeface="Roboto"/>
                        </a:rPr>
                        <a:t>Depends on the template’s storage for reading purposes. Writing is done on its own.</a:t>
                      </a:r>
                      <a:endParaRPr sz="1800" dirty="0">
                        <a:latin typeface="Roboto" panose="02000000000000000000" pitchFamily="2" charset="0"/>
                        <a:ea typeface="Roboto" panose="02000000000000000000" pitchFamily="2" charset="0"/>
                        <a:cs typeface="Roboto"/>
                        <a:sym typeface="Roboto"/>
                      </a:endParaRPr>
                    </a:p>
                  </a:txBody>
                  <a:tcPr marL="91425" marR="91425" marT="91425" marB="91425" anchor="ctr"/>
                </a:tc>
                <a:extLst>
                  <a:ext uri="{0D108BD9-81ED-4DB2-BD59-A6C34878D82A}">
                    <a16:rowId xmlns:a16="http://schemas.microsoft.com/office/drawing/2014/main" val="10003"/>
                  </a:ext>
                </a:extLst>
              </a:tr>
              <a:tr h="66085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When to Use</a:t>
                      </a:r>
                      <a:endParaRPr sz="2000" b="0" dirty="0">
                        <a:solidFill>
                          <a:schemeClr val="lt1"/>
                        </a:solidFill>
                        <a:latin typeface="Roboto"/>
                        <a:ea typeface="Roboto"/>
                        <a:cs typeface="Roboto"/>
                        <a:sym typeface="Roboto"/>
                      </a:endParaRPr>
                    </a:p>
                  </a:txBody>
                  <a:tcPr marL="91425" marR="91425" marT="91425" marB="91425" anchor="ctr">
                    <a:solidFill>
                      <a:srgbClr val="0E5C9A"/>
                    </a:solidFill>
                  </a:tcPr>
                </a:tc>
                <a:tc>
                  <a:txBody>
                    <a:bodyPr/>
                    <a:lstStyle/>
                    <a:p>
                      <a:pPr marL="457200" lvl="0" indent="-323850" algn="l" rtl="0">
                        <a:spcBef>
                          <a:spcPts val="0"/>
                        </a:spcBef>
                        <a:spcAft>
                          <a:spcPts val="600"/>
                        </a:spcAft>
                        <a:buSzPts val="1500"/>
                        <a:buChar char="●"/>
                      </a:pPr>
                      <a:r>
                        <a:rPr lang="en-US" sz="1800" dirty="0">
                          <a:latin typeface="Roboto" panose="02000000000000000000" pitchFamily="2" charset="0"/>
                          <a:ea typeface="Roboto" panose="02000000000000000000" pitchFamily="2" charset="0"/>
                        </a:rPr>
                        <a:t>Mostly when VMs/CTs need to run independently from each other.</a:t>
                      </a:r>
                      <a:endParaRPr sz="1800" dirty="0">
                        <a:latin typeface="Roboto" panose="02000000000000000000" pitchFamily="2" charset="0"/>
                        <a:ea typeface="Roboto" panose="02000000000000000000" pitchFamily="2" charset="0"/>
                      </a:endParaRPr>
                    </a:p>
                  </a:txBody>
                  <a:tcPr marL="91425" marR="91425" marT="91425" marB="91425" anchor="ctr"/>
                </a:tc>
                <a:tc>
                  <a:txBody>
                    <a:bodyPr/>
                    <a:lstStyle/>
                    <a:p>
                      <a:pPr marL="457200" lvl="0" indent="-323850" algn="l" rtl="0">
                        <a:spcBef>
                          <a:spcPts val="0"/>
                        </a:spcBef>
                        <a:spcAft>
                          <a:spcPts val="600"/>
                        </a:spcAft>
                        <a:buSzPts val="1500"/>
                        <a:buFont typeface="Roboto"/>
                        <a:buChar char="●"/>
                      </a:pPr>
                      <a:r>
                        <a:rPr lang="en-US" sz="1800" dirty="0">
                          <a:latin typeface="Roboto" panose="02000000000000000000" pitchFamily="2" charset="0"/>
                          <a:ea typeface="Roboto" panose="02000000000000000000" pitchFamily="2" charset="0"/>
                          <a:cs typeface="Roboto"/>
                          <a:sym typeface="Roboto"/>
                        </a:rPr>
                        <a:t>Useful for testing and development where the clones do not diverge from the template.</a:t>
                      </a:r>
                      <a:endParaRPr sz="1800" dirty="0">
                        <a:latin typeface="Roboto" panose="02000000000000000000" pitchFamily="2" charset="0"/>
                        <a:ea typeface="Roboto" panose="02000000000000000000" pitchFamily="2" charset="0"/>
                        <a:cs typeface="Roboto"/>
                        <a:sym typeface="Roboto"/>
                      </a:endParaRPr>
                    </a:p>
                  </a:txBody>
                  <a:tcPr marL="91425" marR="91425" marT="91425" marB="91425" anchor="ctr"/>
                </a:tc>
                <a:extLst>
                  <a:ext uri="{0D108BD9-81ED-4DB2-BD59-A6C34878D82A}">
                    <a16:rowId xmlns:a16="http://schemas.microsoft.com/office/drawing/2014/main" val="10004"/>
                  </a:ext>
                </a:extLst>
              </a:tr>
            </a:tbl>
          </a:graphicData>
        </a:graphic>
      </p:graphicFrame>
      <p:sp>
        <p:nvSpPr>
          <p:cNvPr id="871" name="Google Shape;871;g308db967fb2_0_31"/>
          <p:cNvSpPr txBox="1"/>
          <p:nvPr/>
        </p:nvSpPr>
        <p:spPr>
          <a:xfrm>
            <a:off x="1720173" y="6072786"/>
            <a:ext cx="8106190" cy="430847"/>
          </a:xfrm>
          <a:prstGeom prst="rect">
            <a:avLst/>
          </a:prstGeom>
          <a:solidFill>
            <a:srgbClr val="B3DFFF"/>
          </a:solidFill>
          <a:ln>
            <a:noFill/>
          </a:ln>
        </p:spPr>
        <p:txBody>
          <a:bodyPr spcFirstLastPara="1" wrap="square" lIns="91425" tIns="45700" rIns="91425" bIns="45700" anchor="t" anchorCtr="0">
            <a:spAutoFit/>
          </a:bodyPr>
          <a:lstStyle/>
          <a:p>
            <a:pPr marL="0" lvl="0" indent="0" algn="ctr" rtl="0">
              <a:spcBef>
                <a:spcPts val="0"/>
              </a:spcBef>
              <a:spcAft>
                <a:spcPts val="0"/>
              </a:spcAft>
              <a:buNone/>
            </a:pPr>
            <a:r>
              <a:rPr lang="en-US" sz="2200" b="1" dirty="0">
                <a:solidFill>
                  <a:srgbClr val="0E5C9A"/>
                </a:solidFill>
                <a:latin typeface="Roboto"/>
                <a:ea typeface="Roboto"/>
                <a:cs typeface="Roboto"/>
                <a:sym typeface="Roboto"/>
              </a:rPr>
              <a:t>We are now ready for Lab 7: Cloning and Container Templates</a:t>
            </a:r>
            <a:endParaRPr sz="2200" b="1" dirty="0">
              <a:solidFill>
                <a:srgbClr val="0E5C9A"/>
              </a:solidFill>
              <a:latin typeface="Roboto"/>
              <a:ea typeface="Roboto"/>
              <a:cs typeface="Roboto"/>
              <a:sym typeface="Roboto"/>
            </a:endParaRPr>
          </a:p>
        </p:txBody>
      </p:sp>
      <p:sp>
        <p:nvSpPr>
          <p:cNvPr id="3" name="TextBox 2">
            <a:extLst>
              <a:ext uri="{FF2B5EF4-FFF2-40B4-BE49-F238E27FC236}">
                <a16:creationId xmlns:a16="http://schemas.microsoft.com/office/drawing/2014/main" id="{FD9402C6-C82B-0C69-141E-93F8B95B35A4}"/>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875"/>
        <p:cNvGrpSpPr/>
        <p:nvPr/>
      </p:nvGrpSpPr>
      <p:grpSpPr>
        <a:xfrm>
          <a:off x="0" y="0"/>
          <a:ext cx="0" cy="0"/>
          <a:chOff x="0" y="0"/>
          <a:chExt cx="0" cy="0"/>
        </a:xfrm>
      </p:grpSpPr>
      <p:sp>
        <p:nvSpPr>
          <p:cNvPr id="876" name="Google Shape;876;g302bd11f498_0_14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Lab 7: Cloning and Container Templates</a:t>
            </a:r>
            <a:endParaRPr dirty="0">
              <a:latin typeface="Roboto" panose="02000000000000000000" pitchFamily="2" charset="0"/>
              <a:ea typeface="Roboto" panose="02000000000000000000" pitchFamily="2" charset="0"/>
            </a:endParaRPr>
          </a:p>
        </p:txBody>
      </p:sp>
      <p:sp>
        <p:nvSpPr>
          <p:cNvPr id="877" name="Google Shape;877;g302bd11f498_0_147"/>
          <p:cNvSpPr txBox="1"/>
          <p:nvPr/>
        </p:nvSpPr>
        <p:spPr>
          <a:xfrm>
            <a:off x="390001" y="2079318"/>
            <a:ext cx="4945792" cy="3170058"/>
          </a:xfrm>
          <a:prstGeom prst="rect">
            <a:avLst/>
          </a:prstGeom>
          <a:noFill/>
          <a:ln>
            <a:noFill/>
          </a:ln>
        </p:spPr>
        <p:txBody>
          <a:bodyPr spcFirstLastPara="1" wrap="square" lIns="91425" tIns="45700" rIns="91425" bIns="45700" anchor="t" anchorCtr="0">
            <a:spAutoFit/>
          </a:bodyPr>
          <a:lstStyle/>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Summary</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In this lab, you will learn how to clone </a:t>
            </a:r>
            <a:r>
              <a:rPr lang="en-US" sz="1800" b="0" u="none" strike="noStrike" cap="none" dirty="0">
                <a:solidFill>
                  <a:srgbClr val="262626"/>
                </a:solidFill>
                <a:latin typeface="Roboto" panose="02000000000000000000" pitchFamily="2" charset="0"/>
                <a:ea typeface="Roboto" panose="02000000000000000000" pitchFamily="2" charset="0"/>
                <a:cs typeface="Calibri"/>
                <a:sym typeface="Calibri"/>
              </a:rPr>
              <a:t>VMs and CTs. </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You will also learn how to create and deploy custom container templates. </a:t>
            </a:r>
            <a:endParaRPr sz="1800" b="0" i="0" u="none" strike="noStrike" cap="none" dirty="0">
              <a:solidFill>
                <a:srgbClr val="262626"/>
              </a:solidFill>
              <a:latin typeface="Roboto" panose="02000000000000000000" pitchFamily="2" charset="0"/>
              <a:ea typeface="Roboto" panose="02000000000000000000" pitchFamily="2" charset="0"/>
              <a:cs typeface="Calibri"/>
              <a:sym typeface="Calibri"/>
            </a:endParaRPr>
          </a:p>
          <a:p>
            <a:pPr marL="914400" marR="0" lvl="2" indent="0" algn="l" rtl="0">
              <a:spcBef>
                <a:spcPts val="0"/>
              </a:spcBef>
              <a:spcAft>
                <a:spcPts val="0"/>
              </a:spcAft>
              <a:buNone/>
            </a:pPr>
            <a:endParaRPr sz="1800" b="1" i="0" u="none" strike="noStrike" cap="none" dirty="0">
              <a:solidFill>
                <a:srgbClr val="0E5C9A"/>
              </a:solidFill>
              <a:latin typeface="Roboto" panose="02000000000000000000" pitchFamily="2" charset="0"/>
              <a:ea typeface="Roboto" panose="02000000000000000000" pitchFamily="2" charset="0"/>
              <a:cs typeface="Roboto"/>
              <a:sym typeface="Roboto"/>
            </a:endParaRPr>
          </a:p>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Objectives</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Clone a VM.</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Create a Template from a CT.</a:t>
            </a:r>
            <a:endParaRPr sz="1800" b="0" i="0" u="none" strike="noStrike" cap="none" dirty="0">
              <a:solidFill>
                <a:srgbClr val="262626"/>
              </a:solidFill>
              <a:latin typeface="Roboto" panose="02000000000000000000" pitchFamily="2" charset="0"/>
              <a:ea typeface="Roboto" panose="02000000000000000000" pitchFamily="2" charset="0"/>
              <a:cs typeface="Noto Sans Symbols"/>
              <a:sym typeface="Noto Sans Symbols"/>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Deploy a custom CT Template.</a:t>
            </a: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878" name="Google Shape;878;g302bd11f498_0_147"/>
          <p:cNvCxnSpPr/>
          <p:nvPr/>
        </p:nvCxnSpPr>
        <p:spPr>
          <a:xfrm>
            <a:off x="0" y="1853514"/>
            <a:ext cx="11850000" cy="0"/>
          </a:xfrm>
          <a:prstGeom prst="straightConnector1">
            <a:avLst/>
          </a:prstGeom>
          <a:noFill/>
          <a:ln w="19050" cap="flat" cmpd="sng">
            <a:solidFill>
              <a:schemeClr val="accent1"/>
            </a:solidFill>
            <a:prstDash val="solid"/>
            <a:miter lim="800000"/>
            <a:headEnd type="none" w="sm" len="sm"/>
            <a:tailEnd type="none" w="sm" len="sm"/>
          </a:ln>
        </p:spPr>
      </p:cxnSp>
      <p:pic>
        <p:nvPicPr>
          <p:cNvPr id="879" name="Google Shape;879;g302bd11f498_0_147" descr="A screenshot of a computer&#10;&#10;Description automatically generated"/>
          <p:cNvPicPr preferRelativeResize="0"/>
          <p:nvPr/>
        </p:nvPicPr>
        <p:blipFill rotWithShape="1">
          <a:blip r:embed="rId3">
            <a:alphaModFix/>
          </a:blip>
          <a:srcRect/>
          <a:stretch/>
        </p:blipFill>
        <p:spPr>
          <a:xfrm>
            <a:off x="5462421" y="2314075"/>
            <a:ext cx="5315780" cy="3366153"/>
          </a:xfrm>
          <a:prstGeom prst="rect">
            <a:avLst/>
          </a:prstGeom>
          <a:noFill/>
          <a:ln>
            <a:solidFill>
              <a:schemeClr val="bg1">
                <a:lumMod val="85000"/>
              </a:schemeClr>
            </a:solidFill>
          </a:ln>
        </p:spPr>
      </p:pic>
      <p:sp>
        <p:nvSpPr>
          <p:cNvPr id="2" name="TextBox 1">
            <a:extLst>
              <a:ext uri="{FF2B5EF4-FFF2-40B4-BE49-F238E27FC236}">
                <a16:creationId xmlns:a16="http://schemas.microsoft.com/office/drawing/2014/main" id="{1D360AA4-BF36-31D3-CAFB-BA8A696587ED}"/>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884"/>
        <p:cNvGrpSpPr/>
        <p:nvPr/>
      </p:nvGrpSpPr>
      <p:grpSpPr>
        <a:xfrm>
          <a:off x="0" y="0"/>
          <a:ext cx="0" cy="0"/>
          <a:chOff x="0" y="0"/>
          <a:chExt cx="0" cy="0"/>
        </a:xfrm>
      </p:grpSpPr>
      <p:sp>
        <p:nvSpPr>
          <p:cNvPr id="885" name="Google Shape;885;g308db967fb2_0_37"/>
          <p:cNvSpPr txBox="1">
            <a:spLocks noGrp="1"/>
          </p:cNvSpPr>
          <p:nvPr>
            <p:ph type="title"/>
          </p:nvPr>
        </p:nvSpPr>
        <p:spPr>
          <a:xfrm>
            <a:off x="838200" y="612552"/>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a:latin typeface="Roboto" panose="02000000000000000000" pitchFamily="2" charset="0"/>
                <a:ea typeface="Roboto" panose="02000000000000000000" pitchFamily="2" charset="0"/>
              </a:rPr>
              <a:t>Command Line Interface (CLI)</a:t>
            </a:r>
            <a:endParaRPr>
              <a:latin typeface="Roboto" panose="02000000000000000000" pitchFamily="2" charset="0"/>
              <a:ea typeface="Roboto" panose="02000000000000000000" pitchFamily="2" charset="0"/>
            </a:endParaRPr>
          </a:p>
        </p:txBody>
      </p:sp>
      <p:sp>
        <p:nvSpPr>
          <p:cNvPr id="886" name="Google Shape;886;g308db967fb2_0_37"/>
          <p:cNvSpPr txBox="1"/>
          <p:nvPr/>
        </p:nvSpPr>
        <p:spPr>
          <a:xfrm>
            <a:off x="901126" y="1746527"/>
            <a:ext cx="10249500" cy="1323399"/>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1200"/>
              </a:spcAft>
              <a:buNone/>
            </a:pPr>
            <a:r>
              <a:rPr lang="en-US" sz="2000" dirty="0">
                <a:solidFill>
                  <a:schemeClr val="dk1"/>
                </a:solidFill>
                <a:latin typeface="Roboto" panose="02000000000000000000" pitchFamily="2" charset="0"/>
                <a:ea typeface="Roboto" panose="02000000000000000000" pitchFamily="2" charset="0"/>
                <a:cs typeface="Roboto"/>
                <a:sym typeface="Roboto"/>
              </a:rPr>
              <a:t>Since Proxmox VE is built on Debian Linux, it can be managed by using CLI.</a:t>
            </a:r>
            <a:endParaRPr sz="2000" dirty="0">
              <a:solidFill>
                <a:schemeClr val="dk1"/>
              </a:solidFill>
              <a:latin typeface="Roboto" panose="02000000000000000000" pitchFamily="2" charset="0"/>
              <a:ea typeface="Roboto" panose="02000000000000000000" pitchFamily="2" charset="0"/>
              <a:cs typeface="Roboto"/>
              <a:sym typeface="Roboto"/>
            </a:endParaRPr>
          </a:p>
          <a:p>
            <a:pPr marL="0" lvl="0" indent="0" algn="l" rtl="0">
              <a:spcBef>
                <a:spcPts val="0"/>
              </a:spcBef>
              <a:spcAft>
                <a:spcPts val="1200"/>
              </a:spcAft>
              <a:buNone/>
            </a:pPr>
            <a:r>
              <a:rPr lang="en-US" sz="2000" dirty="0">
                <a:solidFill>
                  <a:schemeClr val="dk1"/>
                </a:solidFill>
                <a:latin typeface="Roboto" panose="02000000000000000000" pitchFamily="2" charset="0"/>
                <a:ea typeface="Roboto" panose="02000000000000000000" pitchFamily="2" charset="0"/>
                <a:cs typeface="Roboto"/>
                <a:sym typeface="Roboto"/>
              </a:rPr>
              <a:t>Knowing CLI is a core skill that all sysadmins should have, because the GUI may not always be accessible.</a:t>
            </a:r>
            <a:endParaRPr sz="2000" dirty="0">
              <a:solidFill>
                <a:schemeClr val="dk1"/>
              </a:solidFill>
              <a:latin typeface="Roboto" panose="02000000000000000000" pitchFamily="2" charset="0"/>
              <a:ea typeface="Roboto" panose="02000000000000000000" pitchFamily="2" charset="0"/>
              <a:cs typeface="Roboto"/>
              <a:sym typeface="Roboto"/>
            </a:endParaRPr>
          </a:p>
        </p:txBody>
      </p:sp>
      <p:sp>
        <p:nvSpPr>
          <p:cNvPr id="887" name="Google Shape;887;g308db967fb2_0_37"/>
          <p:cNvSpPr/>
          <p:nvPr/>
        </p:nvSpPr>
        <p:spPr>
          <a:xfrm>
            <a:off x="933400" y="3454501"/>
            <a:ext cx="5022600" cy="386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Node-level functions</a:t>
            </a:r>
            <a:endParaRPr sz="2000" dirty="0">
              <a:solidFill>
                <a:schemeClr val="lt1"/>
              </a:solidFill>
              <a:latin typeface="Roboto" panose="02000000000000000000" pitchFamily="2" charset="0"/>
              <a:ea typeface="Roboto" panose="02000000000000000000" pitchFamily="2" charset="0"/>
            </a:endParaRPr>
          </a:p>
        </p:txBody>
      </p:sp>
      <p:sp>
        <p:nvSpPr>
          <p:cNvPr id="888" name="Google Shape;888;g308db967fb2_0_37"/>
          <p:cNvSpPr/>
          <p:nvPr/>
        </p:nvSpPr>
        <p:spPr>
          <a:xfrm>
            <a:off x="933400" y="3907101"/>
            <a:ext cx="5022600" cy="1623920"/>
          </a:xfrm>
          <a:prstGeom prst="roundRect">
            <a:avLst>
              <a:gd name="adj" fmla="val 4020"/>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Accessed via </a:t>
            </a:r>
            <a:r>
              <a:rPr lang="en-US" sz="1800" i="1" dirty="0">
                <a:solidFill>
                  <a:schemeClr val="dk1"/>
                </a:solidFill>
                <a:latin typeface="Roboto" panose="02000000000000000000" pitchFamily="2" charset="0"/>
                <a:ea typeface="Roboto" panose="02000000000000000000" pitchFamily="2" charset="0"/>
              </a:rPr>
              <a:t>SSH</a:t>
            </a:r>
            <a:r>
              <a:rPr lang="en-US" sz="1800" dirty="0">
                <a:solidFill>
                  <a:schemeClr val="dk1"/>
                </a:solidFill>
                <a:latin typeface="Roboto" panose="02000000000000000000" pitchFamily="2" charset="0"/>
                <a:ea typeface="Roboto" panose="02000000000000000000" pitchFamily="2" charset="0"/>
              </a:rPr>
              <a:t> or the </a:t>
            </a:r>
            <a:r>
              <a:rPr lang="en-US" sz="1800" i="1" dirty="0">
                <a:solidFill>
                  <a:schemeClr val="dk1"/>
                </a:solidFill>
                <a:latin typeface="Roboto" panose="02000000000000000000" pitchFamily="2" charset="0"/>
                <a:ea typeface="Roboto" panose="02000000000000000000" pitchFamily="2" charset="0"/>
              </a:rPr>
              <a:t>GUI &gt; Node</a:t>
            </a:r>
            <a:r>
              <a:rPr lang="en-US" sz="1800" dirty="0">
                <a:solidFill>
                  <a:schemeClr val="dk1"/>
                </a:solidFill>
                <a:latin typeface="Roboto" panose="02000000000000000000" pitchFamily="2" charset="0"/>
                <a:ea typeface="Roboto" panose="02000000000000000000" pitchFamily="2" charset="0"/>
              </a:rPr>
              <a:t>.</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You can manage the entire environment (VMs, CTs, networks…)</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Commands like </a:t>
            </a:r>
            <a:r>
              <a:rPr lang="en-US" sz="1800" b="1" i="1" dirty="0">
                <a:solidFill>
                  <a:schemeClr val="dk1"/>
                </a:solidFill>
                <a:latin typeface="Consolas" panose="020B0609020204030204" pitchFamily="49" charset="0"/>
                <a:ea typeface="Roboto" panose="02000000000000000000" pitchFamily="2" charset="0"/>
                <a:cs typeface="Consolas" panose="020B0609020204030204" pitchFamily="49" charset="0"/>
              </a:rPr>
              <a:t>qm</a:t>
            </a:r>
            <a:r>
              <a:rPr lang="en-US" sz="1800" dirty="0">
                <a:solidFill>
                  <a:schemeClr val="dk1"/>
                </a:solidFill>
                <a:latin typeface="Roboto" panose="02000000000000000000" pitchFamily="2" charset="0"/>
                <a:ea typeface="Roboto" panose="02000000000000000000" pitchFamily="2" charset="0"/>
              </a:rPr>
              <a:t>, </a:t>
            </a:r>
            <a:r>
              <a:rPr lang="en-US" sz="1800" b="1" i="1" dirty="0">
                <a:solidFill>
                  <a:schemeClr val="dk1"/>
                </a:solidFill>
                <a:latin typeface="Consolas" panose="020B0609020204030204" pitchFamily="49" charset="0"/>
                <a:ea typeface="Roboto" panose="02000000000000000000" pitchFamily="2" charset="0"/>
                <a:cs typeface="Consolas" panose="020B0609020204030204" pitchFamily="49" charset="0"/>
              </a:rPr>
              <a:t>pct</a:t>
            </a:r>
            <a:r>
              <a:rPr lang="en-US" sz="1800" dirty="0">
                <a:solidFill>
                  <a:schemeClr val="dk1"/>
                </a:solidFill>
                <a:latin typeface="Roboto" panose="02000000000000000000" pitchFamily="2" charset="0"/>
                <a:ea typeface="Roboto" panose="02000000000000000000" pitchFamily="2" charset="0"/>
              </a:rPr>
              <a:t>, </a:t>
            </a:r>
            <a:r>
              <a:rPr lang="en-US" sz="1800" b="1" i="1" dirty="0">
                <a:solidFill>
                  <a:schemeClr val="dk1"/>
                </a:solidFill>
                <a:latin typeface="Consolas" panose="020B0609020204030204" pitchFamily="49" charset="0"/>
                <a:ea typeface="Roboto" panose="02000000000000000000" pitchFamily="2" charset="0"/>
                <a:cs typeface="Consolas" panose="020B0609020204030204" pitchFamily="49" charset="0"/>
              </a:rPr>
              <a:t>pveum</a:t>
            </a:r>
            <a:endParaRPr sz="18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p:txBody>
      </p:sp>
      <p:sp>
        <p:nvSpPr>
          <p:cNvPr id="889" name="Google Shape;889;g308db967fb2_0_37"/>
          <p:cNvSpPr/>
          <p:nvPr/>
        </p:nvSpPr>
        <p:spPr>
          <a:xfrm>
            <a:off x="6256252" y="3454501"/>
            <a:ext cx="5022600" cy="386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VM-level functions</a:t>
            </a:r>
            <a:endParaRPr sz="2000">
              <a:solidFill>
                <a:schemeClr val="lt1"/>
              </a:solidFill>
              <a:latin typeface="Roboto" panose="02000000000000000000" pitchFamily="2" charset="0"/>
              <a:ea typeface="Roboto" panose="02000000000000000000" pitchFamily="2" charset="0"/>
            </a:endParaRPr>
          </a:p>
        </p:txBody>
      </p:sp>
      <p:sp>
        <p:nvSpPr>
          <p:cNvPr id="890" name="Google Shape;890;g308db967fb2_0_37"/>
          <p:cNvSpPr/>
          <p:nvPr/>
        </p:nvSpPr>
        <p:spPr>
          <a:xfrm>
            <a:off x="6256250" y="3907101"/>
            <a:ext cx="5022600" cy="1623920"/>
          </a:xfrm>
          <a:prstGeom prst="roundRect">
            <a:avLst>
              <a:gd name="adj" fmla="val 4506"/>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Accessed via </a:t>
            </a:r>
            <a:r>
              <a:rPr lang="en-US" sz="1800" i="1" dirty="0">
                <a:solidFill>
                  <a:schemeClr val="dk1"/>
                </a:solidFill>
                <a:latin typeface="Roboto" panose="02000000000000000000" pitchFamily="2" charset="0"/>
                <a:ea typeface="Roboto" panose="02000000000000000000" pitchFamily="2" charset="0"/>
              </a:rPr>
              <a:t>SSH</a:t>
            </a:r>
            <a:r>
              <a:rPr lang="en-US" sz="1800" dirty="0">
                <a:solidFill>
                  <a:schemeClr val="dk1"/>
                </a:solidFill>
                <a:latin typeface="Roboto" panose="02000000000000000000" pitchFamily="2" charset="0"/>
                <a:ea typeface="Roboto" panose="02000000000000000000" pitchFamily="2" charset="0"/>
              </a:rPr>
              <a:t> or the </a:t>
            </a:r>
            <a:r>
              <a:rPr lang="en-US" sz="1800" i="1" dirty="0">
                <a:solidFill>
                  <a:schemeClr val="dk1"/>
                </a:solidFill>
                <a:latin typeface="Roboto" panose="02000000000000000000" pitchFamily="2" charset="0"/>
                <a:ea typeface="Roboto" panose="02000000000000000000" pitchFamily="2" charset="0"/>
              </a:rPr>
              <a:t>GUI &gt; VM</a:t>
            </a:r>
            <a:r>
              <a:rPr lang="en-US" sz="1800" dirty="0">
                <a:solidFill>
                  <a:schemeClr val="dk1"/>
                </a:solidFill>
                <a:latin typeface="Roboto" panose="02000000000000000000" pitchFamily="2" charset="0"/>
                <a:ea typeface="Roboto" panose="02000000000000000000" pitchFamily="2" charset="0"/>
              </a:rPr>
              <a:t>.</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Limited to what the OS in the VM can do.</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Commands like </a:t>
            </a:r>
            <a:r>
              <a:rPr lang="en-US" sz="1800" b="1" i="1" dirty="0">
                <a:solidFill>
                  <a:schemeClr val="dk1"/>
                </a:solidFill>
                <a:latin typeface="Consolas" panose="020B0609020204030204" pitchFamily="49" charset="0"/>
                <a:ea typeface="Roboto" panose="02000000000000000000" pitchFamily="2" charset="0"/>
                <a:cs typeface="Consolas" panose="020B0609020204030204" pitchFamily="49" charset="0"/>
              </a:rPr>
              <a:t>apt</a:t>
            </a:r>
            <a:r>
              <a:rPr lang="en-US" sz="1800" dirty="0">
                <a:solidFill>
                  <a:schemeClr val="dk1"/>
                </a:solidFill>
                <a:latin typeface="Roboto" panose="02000000000000000000" pitchFamily="2" charset="0"/>
                <a:ea typeface="Roboto" panose="02000000000000000000" pitchFamily="2" charset="0"/>
              </a:rPr>
              <a:t>, </a:t>
            </a:r>
            <a:r>
              <a:rPr lang="en-US" sz="1800" b="1" i="1" dirty="0">
                <a:solidFill>
                  <a:schemeClr val="dk1"/>
                </a:solidFill>
                <a:latin typeface="Consolas" panose="020B0609020204030204" pitchFamily="49" charset="0"/>
                <a:ea typeface="Roboto" panose="02000000000000000000" pitchFamily="2" charset="0"/>
                <a:cs typeface="Consolas" panose="020B0609020204030204" pitchFamily="49" charset="0"/>
              </a:rPr>
              <a:t>yum</a:t>
            </a:r>
            <a:r>
              <a:rPr lang="en-US" sz="1800" dirty="0">
                <a:solidFill>
                  <a:schemeClr val="dk1"/>
                </a:solidFill>
                <a:latin typeface="Roboto" panose="02000000000000000000" pitchFamily="2" charset="0"/>
                <a:ea typeface="Roboto" panose="02000000000000000000" pitchFamily="2" charset="0"/>
              </a:rPr>
              <a:t>, </a:t>
            </a:r>
            <a:r>
              <a:rPr lang="en-US" sz="1800" b="1" i="1" dirty="0">
                <a:solidFill>
                  <a:schemeClr val="dk1"/>
                </a:solidFill>
                <a:latin typeface="Consolas" panose="020B0609020204030204" pitchFamily="49" charset="0"/>
                <a:ea typeface="Roboto" panose="02000000000000000000" pitchFamily="2" charset="0"/>
                <a:cs typeface="Consolas" panose="020B0609020204030204" pitchFamily="49" charset="0"/>
              </a:rPr>
              <a:t>systemctl</a:t>
            </a:r>
            <a:r>
              <a:rPr lang="en-US" sz="1800" dirty="0">
                <a:solidFill>
                  <a:schemeClr val="dk1"/>
                </a:solidFill>
                <a:latin typeface="Roboto" panose="02000000000000000000" pitchFamily="2" charset="0"/>
                <a:ea typeface="Roboto" panose="02000000000000000000" pitchFamily="2" charset="0"/>
              </a:rPr>
              <a:t>, but not </a:t>
            </a:r>
            <a:r>
              <a:rPr lang="en-US" sz="1800" b="1" i="1" dirty="0">
                <a:solidFill>
                  <a:schemeClr val="dk1"/>
                </a:solidFill>
                <a:latin typeface="Consolas" panose="020B0609020204030204" pitchFamily="49" charset="0"/>
                <a:ea typeface="Roboto" panose="02000000000000000000" pitchFamily="2" charset="0"/>
                <a:cs typeface="Consolas" panose="020B0609020204030204" pitchFamily="49" charset="0"/>
              </a:rPr>
              <a:t>qm</a:t>
            </a:r>
            <a:r>
              <a:rPr lang="en-US" sz="1800" i="1" dirty="0">
                <a:solidFill>
                  <a:schemeClr val="dk1"/>
                </a:solidFill>
                <a:latin typeface="Roboto" panose="02000000000000000000" pitchFamily="2" charset="0"/>
                <a:ea typeface="Roboto" panose="02000000000000000000" pitchFamily="2" charset="0"/>
              </a:rPr>
              <a:t> </a:t>
            </a:r>
            <a:r>
              <a:rPr lang="en-US" sz="1800" dirty="0">
                <a:solidFill>
                  <a:schemeClr val="dk1"/>
                </a:solidFill>
                <a:latin typeface="Roboto" panose="02000000000000000000" pitchFamily="2" charset="0"/>
                <a:ea typeface="Roboto" panose="02000000000000000000" pitchFamily="2" charset="0"/>
              </a:rPr>
              <a:t>or </a:t>
            </a:r>
            <a:r>
              <a:rPr lang="en-US" sz="1800" b="1" i="1" dirty="0">
                <a:solidFill>
                  <a:schemeClr val="dk1"/>
                </a:solidFill>
                <a:latin typeface="Consolas" panose="020B0609020204030204" pitchFamily="49" charset="0"/>
                <a:ea typeface="Roboto" panose="02000000000000000000" pitchFamily="2" charset="0"/>
                <a:cs typeface="Consolas" panose="020B0609020204030204" pitchFamily="49" charset="0"/>
              </a:rPr>
              <a:t>pct</a:t>
            </a:r>
            <a:endParaRPr sz="18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p:txBody>
      </p:sp>
      <p:sp>
        <p:nvSpPr>
          <p:cNvPr id="3" name="TextBox 2">
            <a:extLst>
              <a:ext uri="{FF2B5EF4-FFF2-40B4-BE49-F238E27FC236}">
                <a16:creationId xmlns:a16="http://schemas.microsoft.com/office/drawing/2014/main" id="{B96B6106-606A-3240-0A11-C3050B3435F4}"/>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894"/>
        <p:cNvGrpSpPr/>
        <p:nvPr/>
      </p:nvGrpSpPr>
      <p:grpSpPr>
        <a:xfrm>
          <a:off x="0" y="0"/>
          <a:ext cx="0" cy="0"/>
          <a:chOff x="0" y="0"/>
          <a:chExt cx="0" cy="0"/>
        </a:xfrm>
      </p:grpSpPr>
      <p:sp>
        <p:nvSpPr>
          <p:cNvPr id="895" name="Google Shape;895;g30aa653cca0_0_13"/>
          <p:cNvSpPr txBox="1">
            <a:spLocks noGrp="1"/>
          </p:cNvSpPr>
          <p:nvPr>
            <p:ph type="title"/>
          </p:nvPr>
        </p:nvSpPr>
        <p:spPr>
          <a:xfrm>
            <a:off x="838200" y="496397"/>
            <a:ext cx="10515600" cy="775624"/>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CLI Command Examples</a:t>
            </a:r>
            <a:endParaRPr dirty="0">
              <a:latin typeface="Roboto" panose="02000000000000000000" pitchFamily="2" charset="0"/>
              <a:ea typeface="Roboto" panose="02000000000000000000" pitchFamily="2" charset="0"/>
            </a:endParaRPr>
          </a:p>
        </p:txBody>
      </p:sp>
      <p:sp>
        <p:nvSpPr>
          <p:cNvPr id="896" name="Google Shape;896;g30aa653cca0_0_13"/>
          <p:cNvSpPr/>
          <p:nvPr/>
        </p:nvSpPr>
        <p:spPr>
          <a:xfrm>
            <a:off x="992560" y="1353855"/>
            <a:ext cx="2130900" cy="2545761"/>
          </a:xfrm>
          <a:prstGeom prst="roundRect">
            <a:avLst>
              <a:gd name="adj" fmla="val 4073"/>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System</a:t>
            </a:r>
            <a:br>
              <a:rPr lang="en-US" sz="2000">
                <a:solidFill>
                  <a:schemeClr val="lt1"/>
                </a:solidFill>
                <a:latin typeface="Roboto" panose="02000000000000000000" pitchFamily="2" charset="0"/>
                <a:ea typeface="Roboto" panose="02000000000000000000" pitchFamily="2" charset="0"/>
              </a:rPr>
            </a:br>
            <a:r>
              <a:rPr lang="en-US" sz="2000">
                <a:solidFill>
                  <a:schemeClr val="lt1"/>
                </a:solidFill>
                <a:latin typeface="Roboto" panose="02000000000000000000" pitchFamily="2" charset="0"/>
                <a:ea typeface="Roboto" panose="02000000000000000000" pitchFamily="2" charset="0"/>
              </a:rPr>
              <a:t>Management</a:t>
            </a:r>
            <a:endParaRPr sz="2000">
              <a:solidFill>
                <a:schemeClr val="lt1"/>
              </a:solidFill>
              <a:latin typeface="Roboto" panose="02000000000000000000" pitchFamily="2" charset="0"/>
              <a:ea typeface="Roboto" panose="02000000000000000000" pitchFamily="2" charset="0"/>
            </a:endParaRPr>
          </a:p>
        </p:txBody>
      </p:sp>
      <p:sp>
        <p:nvSpPr>
          <p:cNvPr id="897" name="Google Shape;897;g30aa653cca0_0_13"/>
          <p:cNvSpPr/>
          <p:nvPr/>
        </p:nvSpPr>
        <p:spPr>
          <a:xfrm>
            <a:off x="3195872" y="1353855"/>
            <a:ext cx="6378431" cy="2545761"/>
          </a:xfrm>
          <a:prstGeom prst="roundRect">
            <a:avLst>
              <a:gd name="adj" fmla="val 2335"/>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reboot</a:t>
            </a:r>
            <a:endParaRPr sz="16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shutdown now</a:t>
            </a:r>
            <a:endParaRPr sz="16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pveperf</a:t>
            </a:r>
            <a:r>
              <a:rPr lang="en-US" sz="1600" i="1" dirty="0">
                <a:solidFill>
                  <a:schemeClr val="dk1"/>
                </a:solidFill>
                <a:latin typeface="Roboto" panose="02000000000000000000" pitchFamily="2" charset="0"/>
                <a:ea typeface="Roboto" panose="02000000000000000000" pitchFamily="2" charset="0"/>
              </a:rPr>
              <a:t> </a:t>
            </a:r>
            <a:r>
              <a:rPr lang="en-US" sz="1600" dirty="0">
                <a:solidFill>
                  <a:schemeClr val="dk1"/>
                </a:solidFill>
                <a:latin typeface="Roboto" panose="02000000000000000000" pitchFamily="2" charset="0"/>
                <a:ea typeface="Roboto" panose="02000000000000000000" pitchFamily="2" charset="0"/>
              </a:rPr>
              <a:t>(view node status, like CPU, memory, uptime)</a:t>
            </a:r>
            <a:endParaRPr sz="1600"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top</a:t>
            </a:r>
            <a:r>
              <a:rPr lang="en-US" sz="1600" i="1" dirty="0">
                <a:solidFill>
                  <a:schemeClr val="dk1"/>
                </a:solidFill>
                <a:latin typeface="Roboto" panose="02000000000000000000" pitchFamily="2" charset="0"/>
                <a:ea typeface="Roboto" panose="02000000000000000000" pitchFamily="2" charset="0"/>
              </a:rPr>
              <a:t> </a:t>
            </a:r>
            <a:r>
              <a:rPr lang="en-US" sz="1600" dirty="0">
                <a:solidFill>
                  <a:schemeClr val="dk1"/>
                </a:solidFill>
                <a:latin typeface="Roboto" panose="02000000000000000000" pitchFamily="2" charset="0"/>
                <a:ea typeface="Roboto" panose="02000000000000000000" pitchFamily="2" charset="0"/>
              </a:rPr>
              <a:t>(check CPU usage)</a:t>
            </a:r>
            <a:endParaRPr sz="1600"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free -h </a:t>
            </a:r>
            <a:r>
              <a:rPr lang="en-US" sz="1600" i="1" dirty="0">
                <a:solidFill>
                  <a:schemeClr val="dk1"/>
                </a:solidFill>
                <a:latin typeface="Roboto" panose="02000000000000000000" pitchFamily="2" charset="0"/>
                <a:ea typeface="Roboto" panose="02000000000000000000" pitchFamily="2" charset="0"/>
              </a:rPr>
              <a:t>(</a:t>
            </a:r>
            <a:r>
              <a:rPr lang="en-US" sz="1600" dirty="0">
                <a:solidFill>
                  <a:schemeClr val="dk1"/>
                </a:solidFill>
                <a:latin typeface="Roboto" panose="02000000000000000000" pitchFamily="2" charset="0"/>
                <a:ea typeface="Roboto" panose="02000000000000000000" pitchFamily="2" charset="0"/>
              </a:rPr>
              <a:t>memory usage)</a:t>
            </a:r>
            <a:endParaRPr sz="1600"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df -h </a:t>
            </a:r>
            <a:r>
              <a:rPr lang="en-US" sz="1600" dirty="0">
                <a:solidFill>
                  <a:schemeClr val="dk1"/>
                </a:solidFill>
                <a:latin typeface="Roboto" panose="02000000000000000000" pitchFamily="2" charset="0"/>
                <a:ea typeface="Roboto" panose="02000000000000000000" pitchFamily="2" charset="0"/>
              </a:rPr>
              <a:t>(monitor disk usage)</a:t>
            </a:r>
            <a:endParaRPr sz="1600"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pvesm status </a:t>
            </a:r>
            <a:r>
              <a:rPr lang="en-US" sz="1600" dirty="0">
                <a:solidFill>
                  <a:schemeClr val="dk1"/>
                </a:solidFill>
                <a:latin typeface="Roboto" panose="02000000000000000000" pitchFamily="2" charset="0"/>
                <a:ea typeface="Roboto" panose="02000000000000000000" pitchFamily="2" charset="0"/>
              </a:rPr>
              <a:t>(list all storages available)</a:t>
            </a:r>
            <a:endParaRPr sz="1800" dirty="0">
              <a:solidFill>
                <a:schemeClr val="dk1"/>
              </a:solidFill>
              <a:latin typeface="Roboto" panose="02000000000000000000" pitchFamily="2" charset="0"/>
              <a:ea typeface="Roboto" panose="02000000000000000000" pitchFamily="2" charset="0"/>
            </a:endParaRPr>
          </a:p>
        </p:txBody>
      </p:sp>
      <p:sp>
        <p:nvSpPr>
          <p:cNvPr id="898" name="Google Shape;898;g30aa653cca0_0_13"/>
          <p:cNvSpPr/>
          <p:nvPr/>
        </p:nvSpPr>
        <p:spPr>
          <a:xfrm>
            <a:off x="992560" y="3981450"/>
            <a:ext cx="2130900" cy="2322533"/>
          </a:xfrm>
          <a:prstGeom prst="roundRect">
            <a:avLst>
              <a:gd name="adj" fmla="val 6406"/>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Virtual Machine</a:t>
            </a:r>
            <a:br>
              <a:rPr lang="en-US" sz="2000" dirty="0">
                <a:solidFill>
                  <a:schemeClr val="lt1"/>
                </a:solidFill>
                <a:latin typeface="Roboto" panose="02000000000000000000" pitchFamily="2" charset="0"/>
                <a:ea typeface="Roboto" panose="02000000000000000000" pitchFamily="2" charset="0"/>
              </a:rPr>
            </a:br>
            <a:r>
              <a:rPr lang="en-US" sz="2000" dirty="0">
                <a:solidFill>
                  <a:schemeClr val="lt1"/>
                </a:solidFill>
                <a:latin typeface="Roboto" panose="02000000000000000000" pitchFamily="2" charset="0"/>
                <a:ea typeface="Roboto" panose="02000000000000000000" pitchFamily="2" charset="0"/>
              </a:rPr>
              <a:t>Management</a:t>
            </a:r>
            <a:endParaRPr sz="2000" dirty="0">
              <a:solidFill>
                <a:schemeClr val="lt1"/>
              </a:solidFill>
              <a:latin typeface="Roboto" panose="02000000000000000000" pitchFamily="2" charset="0"/>
              <a:ea typeface="Roboto" panose="02000000000000000000" pitchFamily="2" charset="0"/>
            </a:endParaRPr>
          </a:p>
        </p:txBody>
      </p:sp>
      <p:sp>
        <p:nvSpPr>
          <p:cNvPr id="899" name="Google Shape;899;g30aa653cca0_0_13"/>
          <p:cNvSpPr/>
          <p:nvPr/>
        </p:nvSpPr>
        <p:spPr>
          <a:xfrm>
            <a:off x="3195872" y="3981450"/>
            <a:ext cx="6378431" cy="2322533"/>
          </a:xfrm>
          <a:prstGeom prst="roundRect">
            <a:avLst>
              <a:gd name="adj" fmla="val 279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b="1" i="1" dirty="0">
                <a:solidFill>
                  <a:schemeClr val="dk1"/>
                </a:solidFill>
                <a:latin typeface="Consolas" panose="020B0609020204030204" pitchFamily="49" charset="0"/>
                <a:ea typeface="Roboto" panose="02000000000000000000" pitchFamily="2" charset="0"/>
                <a:cs typeface="Consolas" panose="020B0609020204030204" pitchFamily="49" charset="0"/>
              </a:rPr>
              <a:t>qm create &lt;vmid&gt; --name &lt;name&gt; --memory &lt;ram_size&gt; --net0 &lt;network_options&gt; --ide0 &lt;storage&gt;:&lt;disk_size&gt;</a:t>
            </a:r>
            <a:endParaRPr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a:p>
            <a:pPr marL="457200" lvl="0" indent="-342900" algn="l" rtl="0">
              <a:spcBef>
                <a:spcPts val="0"/>
              </a:spcBef>
              <a:spcAft>
                <a:spcPts val="600"/>
              </a:spcAft>
              <a:buClr>
                <a:schemeClr val="dk1"/>
              </a:buClr>
              <a:buSzPts val="1800"/>
              <a:buChar char="●"/>
            </a:pPr>
            <a:r>
              <a:rPr lang="en-US" b="1" i="1" dirty="0">
                <a:solidFill>
                  <a:schemeClr val="dk1"/>
                </a:solidFill>
                <a:latin typeface="Consolas" panose="020B0609020204030204" pitchFamily="49" charset="0"/>
                <a:ea typeface="Roboto" panose="02000000000000000000" pitchFamily="2" charset="0"/>
                <a:cs typeface="Consolas" panose="020B0609020204030204" pitchFamily="49" charset="0"/>
              </a:rPr>
              <a:t>qm start/stop/shutdown &lt;vmid&gt;</a:t>
            </a:r>
            <a:endParaRPr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a:p>
            <a:pPr marL="457200" lvl="0" indent="-342900" algn="l" rtl="0">
              <a:spcBef>
                <a:spcPts val="0"/>
              </a:spcBef>
              <a:spcAft>
                <a:spcPts val="600"/>
              </a:spcAft>
              <a:buClr>
                <a:schemeClr val="dk1"/>
              </a:buClr>
              <a:buSzPts val="1800"/>
              <a:buChar char="●"/>
            </a:pPr>
            <a:r>
              <a:rPr lang="en-US" b="1" i="1" dirty="0">
                <a:solidFill>
                  <a:schemeClr val="dk1"/>
                </a:solidFill>
                <a:latin typeface="Consolas" panose="020B0609020204030204" pitchFamily="49" charset="0"/>
                <a:ea typeface="Roboto" panose="02000000000000000000" pitchFamily="2" charset="0"/>
                <a:cs typeface="Consolas" panose="020B0609020204030204" pitchFamily="49" charset="0"/>
              </a:rPr>
              <a:t>qm migrate &lt;vmid&gt; &lt;target_node&gt;</a:t>
            </a:r>
            <a:endParaRPr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a:p>
            <a:pPr marL="457200" lvl="0" indent="-342900" algn="l" rtl="0">
              <a:spcBef>
                <a:spcPts val="0"/>
              </a:spcBef>
              <a:spcAft>
                <a:spcPts val="600"/>
              </a:spcAft>
              <a:buClr>
                <a:schemeClr val="dk1"/>
              </a:buClr>
              <a:buSzPts val="1800"/>
              <a:buChar char="●"/>
            </a:pPr>
            <a:r>
              <a:rPr lang="en-US" b="1" i="1" dirty="0">
                <a:solidFill>
                  <a:schemeClr val="dk1"/>
                </a:solidFill>
                <a:latin typeface="Consolas" panose="020B0609020204030204" pitchFamily="49" charset="0"/>
                <a:ea typeface="Roboto" panose="02000000000000000000" pitchFamily="2" charset="0"/>
                <a:cs typeface="Consolas" panose="020B0609020204030204" pitchFamily="49" charset="0"/>
              </a:rPr>
              <a:t>qm list</a:t>
            </a:r>
            <a:endParaRPr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a:p>
            <a:pPr marL="457200" lvl="0" indent="-342900" algn="l" rtl="0">
              <a:spcBef>
                <a:spcPts val="0"/>
              </a:spcBef>
              <a:spcAft>
                <a:spcPts val="600"/>
              </a:spcAft>
              <a:buClr>
                <a:schemeClr val="dk1"/>
              </a:buClr>
              <a:buSzPts val="1800"/>
              <a:buChar char="●"/>
            </a:pPr>
            <a:r>
              <a:rPr lang="en-US" b="1" i="1" dirty="0">
                <a:solidFill>
                  <a:schemeClr val="dk1"/>
                </a:solidFill>
                <a:latin typeface="Consolas" panose="020B0609020204030204" pitchFamily="49" charset="0"/>
                <a:ea typeface="Roboto" panose="02000000000000000000" pitchFamily="2" charset="0"/>
                <a:cs typeface="Consolas" panose="020B0609020204030204" pitchFamily="49" charset="0"/>
              </a:rPr>
              <a:t>qm status &lt;vmid&gt;</a:t>
            </a:r>
            <a:endParaRPr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a:p>
            <a:pPr marL="457200" lvl="0" indent="-342900" algn="l" rtl="0">
              <a:spcBef>
                <a:spcPts val="0"/>
              </a:spcBef>
              <a:spcAft>
                <a:spcPts val="600"/>
              </a:spcAft>
              <a:buClr>
                <a:schemeClr val="dk1"/>
              </a:buClr>
              <a:buSzPts val="1800"/>
              <a:buChar char="●"/>
            </a:pPr>
            <a:r>
              <a:rPr lang="en-US" b="1" i="1" dirty="0">
                <a:solidFill>
                  <a:schemeClr val="dk1"/>
                </a:solidFill>
                <a:latin typeface="Consolas" panose="020B0609020204030204" pitchFamily="49" charset="0"/>
                <a:ea typeface="Roboto" panose="02000000000000000000" pitchFamily="2" charset="0"/>
                <a:cs typeface="Consolas" panose="020B0609020204030204" pitchFamily="49" charset="0"/>
              </a:rPr>
              <a:t>qm destroy &lt;vmid&gt;</a:t>
            </a:r>
            <a:endParaRPr sz="16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p:txBody>
      </p:sp>
      <p:sp>
        <p:nvSpPr>
          <p:cNvPr id="4" name="TextBox 3">
            <a:extLst>
              <a:ext uri="{FF2B5EF4-FFF2-40B4-BE49-F238E27FC236}">
                <a16:creationId xmlns:a16="http://schemas.microsoft.com/office/drawing/2014/main" id="{2D6C4D8D-F395-DF78-BE47-6E9177C5EE72}"/>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903"/>
        <p:cNvGrpSpPr/>
        <p:nvPr/>
      </p:nvGrpSpPr>
      <p:grpSpPr>
        <a:xfrm>
          <a:off x="0" y="0"/>
          <a:ext cx="0" cy="0"/>
          <a:chOff x="0" y="0"/>
          <a:chExt cx="0" cy="0"/>
        </a:xfrm>
      </p:grpSpPr>
      <p:sp>
        <p:nvSpPr>
          <p:cNvPr id="904" name="Google Shape;904;g30aa653cca0_0_28"/>
          <p:cNvSpPr txBox="1">
            <a:spLocks noGrp="1"/>
          </p:cNvSpPr>
          <p:nvPr>
            <p:ph type="title"/>
          </p:nvPr>
        </p:nvSpPr>
        <p:spPr>
          <a:xfrm>
            <a:off x="909807" y="365331"/>
            <a:ext cx="10515600" cy="995505"/>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CLI Command Examples</a:t>
            </a:r>
            <a:endParaRPr dirty="0">
              <a:latin typeface="Roboto" panose="02000000000000000000" pitchFamily="2" charset="0"/>
              <a:ea typeface="Roboto" panose="02000000000000000000" pitchFamily="2" charset="0"/>
            </a:endParaRPr>
          </a:p>
        </p:txBody>
      </p:sp>
      <p:sp>
        <p:nvSpPr>
          <p:cNvPr id="905" name="Google Shape;905;g30aa653cca0_0_28"/>
          <p:cNvSpPr/>
          <p:nvPr/>
        </p:nvSpPr>
        <p:spPr>
          <a:xfrm>
            <a:off x="1002085" y="1360836"/>
            <a:ext cx="2130900" cy="2310964"/>
          </a:xfrm>
          <a:prstGeom prst="roundRect">
            <a:avLst>
              <a:gd name="adj" fmla="val 5006"/>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Container</a:t>
            </a:r>
            <a:br>
              <a:rPr lang="en-US" sz="2000" dirty="0">
                <a:solidFill>
                  <a:schemeClr val="lt1"/>
                </a:solidFill>
                <a:latin typeface="Roboto" panose="02000000000000000000" pitchFamily="2" charset="0"/>
                <a:ea typeface="Roboto" panose="02000000000000000000" pitchFamily="2" charset="0"/>
              </a:rPr>
            </a:br>
            <a:r>
              <a:rPr lang="en-US" sz="2000" dirty="0">
                <a:solidFill>
                  <a:schemeClr val="lt1"/>
                </a:solidFill>
                <a:latin typeface="Roboto" panose="02000000000000000000" pitchFamily="2" charset="0"/>
                <a:ea typeface="Roboto" panose="02000000000000000000" pitchFamily="2" charset="0"/>
              </a:rPr>
              <a:t>Management</a:t>
            </a:r>
            <a:endParaRPr sz="2000" dirty="0">
              <a:solidFill>
                <a:schemeClr val="lt1"/>
              </a:solidFill>
              <a:latin typeface="Roboto" panose="02000000000000000000" pitchFamily="2" charset="0"/>
              <a:ea typeface="Roboto" panose="02000000000000000000" pitchFamily="2" charset="0"/>
            </a:endParaRPr>
          </a:p>
        </p:txBody>
      </p:sp>
      <p:sp>
        <p:nvSpPr>
          <p:cNvPr id="906" name="Google Shape;906;g30aa653cca0_0_28"/>
          <p:cNvSpPr/>
          <p:nvPr/>
        </p:nvSpPr>
        <p:spPr>
          <a:xfrm>
            <a:off x="3208673" y="1360836"/>
            <a:ext cx="7650900" cy="2310964"/>
          </a:xfrm>
          <a:prstGeom prst="roundRect">
            <a:avLst>
              <a:gd name="adj" fmla="val 3722"/>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pct create &lt;ctid&gt; &lt;storage&gt;:&lt;template&gt; --hostname &lt;hostname&gt; --memory &lt;ram_size&gt; --net0 &lt;network_options&gt; --rootfs &lt;storage&gt;:&lt;disk_size&gt;</a:t>
            </a:r>
            <a:endParaRPr sz="16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pct start/stop/shutdown &lt;ctid&gt;</a:t>
            </a:r>
            <a:endParaRPr sz="16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pct enter &lt;ctid&gt; </a:t>
            </a:r>
            <a:r>
              <a:rPr lang="en-US" sz="1600" dirty="0">
                <a:solidFill>
                  <a:schemeClr val="dk1"/>
                </a:solidFill>
                <a:latin typeface="Roboto" panose="02000000000000000000" pitchFamily="2" charset="0"/>
                <a:ea typeface="Roboto" panose="02000000000000000000" pitchFamily="2" charset="0"/>
              </a:rPr>
              <a:t>(access a container via Shell)</a:t>
            </a:r>
            <a:endParaRPr sz="1600"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pct list</a:t>
            </a:r>
            <a:endParaRPr sz="16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pct migrate &lt;ctid&gt; &lt;target_node&gt;</a:t>
            </a:r>
            <a:endParaRPr sz="18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p:txBody>
      </p:sp>
      <p:sp>
        <p:nvSpPr>
          <p:cNvPr id="907" name="Google Shape;907;g30aa653cca0_0_28"/>
          <p:cNvSpPr/>
          <p:nvPr/>
        </p:nvSpPr>
        <p:spPr>
          <a:xfrm>
            <a:off x="1002085" y="3747312"/>
            <a:ext cx="2130900" cy="1613856"/>
          </a:xfrm>
          <a:prstGeom prst="roundRect">
            <a:avLst>
              <a:gd name="adj" fmla="val 5006"/>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User</a:t>
            </a:r>
            <a:br>
              <a:rPr lang="en-US" sz="2000">
                <a:solidFill>
                  <a:schemeClr val="lt1"/>
                </a:solidFill>
                <a:latin typeface="Roboto" panose="02000000000000000000" pitchFamily="2" charset="0"/>
                <a:ea typeface="Roboto" panose="02000000000000000000" pitchFamily="2" charset="0"/>
              </a:rPr>
            </a:br>
            <a:r>
              <a:rPr lang="en-US" sz="2000">
                <a:solidFill>
                  <a:schemeClr val="lt1"/>
                </a:solidFill>
                <a:latin typeface="Roboto" panose="02000000000000000000" pitchFamily="2" charset="0"/>
                <a:ea typeface="Roboto" panose="02000000000000000000" pitchFamily="2" charset="0"/>
              </a:rPr>
              <a:t>Management</a:t>
            </a:r>
            <a:endParaRPr sz="2000">
              <a:solidFill>
                <a:schemeClr val="lt1"/>
              </a:solidFill>
              <a:latin typeface="Roboto" panose="02000000000000000000" pitchFamily="2" charset="0"/>
              <a:ea typeface="Roboto" panose="02000000000000000000" pitchFamily="2" charset="0"/>
            </a:endParaRPr>
          </a:p>
        </p:txBody>
      </p:sp>
      <p:sp>
        <p:nvSpPr>
          <p:cNvPr id="908" name="Google Shape;908;g30aa653cca0_0_28"/>
          <p:cNvSpPr/>
          <p:nvPr/>
        </p:nvSpPr>
        <p:spPr>
          <a:xfrm>
            <a:off x="3208673" y="3747312"/>
            <a:ext cx="7650900" cy="1613856"/>
          </a:xfrm>
          <a:prstGeom prst="roundRect">
            <a:avLst>
              <a:gd name="adj" fmla="val 3722"/>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pveum useradd &lt;username&gt; --comment "&lt;Full Name&gt;" --email &lt;email&gt;</a:t>
            </a:r>
            <a:endParaRPr sz="16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pveum userdel &lt;username&gt;</a:t>
            </a:r>
            <a:endParaRPr sz="16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pveum passwd &lt;username&gt;</a:t>
            </a:r>
            <a:endParaRPr sz="16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pveum user list</a:t>
            </a:r>
            <a:endParaRPr sz="16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p:txBody>
      </p:sp>
      <p:sp>
        <p:nvSpPr>
          <p:cNvPr id="909" name="Google Shape;909;g30aa653cca0_0_28"/>
          <p:cNvSpPr txBox="1"/>
          <p:nvPr/>
        </p:nvSpPr>
        <p:spPr>
          <a:xfrm>
            <a:off x="1504119" y="5497164"/>
            <a:ext cx="8779200" cy="769401"/>
          </a:xfrm>
          <a:prstGeom prst="rect">
            <a:avLst/>
          </a:prstGeom>
          <a:solidFill>
            <a:srgbClr val="B3DFFF"/>
          </a:solidFill>
          <a:ln>
            <a:noFill/>
          </a:ln>
        </p:spPr>
        <p:txBody>
          <a:bodyPr spcFirstLastPara="1" wrap="square" lIns="91425" tIns="45700" rIns="91425" bIns="45700" anchor="t" anchorCtr="0">
            <a:spAutoFit/>
          </a:bodyPr>
          <a:lstStyle/>
          <a:p>
            <a:pPr marL="0" lvl="0" indent="0" algn="ctr" rtl="0">
              <a:spcBef>
                <a:spcPts val="0"/>
              </a:spcBef>
              <a:spcAft>
                <a:spcPts val="0"/>
              </a:spcAft>
              <a:buNone/>
            </a:pPr>
            <a:r>
              <a:rPr lang="en-US" sz="2200" b="1" dirty="0">
                <a:solidFill>
                  <a:srgbClr val="0E5C9A"/>
                </a:solidFill>
                <a:latin typeface="Roboto" panose="02000000000000000000" pitchFamily="2" charset="0"/>
                <a:ea typeface="Roboto" panose="02000000000000000000" pitchFamily="2" charset="0"/>
                <a:cs typeface="Roboto"/>
                <a:sym typeface="Roboto"/>
              </a:rPr>
              <a:t>We are now ready for Lab 13: Command Line Interface (CLI)</a:t>
            </a:r>
          </a:p>
          <a:p>
            <a:pPr marL="0" lvl="0" indent="0" algn="ctr" rtl="0">
              <a:spcBef>
                <a:spcPts val="0"/>
              </a:spcBef>
              <a:spcAft>
                <a:spcPts val="0"/>
              </a:spcAft>
              <a:buNone/>
            </a:pPr>
            <a:r>
              <a:rPr lang="en-US" sz="2200" b="1" dirty="0">
                <a:solidFill>
                  <a:srgbClr val="0E5C9A"/>
                </a:solidFill>
                <a:latin typeface="Roboto" panose="02000000000000000000" pitchFamily="2" charset="0"/>
                <a:ea typeface="Roboto" panose="02000000000000000000" pitchFamily="2" charset="0"/>
                <a:cs typeface="Roboto"/>
                <a:sym typeface="Roboto"/>
              </a:rPr>
              <a:t>and Assessment 7</a:t>
            </a:r>
            <a:endParaRPr sz="2200" b="1" dirty="0">
              <a:solidFill>
                <a:srgbClr val="0E5C9A"/>
              </a:solidFill>
              <a:latin typeface="Roboto" panose="02000000000000000000" pitchFamily="2" charset="0"/>
              <a:ea typeface="Roboto" panose="02000000000000000000" pitchFamily="2" charset="0"/>
              <a:cs typeface="Roboto"/>
              <a:sym typeface="Roboto"/>
            </a:endParaRPr>
          </a:p>
        </p:txBody>
      </p:sp>
      <p:sp>
        <p:nvSpPr>
          <p:cNvPr id="3" name="TextBox 2">
            <a:extLst>
              <a:ext uri="{FF2B5EF4-FFF2-40B4-BE49-F238E27FC236}">
                <a16:creationId xmlns:a16="http://schemas.microsoft.com/office/drawing/2014/main" id="{9A22A82A-C414-E50D-B486-979B89324462}"/>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913"/>
        <p:cNvGrpSpPr/>
        <p:nvPr/>
      </p:nvGrpSpPr>
      <p:grpSpPr>
        <a:xfrm>
          <a:off x="0" y="0"/>
          <a:ext cx="0" cy="0"/>
          <a:chOff x="0" y="0"/>
          <a:chExt cx="0" cy="0"/>
        </a:xfrm>
      </p:grpSpPr>
      <p:sp>
        <p:nvSpPr>
          <p:cNvPr id="914" name="Google Shape;914;g302bd11f498_0_187"/>
          <p:cNvSpPr txBox="1">
            <a:spLocks noGrp="1"/>
          </p:cNvSpPr>
          <p:nvPr>
            <p:ph type="title"/>
          </p:nvPr>
        </p:nvSpPr>
        <p:spPr>
          <a:xfrm>
            <a:off x="838200" y="727732"/>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Lab 13: Command Line Interface (CLI)</a:t>
            </a:r>
            <a:endParaRPr dirty="0">
              <a:latin typeface="Roboto" panose="02000000000000000000" pitchFamily="2" charset="0"/>
              <a:ea typeface="Roboto" panose="02000000000000000000" pitchFamily="2" charset="0"/>
            </a:endParaRPr>
          </a:p>
        </p:txBody>
      </p:sp>
      <p:sp>
        <p:nvSpPr>
          <p:cNvPr id="915" name="Google Shape;915;g302bd11f498_0_187"/>
          <p:cNvSpPr txBox="1"/>
          <p:nvPr/>
        </p:nvSpPr>
        <p:spPr>
          <a:xfrm>
            <a:off x="549734" y="2302779"/>
            <a:ext cx="4380076" cy="4001055"/>
          </a:xfrm>
          <a:prstGeom prst="rect">
            <a:avLst/>
          </a:prstGeom>
          <a:noFill/>
          <a:ln>
            <a:noFill/>
          </a:ln>
        </p:spPr>
        <p:txBody>
          <a:bodyPr spcFirstLastPara="1" wrap="square" lIns="91425" tIns="45700" rIns="91425" bIns="45700" anchor="t" anchorCtr="0">
            <a:spAutoFit/>
          </a:bodyPr>
          <a:lstStyle/>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Summary</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In this lab, you will learn some basics about how to use the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CLI </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and some of the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CLI Tools</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 that you have access to. </a:t>
            </a:r>
            <a:endParaRPr sz="1800" b="0" i="1" u="none" strike="noStrike" cap="none" dirty="0">
              <a:solidFill>
                <a:srgbClr val="262626"/>
              </a:solidFill>
              <a:latin typeface="Roboto" panose="02000000000000000000" pitchFamily="2" charset="0"/>
              <a:ea typeface="Roboto" panose="02000000000000000000" pitchFamily="2" charset="0"/>
              <a:cs typeface="Calibri"/>
              <a:sym typeface="Calibri"/>
            </a:endParaRPr>
          </a:p>
          <a:p>
            <a:pPr marL="914400" marR="0" lvl="2" indent="0" algn="l" rtl="0">
              <a:spcBef>
                <a:spcPts val="600"/>
              </a:spcBef>
              <a:spcAft>
                <a:spcPts val="0"/>
              </a:spcAft>
              <a:buNone/>
            </a:pPr>
            <a:endParaRPr sz="1050" b="1" i="0" u="none" strike="noStrike" cap="none" dirty="0">
              <a:solidFill>
                <a:srgbClr val="262626"/>
              </a:solidFill>
              <a:latin typeface="Roboto" panose="02000000000000000000" pitchFamily="2" charset="0"/>
              <a:ea typeface="Roboto" panose="02000000000000000000" pitchFamily="2" charset="0"/>
              <a:cs typeface="Calibri"/>
              <a:sym typeface="Calibri"/>
            </a:endParaRPr>
          </a:p>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Objectives</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Explore the Debian Shell.</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Discuss and use some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 Command Line Tools.</a:t>
            </a:r>
            <a:br>
              <a:rPr lang="en-US" sz="1800" b="0" i="0" u="none" strike="noStrike" cap="none" dirty="0">
                <a:solidFill>
                  <a:schemeClr val="dk1"/>
                </a:solidFill>
                <a:latin typeface="Roboto" panose="02000000000000000000" pitchFamily="2" charset="0"/>
                <a:ea typeface="Roboto" panose="02000000000000000000" pitchFamily="2" charset="0"/>
                <a:sym typeface="Arial"/>
              </a:rPr>
            </a:b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916" name="Google Shape;916;g302bd11f498_0_187"/>
          <p:cNvCxnSpPr/>
          <p:nvPr/>
        </p:nvCxnSpPr>
        <p:spPr>
          <a:xfrm>
            <a:off x="0" y="2136609"/>
            <a:ext cx="11850000" cy="0"/>
          </a:xfrm>
          <a:prstGeom prst="straightConnector1">
            <a:avLst/>
          </a:prstGeom>
          <a:noFill/>
          <a:ln w="19050" cap="flat" cmpd="sng">
            <a:solidFill>
              <a:schemeClr val="accent1"/>
            </a:solidFill>
            <a:prstDash val="solid"/>
            <a:miter lim="800000"/>
            <a:headEnd type="none" w="sm" len="sm"/>
            <a:tailEnd type="none" w="sm" len="sm"/>
          </a:ln>
        </p:spPr>
      </p:cxnSp>
      <p:pic>
        <p:nvPicPr>
          <p:cNvPr id="917" name="Google Shape;917;g302bd11f498_0_187" descr="A screenshot of a computer&#10;&#10;Description automatically generated"/>
          <p:cNvPicPr preferRelativeResize="0"/>
          <p:nvPr/>
        </p:nvPicPr>
        <p:blipFill rotWithShape="1">
          <a:blip r:embed="rId3">
            <a:alphaModFix/>
          </a:blip>
          <a:srcRect/>
          <a:stretch/>
        </p:blipFill>
        <p:spPr>
          <a:xfrm>
            <a:off x="5064899" y="2456680"/>
            <a:ext cx="5322076" cy="3370521"/>
          </a:xfrm>
          <a:prstGeom prst="rect">
            <a:avLst/>
          </a:prstGeom>
          <a:noFill/>
          <a:ln>
            <a:solidFill>
              <a:schemeClr val="bg1">
                <a:lumMod val="85000"/>
              </a:schemeClr>
            </a:solidFill>
          </a:ln>
        </p:spPr>
      </p:pic>
      <p:sp>
        <p:nvSpPr>
          <p:cNvPr id="2" name="TextBox 1">
            <a:extLst>
              <a:ext uri="{FF2B5EF4-FFF2-40B4-BE49-F238E27FC236}">
                <a16:creationId xmlns:a16="http://schemas.microsoft.com/office/drawing/2014/main" id="{C0A10705-98E4-9F68-AA0B-A060B0766EC1}"/>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922"/>
        <p:cNvGrpSpPr/>
        <p:nvPr/>
      </p:nvGrpSpPr>
      <p:grpSpPr>
        <a:xfrm>
          <a:off x="0" y="0"/>
          <a:ext cx="0" cy="0"/>
          <a:chOff x="0" y="0"/>
          <a:chExt cx="0" cy="0"/>
        </a:xfrm>
      </p:grpSpPr>
      <p:sp>
        <p:nvSpPr>
          <p:cNvPr id="923" name="Google Shape;923;g302bd11f498_0_34"/>
          <p:cNvSpPr txBox="1">
            <a:spLocks noGrp="1"/>
          </p:cNvSpPr>
          <p:nvPr>
            <p:ph type="title"/>
          </p:nvPr>
        </p:nvSpPr>
        <p:spPr>
          <a:xfrm>
            <a:off x="838200" y="365125"/>
            <a:ext cx="10515600" cy="52833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b="0" dirty="0"/>
              <a:t>Module 08.</a:t>
            </a:r>
            <a:endParaRPr b="0" dirty="0"/>
          </a:p>
          <a:p>
            <a:pPr marL="0" lvl="0" indent="0" algn="l" rtl="0">
              <a:lnSpc>
                <a:spcPct val="100000"/>
              </a:lnSpc>
              <a:spcBef>
                <a:spcPts val="0"/>
              </a:spcBef>
              <a:spcAft>
                <a:spcPts val="0"/>
              </a:spcAft>
              <a:buNone/>
            </a:pPr>
            <a:r>
              <a:rPr lang="en-US" dirty="0"/>
              <a:t>Proxmox VE Backup Server Management</a:t>
            </a:r>
            <a:endParaRPr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927"/>
        <p:cNvGrpSpPr/>
        <p:nvPr/>
      </p:nvGrpSpPr>
      <p:grpSpPr>
        <a:xfrm>
          <a:off x="0" y="0"/>
          <a:ext cx="0" cy="0"/>
          <a:chOff x="0" y="0"/>
          <a:chExt cx="0" cy="0"/>
        </a:xfrm>
      </p:grpSpPr>
      <p:sp>
        <p:nvSpPr>
          <p:cNvPr id="928" name="Google Shape;928;g302bd11f498_0_77"/>
          <p:cNvSpPr txBox="1">
            <a:spLocks noGrp="1"/>
          </p:cNvSpPr>
          <p:nvPr>
            <p:ph type="title"/>
          </p:nvPr>
        </p:nvSpPr>
        <p:spPr>
          <a:xfrm>
            <a:off x="838200" y="651726"/>
            <a:ext cx="10515600" cy="1325700"/>
          </a:xfrm>
          <a:prstGeom prst="rect">
            <a:avLst/>
          </a:prstGeom>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None/>
            </a:pPr>
            <a:r>
              <a:rPr lang="en-US" b="0"/>
              <a:t>Module 08.</a:t>
            </a:r>
            <a:endParaRPr b="0"/>
          </a:p>
          <a:p>
            <a:pPr marL="0" lvl="0" indent="0" algn="l" rtl="0">
              <a:lnSpc>
                <a:spcPct val="100000"/>
              </a:lnSpc>
              <a:spcBef>
                <a:spcPts val="0"/>
              </a:spcBef>
              <a:spcAft>
                <a:spcPts val="0"/>
              </a:spcAft>
              <a:buNone/>
            </a:pPr>
            <a:r>
              <a:rPr lang="en-US"/>
              <a:t>Overview and Learning Objectives</a:t>
            </a:r>
            <a:endParaRPr/>
          </a:p>
        </p:txBody>
      </p:sp>
      <p:sp>
        <p:nvSpPr>
          <p:cNvPr id="929" name="Google Shape;929;g302bd11f498_0_77"/>
          <p:cNvSpPr txBox="1">
            <a:spLocks noGrp="1"/>
          </p:cNvSpPr>
          <p:nvPr>
            <p:ph type="title"/>
          </p:nvPr>
        </p:nvSpPr>
        <p:spPr>
          <a:xfrm>
            <a:off x="838200" y="2305877"/>
            <a:ext cx="10515600" cy="3237547"/>
          </a:xfrm>
          <a:prstGeom prst="rect">
            <a:avLst/>
          </a:prstGeom>
        </p:spPr>
        <p:txBody>
          <a:bodyPr spcFirstLastPara="1" wrap="square" lIns="91425" tIns="45700" rIns="91425" bIns="45700" anchor="t" anchorCtr="0">
            <a:normAutofit/>
          </a:bodyPr>
          <a:lstStyle/>
          <a:p>
            <a:pPr marL="0" lvl="0" indent="0" algn="l" rtl="0">
              <a:lnSpc>
                <a:spcPct val="100000"/>
              </a:lnSpc>
              <a:spcBef>
                <a:spcPts val="0"/>
              </a:spcBef>
              <a:spcAft>
                <a:spcPts val="0"/>
              </a:spcAft>
              <a:buNone/>
            </a:pPr>
            <a:r>
              <a:rPr lang="en-US" sz="2000" b="0" dirty="0"/>
              <a:t>In this module, we will learn the importance of backup processes and their role in business continuity plans.</a:t>
            </a:r>
            <a:endParaRPr sz="2000" b="0" dirty="0"/>
          </a:p>
          <a:p>
            <a:pPr marL="0" lvl="0" indent="0" algn="l" rtl="0">
              <a:lnSpc>
                <a:spcPct val="100000"/>
              </a:lnSpc>
              <a:spcBef>
                <a:spcPts val="0"/>
              </a:spcBef>
              <a:spcAft>
                <a:spcPts val="0"/>
              </a:spcAft>
              <a:buNone/>
            </a:pPr>
            <a:endParaRPr sz="2000" b="0" dirty="0"/>
          </a:p>
          <a:p>
            <a:pPr marL="0" lvl="0" indent="0" algn="l" rtl="0">
              <a:lnSpc>
                <a:spcPct val="100000"/>
              </a:lnSpc>
              <a:spcBef>
                <a:spcPts val="0"/>
              </a:spcBef>
              <a:spcAft>
                <a:spcPts val="600"/>
              </a:spcAft>
              <a:buNone/>
            </a:pPr>
            <a:r>
              <a:rPr lang="en-US" sz="2000" dirty="0"/>
              <a:t>Learning Objectives</a:t>
            </a:r>
            <a:endParaRPr sz="2000" dirty="0"/>
          </a:p>
          <a:p>
            <a:pPr marL="457200" lvl="0" indent="-406400" algn="l" rtl="0">
              <a:lnSpc>
                <a:spcPct val="100000"/>
              </a:lnSpc>
              <a:spcBef>
                <a:spcPts val="0"/>
              </a:spcBef>
              <a:spcAft>
                <a:spcPts val="600"/>
              </a:spcAft>
              <a:buSzPct val="100000"/>
              <a:buAutoNum type="arabicPeriod"/>
            </a:pPr>
            <a:r>
              <a:rPr lang="en-US" sz="2000" b="0" dirty="0"/>
              <a:t>Understand backup definitions, types, and uses.</a:t>
            </a:r>
            <a:endParaRPr sz="2000" b="0" dirty="0"/>
          </a:p>
          <a:p>
            <a:pPr marL="457200" lvl="0" indent="-406400" algn="l" rtl="0">
              <a:lnSpc>
                <a:spcPct val="100000"/>
              </a:lnSpc>
              <a:spcBef>
                <a:spcPts val="0"/>
              </a:spcBef>
              <a:spcAft>
                <a:spcPts val="600"/>
              </a:spcAft>
              <a:buSzPct val="100000"/>
              <a:buAutoNum type="arabicPeriod"/>
            </a:pPr>
            <a:r>
              <a:rPr lang="en-US" sz="2000" b="0" dirty="0"/>
              <a:t>Learn how PVE and Backup Servers are connect.</a:t>
            </a:r>
            <a:endParaRPr sz="2000" b="0"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933"/>
        <p:cNvGrpSpPr/>
        <p:nvPr/>
      </p:nvGrpSpPr>
      <p:grpSpPr>
        <a:xfrm>
          <a:off x="0" y="0"/>
          <a:ext cx="0" cy="0"/>
          <a:chOff x="0" y="0"/>
          <a:chExt cx="0" cy="0"/>
        </a:xfrm>
      </p:grpSpPr>
      <p:sp>
        <p:nvSpPr>
          <p:cNvPr id="934" name="Google Shape;934;g30aa653cca0_0_39"/>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a:t>Backups</a:t>
            </a:r>
            <a:endParaRPr/>
          </a:p>
        </p:txBody>
      </p:sp>
      <p:sp>
        <p:nvSpPr>
          <p:cNvPr id="935" name="Google Shape;935;g30aa653cca0_0_39"/>
          <p:cNvSpPr txBox="1"/>
          <p:nvPr/>
        </p:nvSpPr>
        <p:spPr>
          <a:xfrm>
            <a:off x="838200" y="1690825"/>
            <a:ext cx="9294300" cy="3170058"/>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000" dirty="0">
                <a:solidFill>
                  <a:schemeClr val="dk1"/>
                </a:solidFill>
                <a:latin typeface="Roboto"/>
                <a:ea typeface="Roboto"/>
                <a:cs typeface="Roboto"/>
                <a:sym typeface="Roboto"/>
              </a:rPr>
              <a:t>Every sysadmin’s responsibility is to keep a system running and stable. But things can always go wrong, so a business continuity plan must be put in place to get the system back online. Backups are part of this effort.</a:t>
            </a:r>
            <a:endParaRPr sz="2000" dirty="0">
              <a:solidFill>
                <a:schemeClr val="dk1"/>
              </a:solidFill>
              <a:latin typeface="Roboto"/>
              <a:ea typeface="Roboto"/>
              <a:cs typeface="Roboto"/>
              <a:sym typeface="Roboto"/>
            </a:endParaRPr>
          </a:p>
          <a:p>
            <a:pPr marL="0" lvl="0" indent="0" algn="l" rtl="0">
              <a:spcBef>
                <a:spcPts val="0"/>
              </a:spcBef>
              <a:spcAft>
                <a:spcPts val="0"/>
              </a:spcAft>
              <a:buNone/>
            </a:pPr>
            <a:endParaRPr sz="2000" dirty="0">
              <a:solidFill>
                <a:schemeClr val="dk1"/>
              </a:solidFill>
              <a:latin typeface="Roboto"/>
              <a:ea typeface="Roboto"/>
              <a:cs typeface="Roboto"/>
              <a:sym typeface="Roboto"/>
            </a:endParaRPr>
          </a:p>
          <a:p>
            <a:pPr marL="0" lvl="0" indent="0" algn="l" rtl="0">
              <a:spcBef>
                <a:spcPts val="0"/>
              </a:spcBef>
              <a:spcAft>
                <a:spcPts val="0"/>
              </a:spcAft>
              <a:buNone/>
            </a:pPr>
            <a:r>
              <a:rPr lang="en-US" sz="2000" dirty="0">
                <a:solidFill>
                  <a:schemeClr val="dk1"/>
                </a:solidFill>
                <a:latin typeface="Roboto"/>
                <a:ea typeface="Roboto"/>
                <a:cs typeface="Roboto"/>
                <a:sym typeface="Roboto"/>
              </a:rPr>
              <a:t>Backups are a key and vital component for any Proxmox VE environment. They should be kept in a reliable place, and be accessible in an event of failure, system crash, or deletion (such as misusing the </a:t>
            </a:r>
            <a:r>
              <a:rPr lang="en-US" sz="1800" b="1" i="1" dirty="0">
                <a:solidFill>
                  <a:schemeClr val="dk1"/>
                </a:solidFill>
                <a:latin typeface="Consolas" panose="020B0609020204030204" pitchFamily="49" charset="0"/>
                <a:ea typeface="Roboto"/>
                <a:cs typeface="Consolas" panose="020B0609020204030204" pitchFamily="49" charset="0"/>
                <a:sym typeface="Roboto"/>
              </a:rPr>
              <a:t>qm destroy </a:t>
            </a:r>
            <a:r>
              <a:rPr lang="en-US" sz="2000" dirty="0">
                <a:solidFill>
                  <a:schemeClr val="dk1"/>
                </a:solidFill>
                <a:latin typeface="Roboto"/>
                <a:ea typeface="Roboto"/>
                <a:cs typeface="Roboto"/>
                <a:sym typeface="Roboto"/>
              </a:rPr>
              <a:t>command).</a:t>
            </a:r>
            <a:endParaRPr sz="2000" dirty="0">
              <a:solidFill>
                <a:schemeClr val="dk1"/>
              </a:solidFill>
              <a:latin typeface="Roboto"/>
              <a:ea typeface="Roboto"/>
              <a:cs typeface="Roboto"/>
              <a:sym typeface="Roboto"/>
            </a:endParaRPr>
          </a:p>
          <a:p>
            <a:pPr marL="0" lvl="0" indent="0" algn="l" rtl="0">
              <a:spcBef>
                <a:spcPts val="0"/>
              </a:spcBef>
              <a:spcAft>
                <a:spcPts val="0"/>
              </a:spcAft>
              <a:buNone/>
            </a:pPr>
            <a:endParaRPr sz="2000" dirty="0">
              <a:solidFill>
                <a:schemeClr val="dk1"/>
              </a:solidFill>
              <a:latin typeface="Roboto"/>
              <a:ea typeface="Roboto"/>
              <a:cs typeface="Roboto"/>
              <a:sym typeface="Roboto"/>
            </a:endParaRPr>
          </a:p>
          <a:p>
            <a:pPr marL="0" lvl="0" indent="0" algn="l" rtl="0">
              <a:spcBef>
                <a:spcPts val="0"/>
              </a:spcBef>
              <a:spcAft>
                <a:spcPts val="0"/>
              </a:spcAft>
              <a:buNone/>
            </a:pPr>
            <a:r>
              <a:rPr lang="en-US" sz="2000" dirty="0">
                <a:solidFill>
                  <a:schemeClr val="dk1"/>
                </a:solidFill>
                <a:latin typeface="Roboto"/>
                <a:ea typeface="Roboto"/>
                <a:cs typeface="Roboto"/>
                <a:sym typeface="Roboto"/>
              </a:rPr>
              <a:t>Backups in Proxmox VE are always full backups, which include VM and CT configurations and data.</a:t>
            </a:r>
            <a:endParaRPr sz="2000" dirty="0">
              <a:solidFill>
                <a:schemeClr val="dk1"/>
              </a:solidFill>
              <a:latin typeface="Roboto"/>
              <a:ea typeface="Roboto"/>
              <a:cs typeface="Roboto"/>
              <a:sym typeface="Roboto"/>
            </a:endParaRPr>
          </a:p>
        </p:txBody>
      </p:sp>
      <p:sp>
        <p:nvSpPr>
          <p:cNvPr id="3" name="TextBox 2">
            <a:extLst>
              <a:ext uri="{FF2B5EF4-FFF2-40B4-BE49-F238E27FC236}">
                <a16:creationId xmlns:a16="http://schemas.microsoft.com/office/drawing/2014/main" id="{298C0F71-2373-F2F0-D07D-7FDC6AD06986}"/>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08.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g302bd11f498_0_232"/>
          <p:cNvSpPr txBox="1">
            <a:spLocks noGrp="1"/>
          </p:cNvSpPr>
          <p:nvPr>
            <p:ph type="title"/>
          </p:nvPr>
        </p:nvSpPr>
        <p:spPr>
          <a:xfrm>
            <a:off x="1106553" y="295552"/>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600"/>
              </a:spcAft>
              <a:buNone/>
            </a:pPr>
            <a:r>
              <a:rPr lang="en-US" dirty="0">
                <a:latin typeface="Roboto" panose="02000000000000000000" pitchFamily="2" charset="0"/>
                <a:ea typeface="Roboto" panose="02000000000000000000" pitchFamily="2" charset="0"/>
              </a:rPr>
              <a:t>Main Proxmox VE Benefits</a:t>
            </a:r>
            <a:endParaRPr dirty="0">
              <a:latin typeface="Roboto" panose="02000000000000000000" pitchFamily="2" charset="0"/>
              <a:ea typeface="Roboto" panose="02000000000000000000" pitchFamily="2" charset="0"/>
            </a:endParaRPr>
          </a:p>
        </p:txBody>
      </p:sp>
      <p:sp>
        <p:nvSpPr>
          <p:cNvPr id="154" name="Google Shape;154;g302bd11f498_0_232"/>
          <p:cNvSpPr/>
          <p:nvPr/>
        </p:nvSpPr>
        <p:spPr>
          <a:xfrm>
            <a:off x="1217144" y="1382716"/>
            <a:ext cx="2130900" cy="1325700"/>
          </a:xfrm>
          <a:prstGeom prst="roundRect">
            <a:avLst>
              <a:gd name="adj" fmla="val 6171"/>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600"/>
              </a:spcAft>
              <a:buNone/>
            </a:pPr>
            <a:r>
              <a:rPr lang="en-US" sz="2000" dirty="0">
                <a:solidFill>
                  <a:schemeClr val="lt1"/>
                </a:solidFill>
                <a:latin typeface="Roboto" panose="02000000000000000000" pitchFamily="2" charset="0"/>
                <a:ea typeface="Roboto" panose="02000000000000000000" pitchFamily="2" charset="0"/>
              </a:rPr>
              <a:t>Integrated Backup and Restore</a:t>
            </a:r>
            <a:endParaRPr sz="2000" dirty="0">
              <a:solidFill>
                <a:schemeClr val="lt1"/>
              </a:solidFill>
              <a:latin typeface="Roboto" panose="02000000000000000000" pitchFamily="2" charset="0"/>
              <a:ea typeface="Roboto" panose="02000000000000000000" pitchFamily="2" charset="0"/>
            </a:endParaRPr>
          </a:p>
        </p:txBody>
      </p:sp>
      <p:sp>
        <p:nvSpPr>
          <p:cNvPr id="155" name="Google Shape;155;g302bd11f498_0_232"/>
          <p:cNvSpPr/>
          <p:nvPr/>
        </p:nvSpPr>
        <p:spPr>
          <a:xfrm>
            <a:off x="1217144" y="2766839"/>
            <a:ext cx="2130900" cy="1325700"/>
          </a:xfrm>
          <a:prstGeom prst="roundRect">
            <a:avLst>
              <a:gd name="adj" fmla="val 4671"/>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600"/>
              </a:spcAft>
              <a:buNone/>
            </a:pPr>
            <a:r>
              <a:rPr lang="en-US" sz="2000" dirty="0">
                <a:solidFill>
                  <a:schemeClr val="lt1"/>
                </a:solidFill>
                <a:latin typeface="Roboto" panose="02000000000000000000" pitchFamily="2" charset="0"/>
                <a:ea typeface="Roboto" panose="02000000000000000000" pitchFamily="2" charset="0"/>
              </a:rPr>
              <a:t>Cluster High Availability</a:t>
            </a:r>
            <a:endParaRPr sz="2000" dirty="0">
              <a:solidFill>
                <a:schemeClr val="lt1"/>
              </a:solidFill>
              <a:latin typeface="Roboto" panose="02000000000000000000" pitchFamily="2" charset="0"/>
              <a:ea typeface="Roboto" panose="02000000000000000000" pitchFamily="2" charset="0"/>
            </a:endParaRPr>
          </a:p>
        </p:txBody>
      </p:sp>
      <p:sp>
        <p:nvSpPr>
          <p:cNvPr id="156" name="Google Shape;156;g302bd11f498_0_232"/>
          <p:cNvSpPr/>
          <p:nvPr/>
        </p:nvSpPr>
        <p:spPr>
          <a:xfrm>
            <a:off x="1217144" y="4150962"/>
            <a:ext cx="2130900" cy="1564040"/>
          </a:xfrm>
          <a:prstGeom prst="roundRect">
            <a:avLst>
              <a:gd name="adj" fmla="val 3322"/>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600"/>
              </a:spcAft>
              <a:buNone/>
            </a:pPr>
            <a:r>
              <a:rPr lang="en-US" sz="1800" dirty="0">
                <a:solidFill>
                  <a:schemeClr val="lt1"/>
                </a:solidFill>
                <a:latin typeface="Roboto" panose="02000000000000000000" pitchFamily="2" charset="0"/>
                <a:ea typeface="Roboto" panose="02000000000000000000" pitchFamily="2" charset="0"/>
              </a:rPr>
              <a:t>Hyper-Converged Infrastructure</a:t>
            </a:r>
            <a:endParaRPr sz="1800" dirty="0">
              <a:solidFill>
                <a:schemeClr val="lt1"/>
              </a:solidFill>
              <a:latin typeface="Roboto" panose="02000000000000000000" pitchFamily="2" charset="0"/>
              <a:ea typeface="Roboto" panose="02000000000000000000" pitchFamily="2" charset="0"/>
            </a:endParaRPr>
          </a:p>
        </p:txBody>
      </p:sp>
      <p:sp>
        <p:nvSpPr>
          <p:cNvPr id="157" name="Google Shape;157;g302bd11f498_0_232"/>
          <p:cNvSpPr/>
          <p:nvPr/>
        </p:nvSpPr>
        <p:spPr>
          <a:xfrm>
            <a:off x="3397191" y="1382716"/>
            <a:ext cx="7048832" cy="1325700"/>
          </a:xfrm>
          <a:prstGeom prst="roundRect">
            <a:avLst>
              <a:gd name="adj" fmla="val 8420"/>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VZDump tool allows quick creation of backups.</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KVM live backup and restore compatible with most storage types.</a:t>
            </a:r>
            <a:endParaRPr sz="1800" dirty="0">
              <a:solidFill>
                <a:schemeClr val="dk1"/>
              </a:solidFill>
              <a:latin typeface="Roboto" panose="02000000000000000000" pitchFamily="2" charset="0"/>
              <a:ea typeface="Roboto" panose="02000000000000000000" pitchFamily="2" charset="0"/>
            </a:endParaRPr>
          </a:p>
        </p:txBody>
      </p:sp>
      <p:sp>
        <p:nvSpPr>
          <p:cNvPr id="158" name="Google Shape;158;g302bd11f498_0_232"/>
          <p:cNvSpPr/>
          <p:nvPr/>
        </p:nvSpPr>
        <p:spPr>
          <a:xfrm>
            <a:off x="3397191" y="2766839"/>
            <a:ext cx="7048832" cy="1325700"/>
          </a:xfrm>
          <a:prstGeom prst="roundRect">
            <a:avLst>
              <a:gd name="adj" fmla="val 6171"/>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Allows HA between nodes in a single cluster to ensure business continuity whenever errors occur.</a:t>
            </a:r>
            <a:endParaRPr sz="1800" dirty="0">
              <a:solidFill>
                <a:schemeClr val="dk1"/>
              </a:solidFill>
              <a:latin typeface="Roboto" panose="02000000000000000000" pitchFamily="2" charset="0"/>
              <a:ea typeface="Roboto" panose="02000000000000000000" pitchFamily="2" charset="0"/>
            </a:endParaRPr>
          </a:p>
        </p:txBody>
      </p:sp>
      <p:sp>
        <p:nvSpPr>
          <p:cNvPr id="159" name="Google Shape;159;g302bd11f498_0_232"/>
          <p:cNvSpPr/>
          <p:nvPr/>
        </p:nvSpPr>
        <p:spPr>
          <a:xfrm>
            <a:off x="3397191" y="4150962"/>
            <a:ext cx="7048832" cy="1564040"/>
          </a:xfrm>
          <a:prstGeom prst="roundRect">
            <a:avLst>
              <a:gd name="adj" fmla="val 5864"/>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Allows compute, storage, and network virtualization to administer the whole SDDC via a single management point.</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Reliable HCI Storage with both Ceph and ZFS.</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Low cost, scalable, and simple HCI solution.</a:t>
            </a:r>
            <a:endParaRPr sz="1800" dirty="0">
              <a:solidFill>
                <a:schemeClr val="dk1"/>
              </a:solidFill>
              <a:latin typeface="Roboto" panose="02000000000000000000" pitchFamily="2" charset="0"/>
              <a:ea typeface="Roboto" panose="02000000000000000000" pitchFamily="2" charset="0"/>
            </a:endParaRPr>
          </a:p>
        </p:txBody>
      </p:sp>
      <p:sp>
        <p:nvSpPr>
          <p:cNvPr id="6" name="TextBox 5">
            <a:extLst>
              <a:ext uri="{FF2B5EF4-FFF2-40B4-BE49-F238E27FC236}">
                <a16:creationId xmlns:a16="http://schemas.microsoft.com/office/drawing/2014/main" id="{69E149BE-9347-B727-B11C-9EAEF08465D7}"/>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01.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939"/>
        <p:cNvGrpSpPr/>
        <p:nvPr/>
      </p:nvGrpSpPr>
      <p:grpSpPr>
        <a:xfrm>
          <a:off x="0" y="0"/>
          <a:ext cx="0" cy="0"/>
          <a:chOff x="0" y="0"/>
          <a:chExt cx="0" cy="0"/>
        </a:xfrm>
      </p:grpSpPr>
      <p:sp>
        <p:nvSpPr>
          <p:cNvPr id="940" name="Google Shape;940;g30aa653cca0_0_54"/>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a:latin typeface="Roboto" panose="02000000000000000000" pitchFamily="2" charset="0"/>
                <a:ea typeface="Roboto" panose="02000000000000000000" pitchFamily="2" charset="0"/>
              </a:rPr>
              <a:t>VZDumps</a:t>
            </a:r>
            <a:endParaRPr>
              <a:latin typeface="Roboto" panose="02000000000000000000" pitchFamily="2" charset="0"/>
              <a:ea typeface="Roboto" panose="02000000000000000000" pitchFamily="2" charset="0"/>
            </a:endParaRPr>
          </a:p>
        </p:txBody>
      </p:sp>
      <p:sp>
        <p:nvSpPr>
          <p:cNvPr id="941" name="Google Shape;941;g30aa653cca0_0_54"/>
          <p:cNvSpPr txBox="1"/>
          <p:nvPr/>
        </p:nvSpPr>
        <p:spPr>
          <a:xfrm>
            <a:off x="927651" y="1435723"/>
            <a:ext cx="10134600" cy="7695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200" dirty="0">
                <a:solidFill>
                  <a:schemeClr val="dk1"/>
                </a:solidFill>
                <a:latin typeface="Roboto" panose="02000000000000000000" pitchFamily="2" charset="0"/>
                <a:ea typeface="Roboto" panose="02000000000000000000" pitchFamily="2" charset="0"/>
                <a:cs typeface="Roboto"/>
                <a:sym typeface="Roboto"/>
              </a:rPr>
              <a:t>Proxmox VE, unlike other hypervisors/vendors, provides an in-platform backup utility called VZDump.</a:t>
            </a:r>
            <a:endParaRPr sz="2200" dirty="0">
              <a:solidFill>
                <a:schemeClr val="dk1"/>
              </a:solidFill>
              <a:latin typeface="Roboto" panose="02000000000000000000" pitchFamily="2" charset="0"/>
              <a:ea typeface="Roboto" panose="02000000000000000000" pitchFamily="2" charset="0"/>
              <a:cs typeface="Roboto"/>
              <a:sym typeface="Roboto"/>
            </a:endParaRPr>
          </a:p>
        </p:txBody>
      </p:sp>
      <p:sp>
        <p:nvSpPr>
          <p:cNvPr id="942" name="Google Shape;942;g30aa653cca0_0_54"/>
          <p:cNvSpPr/>
          <p:nvPr/>
        </p:nvSpPr>
        <p:spPr>
          <a:xfrm>
            <a:off x="1046348" y="2542760"/>
            <a:ext cx="2402529" cy="1104082"/>
          </a:xfrm>
          <a:prstGeom prst="roundRect">
            <a:avLst>
              <a:gd name="adj" fmla="val 9398"/>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Using the GUI</a:t>
            </a:r>
            <a:endParaRPr sz="2000" dirty="0">
              <a:solidFill>
                <a:schemeClr val="lt1"/>
              </a:solidFill>
              <a:latin typeface="Roboto" panose="02000000000000000000" pitchFamily="2" charset="0"/>
              <a:ea typeface="Roboto" panose="02000000000000000000" pitchFamily="2" charset="0"/>
            </a:endParaRPr>
          </a:p>
        </p:txBody>
      </p:sp>
      <p:sp>
        <p:nvSpPr>
          <p:cNvPr id="943" name="Google Shape;943;g30aa653cca0_0_54"/>
          <p:cNvSpPr/>
          <p:nvPr/>
        </p:nvSpPr>
        <p:spPr>
          <a:xfrm>
            <a:off x="3502781" y="2542760"/>
            <a:ext cx="6534104" cy="1104082"/>
          </a:xfrm>
          <a:prstGeom prst="roundRect">
            <a:avLst>
              <a:gd name="adj" fmla="val 3340"/>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Select an object (Node, VM) in the </a:t>
            </a:r>
            <a:r>
              <a:rPr lang="en-US" sz="1800" i="1" dirty="0">
                <a:solidFill>
                  <a:schemeClr val="dk1"/>
                </a:solidFill>
                <a:latin typeface="Roboto" panose="02000000000000000000" pitchFamily="2" charset="0"/>
                <a:ea typeface="Roboto" panose="02000000000000000000" pitchFamily="2" charset="0"/>
              </a:rPr>
              <a:t>Resource Tree</a:t>
            </a:r>
            <a:r>
              <a:rPr lang="en-US" sz="1800" dirty="0">
                <a:solidFill>
                  <a:schemeClr val="dk1"/>
                </a:solidFill>
                <a:latin typeface="Roboto" panose="02000000000000000000" pitchFamily="2" charset="0"/>
                <a:ea typeface="Roboto" panose="02000000000000000000" pitchFamily="2" charset="0"/>
              </a:rPr>
              <a:t>, and then the “Backup” option.</a:t>
            </a:r>
            <a:endParaRPr sz="1800" dirty="0">
              <a:solidFill>
                <a:schemeClr val="dk1"/>
              </a:solidFill>
              <a:latin typeface="Roboto" panose="02000000000000000000" pitchFamily="2" charset="0"/>
              <a:ea typeface="Roboto" panose="02000000000000000000" pitchFamily="2" charset="0"/>
            </a:endParaRPr>
          </a:p>
        </p:txBody>
      </p:sp>
      <p:sp>
        <p:nvSpPr>
          <p:cNvPr id="944" name="Google Shape;944;g30aa653cca0_0_54"/>
          <p:cNvSpPr/>
          <p:nvPr/>
        </p:nvSpPr>
        <p:spPr>
          <a:xfrm>
            <a:off x="1046348" y="3732904"/>
            <a:ext cx="2402529" cy="1893345"/>
          </a:xfrm>
          <a:prstGeom prst="roundRect">
            <a:avLst>
              <a:gd name="adj" fmla="val 5763"/>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Using the CLI</a:t>
            </a:r>
            <a:endParaRPr sz="2000" dirty="0">
              <a:solidFill>
                <a:schemeClr val="lt1"/>
              </a:solidFill>
              <a:latin typeface="Roboto" panose="02000000000000000000" pitchFamily="2" charset="0"/>
              <a:ea typeface="Roboto" panose="02000000000000000000" pitchFamily="2" charset="0"/>
            </a:endParaRPr>
          </a:p>
        </p:txBody>
      </p:sp>
      <p:sp>
        <p:nvSpPr>
          <p:cNvPr id="945" name="Google Shape;945;g30aa653cca0_0_54"/>
          <p:cNvSpPr/>
          <p:nvPr/>
        </p:nvSpPr>
        <p:spPr>
          <a:xfrm>
            <a:off x="3502781" y="3732904"/>
            <a:ext cx="6534104" cy="1893345"/>
          </a:xfrm>
          <a:prstGeom prst="roundRect">
            <a:avLst>
              <a:gd name="adj" fmla="val 6369"/>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600"/>
              </a:spcAft>
              <a:buNone/>
            </a:pPr>
            <a:r>
              <a:rPr lang="en-US" sz="1800" b="1" dirty="0">
                <a:solidFill>
                  <a:schemeClr val="dk1"/>
                </a:solidFill>
                <a:latin typeface="Roboto" panose="02000000000000000000" pitchFamily="2" charset="0"/>
                <a:ea typeface="Roboto" panose="02000000000000000000" pitchFamily="2" charset="0"/>
              </a:rPr>
              <a:t>Node-level backup</a:t>
            </a:r>
            <a:endParaRPr sz="1800" b="1"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vzdump --all --storage &lt;storage_id&gt; --compress zstd</a:t>
            </a:r>
            <a:endParaRPr sz="16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a:p>
            <a:pPr marL="0" lvl="0" indent="0" algn="l" rtl="0">
              <a:spcBef>
                <a:spcPts val="0"/>
              </a:spcBef>
              <a:spcAft>
                <a:spcPts val="600"/>
              </a:spcAft>
              <a:buNone/>
            </a:pPr>
            <a:endParaRPr sz="600" dirty="0">
              <a:solidFill>
                <a:schemeClr val="dk1"/>
              </a:solidFill>
              <a:latin typeface="Roboto" panose="02000000000000000000" pitchFamily="2" charset="0"/>
              <a:ea typeface="Roboto" panose="02000000000000000000" pitchFamily="2" charset="0"/>
            </a:endParaRPr>
          </a:p>
          <a:p>
            <a:pPr marL="0" lvl="0" indent="0" algn="l" rtl="0">
              <a:spcBef>
                <a:spcPts val="0"/>
              </a:spcBef>
              <a:spcAft>
                <a:spcPts val="600"/>
              </a:spcAft>
              <a:buNone/>
            </a:pPr>
            <a:r>
              <a:rPr lang="en-US" sz="1800" b="1" dirty="0">
                <a:solidFill>
                  <a:schemeClr val="dk1"/>
                </a:solidFill>
                <a:latin typeface="Roboto" panose="02000000000000000000" pitchFamily="2" charset="0"/>
                <a:ea typeface="Roboto" panose="02000000000000000000" pitchFamily="2" charset="0"/>
              </a:rPr>
              <a:t>VM/CT backup</a:t>
            </a:r>
            <a:endParaRPr sz="1800" b="1"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600" b="1" i="1" dirty="0">
                <a:solidFill>
                  <a:schemeClr val="dk1"/>
                </a:solidFill>
                <a:latin typeface="Consolas" panose="020B0609020204030204" pitchFamily="49" charset="0"/>
                <a:ea typeface="Roboto" panose="02000000000000000000" pitchFamily="2" charset="0"/>
                <a:cs typeface="Consolas" panose="020B0609020204030204" pitchFamily="49" charset="0"/>
              </a:rPr>
              <a:t>vzdump &lt;vmid&gt; --storage &lt;storage_id&gt; --compress zstd</a:t>
            </a:r>
            <a:endParaRPr sz="16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p:txBody>
      </p:sp>
      <p:sp>
        <p:nvSpPr>
          <p:cNvPr id="3" name="TextBox 2">
            <a:extLst>
              <a:ext uri="{FF2B5EF4-FFF2-40B4-BE49-F238E27FC236}">
                <a16:creationId xmlns:a16="http://schemas.microsoft.com/office/drawing/2014/main" id="{8D02EAFB-4F2C-02A6-E92E-1AC01CFC0917}"/>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08.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949"/>
        <p:cNvGrpSpPr/>
        <p:nvPr/>
      </p:nvGrpSpPr>
      <p:grpSpPr>
        <a:xfrm>
          <a:off x="0" y="0"/>
          <a:ext cx="0" cy="0"/>
          <a:chOff x="0" y="0"/>
          <a:chExt cx="0" cy="0"/>
        </a:xfrm>
      </p:grpSpPr>
      <p:sp>
        <p:nvSpPr>
          <p:cNvPr id="950" name="Google Shape;950;g30aa653cca0_0_85"/>
          <p:cNvSpPr txBox="1">
            <a:spLocks noGrp="1"/>
          </p:cNvSpPr>
          <p:nvPr>
            <p:ph type="title"/>
          </p:nvPr>
        </p:nvSpPr>
        <p:spPr>
          <a:xfrm>
            <a:off x="838200" y="279061"/>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Backup Use Cases</a:t>
            </a:r>
            <a:endParaRPr dirty="0">
              <a:latin typeface="Roboto" panose="02000000000000000000" pitchFamily="2" charset="0"/>
              <a:ea typeface="Roboto" panose="02000000000000000000" pitchFamily="2" charset="0"/>
            </a:endParaRPr>
          </a:p>
        </p:txBody>
      </p:sp>
      <p:sp>
        <p:nvSpPr>
          <p:cNvPr id="951" name="Google Shape;951;g30aa653cca0_0_85"/>
          <p:cNvSpPr/>
          <p:nvPr/>
        </p:nvSpPr>
        <p:spPr>
          <a:xfrm>
            <a:off x="933400" y="1691261"/>
            <a:ext cx="4787100" cy="1226422"/>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600"/>
              </a:spcAft>
              <a:buNone/>
            </a:pPr>
            <a:r>
              <a:rPr lang="en-US" sz="1800" b="1" dirty="0">
                <a:solidFill>
                  <a:schemeClr val="dk1"/>
                </a:solidFill>
                <a:latin typeface="Roboto" panose="02000000000000000000" pitchFamily="2" charset="0"/>
                <a:ea typeface="Roboto" panose="02000000000000000000" pitchFamily="2" charset="0"/>
              </a:rPr>
              <a:t>Disaster Recovery</a:t>
            </a:r>
            <a:endParaRPr sz="1800" b="1"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Readily-available workload copies in case disaster strikes.</a:t>
            </a:r>
            <a:endParaRPr sz="1800" dirty="0">
              <a:solidFill>
                <a:schemeClr val="dk1"/>
              </a:solidFill>
              <a:latin typeface="Roboto" panose="02000000000000000000" pitchFamily="2" charset="0"/>
              <a:ea typeface="Roboto" panose="02000000000000000000" pitchFamily="2" charset="0"/>
            </a:endParaRPr>
          </a:p>
        </p:txBody>
      </p:sp>
      <p:sp>
        <p:nvSpPr>
          <p:cNvPr id="952" name="Google Shape;952;g30aa653cca0_0_85"/>
          <p:cNvSpPr/>
          <p:nvPr/>
        </p:nvSpPr>
        <p:spPr>
          <a:xfrm>
            <a:off x="5778498" y="1691261"/>
            <a:ext cx="4787100" cy="1226422"/>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600"/>
              </a:spcAft>
              <a:buNone/>
            </a:pPr>
            <a:r>
              <a:rPr lang="en-US" sz="1800" b="1" dirty="0">
                <a:solidFill>
                  <a:schemeClr val="dk1"/>
                </a:solidFill>
                <a:latin typeface="Roboto" panose="02000000000000000000" pitchFamily="2" charset="0"/>
                <a:ea typeface="Roboto" panose="02000000000000000000" pitchFamily="2" charset="0"/>
              </a:rPr>
              <a:t>Testing</a:t>
            </a:r>
            <a:endParaRPr sz="1800" b="1"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Securely test new OS/features, and in case failures happen, roll back.</a:t>
            </a:r>
            <a:endParaRPr sz="1800" dirty="0">
              <a:solidFill>
                <a:schemeClr val="dk1"/>
              </a:solidFill>
              <a:latin typeface="Roboto" panose="02000000000000000000" pitchFamily="2" charset="0"/>
              <a:ea typeface="Roboto" panose="02000000000000000000" pitchFamily="2" charset="0"/>
            </a:endParaRPr>
          </a:p>
        </p:txBody>
      </p:sp>
      <p:sp>
        <p:nvSpPr>
          <p:cNvPr id="953" name="Google Shape;953;g30aa653cca0_0_85"/>
          <p:cNvSpPr/>
          <p:nvPr/>
        </p:nvSpPr>
        <p:spPr>
          <a:xfrm>
            <a:off x="957075" y="2984572"/>
            <a:ext cx="4787100" cy="1226422"/>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600"/>
              </a:spcAft>
              <a:buNone/>
            </a:pPr>
            <a:r>
              <a:rPr lang="en-US" sz="1800" b="1">
                <a:solidFill>
                  <a:schemeClr val="dk1"/>
                </a:solidFill>
                <a:latin typeface="Roboto" panose="02000000000000000000" pitchFamily="2" charset="0"/>
                <a:ea typeface="Roboto" panose="02000000000000000000" pitchFamily="2" charset="0"/>
              </a:rPr>
              <a:t>System Migration</a:t>
            </a:r>
            <a:endParaRPr sz="1800" b="1">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a:solidFill>
                  <a:schemeClr val="dk1"/>
                </a:solidFill>
                <a:latin typeface="Roboto" panose="02000000000000000000" pitchFamily="2" charset="0"/>
                <a:ea typeface="Roboto" panose="02000000000000000000" pitchFamily="2" charset="0"/>
              </a:rPr>
              <a:t>Easily migrate workloads between nodes for updates/upgrades.</a:t>
            </a:r>
            <a:endParaRPr sz="1800">
              <a:solidFill>
                <a:schemeClr val="dk1"/>
              </a:solidFill>
              <a:latin typeface="Roboto" panose="02000000000000000000" pitchFamily="2" charset="0"/>
              <a:ea typeface="Roboto" panose="02000000000000000000" pitchFamily="2" charset="0"/>
            </a:endParaRPr>
          </a:p>
        </p:txBody>
      </p:sp>
      <p:sp>
        <p:nvSpPr>
          <p:cNvPr id="954" name="Google Shape;954;g30aa653cca0_0_85"/>
          <p:cNvSpPr/>
          <p:nvPr/>
        </p:nvSpPr>
        <p:spPr>
          <a:xfrm>
            <a:off x="5802173" y="2984572"/>
            <a:ext cx="4787100" cy="1226422"/>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600"/>
              </a:spcAft>
              <a:buNone/>
            </a:pPr>
            <a:r>
              <a:rPr lang="en-US" sz="1800" b="1" dirty="0">
                <a:solidFill>
                  <a:schemeClr val="dk1"/>
                </a:solidFill>
                <a:latin typeface="Roboto" panose="02000000000000000000" pitchFamily="2" charset="0"/>
                <a:ea typeface="Roboto" panose="02000000000000000000" pitchFamily="2" charset="0"/>
              </a:rPr>
              <a:t>Cloning</a:t>
            </a:r>
            <a:endParaRPr sz="1800" b="1"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Deploy workloads from backups to speed up workload creation.</a:t>
            </a:r>
            <a:endParaRPr sz="1800" dirty="0">
              <a:solidFill>
                <a:schemeClr val="dk1"/>
              </a:solidFill>
              <a:latin typeface="Roboto" panose="02000000000000000000" pitchFamily="2" charset="0"/>
              <a:ea typeface="Roboto" panose="02000000000000000000" pitchFamily="2" charset="0"/>
            </a:endParaRPr>
          </a:p>
        </p:txBody>
      </p:sp>
      <p:sp>
        <p:nvSpPr>
          <p:cNvPr id="955" name="Google Shape;955;g30aa653cca0_0_85"/>
          <p:cNvSpPr/>
          <p:nvPr/>
        </p:nvSpPr>
        <p:spPr>
          <a:xfrm>
            <a:off x="933400" y="4281496"/>
            <a:ext cx="4787100" cy="1226422"/>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600"/>
              </a:spcAft>
              <a:buNone/>
            </a:pPr>
            <a:r>
              <a:rPr lang="en-US" sz="1800" b="1" dirty="0">
                <a:solidFill>
                  <a:schemeClr val="dk1"/>
                </a:solidFill>
                <a:latin typeface="Roboto" panose="02000000000000000000" pitchFamily="2" charset="0"/>
                <a:ea typeface="Roboto" panose="02000000000000000000" pitchFamily="2" charset="0"/>
              </a:rPr>
              <a:t>Scheduled Backups</a:t>
            </a:r>
            <a:endParaRPr sz="1800" b="1"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Proactive backup scheduling ensuring business continuity.</a:t>
            </a:r>
            <a:endParaRPr sz="1800" dirty="0">
              <a:solidFill>
                <a:schemeClr val="dk1"/>
              </a:solidFill>
              <a:latin typeface="Roboto" panose="02000000000000000000" pitchFamily="2" charset="0"/>
              <a:ea typeface="Roboto" panose="02000000000000000000" pitchFamily="2" charset="0"/>
            </a:endParaRPr>
          </a:p>
        </p:txBody>
      </p:sp>
      <p:sp>
        <p:nvSpPr>
          <p:cNvPr id="956" name="Google Shape;956;g30aa653cca0_0_85"/>
          <p:cNvSpPr/>
          <p:nvPr/>
        </p:nvSpPr>
        <p:spPr>
          <a:xfrm>
            <a:off x="5778498" y="4281496"/>
            <a:ext cx="4787100" cy="1226422"/>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600"/>
              </a:spcAft>
              <a:buNone/>
            </a:pPr>
            <a:r>
              <a:rPr lang="en-US" sz="1800" b="1" dirty="0">
                <a:solidFill>
                  <a:schemeClr val="dk1"/>
                </a:solidFill>
                <a:latin typeface="Roboto" panose="02000000000000000000" pitchFamily="2" charset="0"/>
                <a:ea typeface="Roboto" panose="02000000000000000000" pitchFamily="2" charset="0"/>
              </a:rPr>
              <a:t>Compliance and Regulations</a:t>
            </a:r>
            <a:endParaRPr sz="1800" b="1"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Businesses have to be compliant, data-wise, to avoid fines/being sued.</a:t>
            </a:r>
            <a:endParaRPr sz="1800" dirty="0">
              <a:solidFill>
                <a:schemeClr val="dk1"/>
              </a:solidFill>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9113FE26-FEE1-0EE5-F076-4D25B18CFCC8}"/>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08.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960"/>
        <p:cNvGrpSpPr/>
        <p:nvPr/>
      </p:nvGrpSpPr>
      <p:grpSpPr>
        <a:xfrm>
          <a:off x="0" y="0"/>
          <a:ext cx="0" cy="0"/>
          <a:chOff x="0" y="0"/>
          <a:chExt cx="0" cy="0"/>
        </a:xfrm>
      </p:grpSpPr>
      <p:sp>
        <p:nvSpPr>
          <p:cNvPr id="961" name="Google Shape;961;g30aa653cca0_0_10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a:latin typeface="Roboto" panose="02000000000000000000" pitchFamily="2" charset="0"/>
                <a:ea typeface="Roboto" panose="02000000000000000000" pitchFamily="2" charset="0"/>
              </a:rPr>
              <a:t>Backup Modes</a:t>
            </a:r>
            <a:endParaRPr>
              <a:latin typeface="Roboto" panose="02000000000000000000" pitchFamily="2" charset="0"/>
              <a:ea typeface="Roboto" panose="02000000000000000000" pitchFamily="2" charset="0"/>
            </a:endParaRPr>
          </a:p>
        </p:txBody>
      </p:sp>
      <p:sp>
        <p:nvSpPr>
          <p:cNvPr id="962" name="Google Shape;962;g30aa653cca0_0_100"/>
          <p:cNvSpPr/>
          <p:nvPr/>
        </p:nvSpPr>
        <p:spPr>
          <a:xfrm>
            <a:off x="965194" y="2323954"/>
            <a:ext cx="3061501" cy="2656832"/>
          </a:xfrm>
          <a:prstGeom prst="roundRect">
            <a:avLst>
              <a:gd name="adj" fmla="val 3994"/>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Fully powers off the workload. </a:t>
            </a:r>
            <a:endParaRPr sz="18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Provides the most accurate backup, but implies downtime.</a:t>
            </a:r>
            <a:endParaRPr sz="1800" dirty="0">
              <a:solidFill>
                <a:schemeClr val="dk1"/>
              </a:solidFill>
              <a:latin typeface="Roboto" panose="02000000000000000000" pitchFamily="2" charset="0"/>
              <a:ea typeface="Roboto" panose="02000000000000000000" pitchFamily="2" charset="0"/>
            </a:endParaRPr>
          </a:p>
        </p:txBody>
      </p:sp>
      <p:sp>
        <p:nvSpPr>
          <p:cNvPr id="963" name="Google Shape;963;g30aa653cca0_0_100"/>
          <p:cNvSpPr/>
          <p:nvPr/>
        </p:nvSpPr>
        <p:spPr>
          <a:xfrm>
            <a:off x="965245" y="1749918"/>
            <a:ext cx="3061500"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Stop Mode</a:t>
            </a:r>
            <a:endParaRPr sz="2000" dirty="0">
              <a:solidFill>
                <a:schemeClr val="lt1"/>
              </a:solidFill>
              <a:latin typeface="Roboto" panose="02000000000000000000" pitchFamily="2" charset="0"/>
              <a:ea typeface="Roboto" panose="02000000000000000000" pitchFamily="2" charset="0"/>
            </a:endParaRPr>
          </a:p>
        </p:txBody>
      </p:sp>
      <p:sp>
        <p:nvSpPr>
          <p:cNvPr id="964" name="Google Shape;964;g30aa653cca0_0_100"/>
          <p:cNvSpPr/>
          <p:nvPr/>
        </p:nvSpPr>
        <p:spPr>
          <a:xfrm>
            <a:off x="4176564" y="2323954"/>
            <a:ext cx="2985869" cy="2656832"/>
          </a:xfrm>
          <a:prstGeom prst="roundRect">
            <a:avLst>
              <a:gd name="adj" fmla="val 4628"/>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Live backup option with no downtime.</a:t>
            </a:r>
            <a:endParaRPr sz="18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Can be inconsistent.</a:t>
            </a:r>
            <a:endParaRPr sz="18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It is NOT a snapshot, but a backup.</a:t>
            </a:r>
            <a:endParaRPr sz="1800" dirty="0">
              <a:solidFill>
                <a:schemeClr val="dk1"/>
              </a:solidFill>
              <a:latin typeface="Roboto" panose="02000000000000000000" pitchFamily="2" charset="0"/>
              <a:ea typeface="Roboto" panose="02000000000000000000" pitchFamily="2" charset="0"/>
            </a:endParaRPr>
          </a:p>
        </p:txBody>
      </p:sp>
      <p:sp>
        <p:nvSpPr>
          <p:cNvPr id="965" name="Google Shape;965;g30aa653cca0_0_100"/>
          <p:cNvSpPr/>
          <p:nvPr/>
        </p:nvSpPr>
        <p:spPr>
          <a:xfrm>
            <a:off x="4176615" y="1749918"/>
            <a:ext cx="2985868"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Snapshot Mode</a:t>
            </a:r>
            <a:endParaRPr sz="2000">
              <a:solidFill>
                <a:schemeClr val="lt1"/>
              </a:solidFill>
              <a:latin typeface="Roboto" panose="02000000000000000000" pitchFamily="2" charset="0"/>
              <a:ea typeface="Roboto" panose="02000000000000000000" pitchFamily="2" charset="0"/>
            </a:endParaRPr>
          </a:p>
        </p:txBody>
      </p:sp>
      <p:sp>
        <p:nvSpPr>
          <p:cNvPr id="966" name="Google Shape;966;g30aa653cca0_0_100"/>
          <p:cNvSpPr/>
          <p:nvPr/>
        </p:nvSpPr>
        <p:spPr>
          <a:xfrm>
            <a:off x="7323391" y="2323954"/>
            <a:ext cx="2985870" cy="2656832"/>
          </a:xfrm>
          <a:prstGeom prst="roundRect">
            <a:avLst>
              <a:gd name="adj" fmla="val 367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Middle ground between Stop and Snapshot Mode.</a:t>
            </a:r>
          </a:p>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Mostly used for compatibility issues.</a:t>
            </a:r>
          </a:p>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Has downtime because it suspends the VM/CT.</a:t>
            </a:r>
          </a:p>
        </p:txBody>
      </p:sp>
      <p:sp>
        <p:nvSpPr>
          <p:cNvPr id="967" name="Google Shape;967;g30aa653cca0_0_100"/>
          <p:cNvSpPr/>
          <p:nvPr/>
        </p:nvSpPr>
        <p:spPr>
          <a:xfrm>
            <a:off x="7323442" y="1749918"/>
            <a:ext cx="2985868"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Suspend Mode</a:t>
            </a:r>
            <a:endParaRPr sz="2000" dirty="0">
              <a:solidFill>
                <a:schemeClr val="lt1"/>
              </a:solidFill>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6602594B-D1CD-0E72-0700-CB9BF85028F8}"/>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08.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971"/>
        <p:cNvGrpSpPr/>
        <p:nvPr/>
      </p:nvGrpSpPr>
      <p:grpSpPr>
        <a:xfrm>
          <a:off x="0" y="0"/>
          <a:ext cx="0" cy="0"/>
          <a:chOff x="0" y="0"/>
          <a:chExt cx="0" cy="0"/>
        </a:xfrm>
      </p:grpSpPr>
      <p:sp>
        <p:nvSpPr>
          <p:cNvPr id="972" name="Google Shape;972;g30aa653cca0_0_126"/>
          <p:cNvSpPr txBox="1">
            <a:spLocks noGrp="1"/>
          </p:cNvSpPr>
          <p:nvPr>
            <p:ph type="title"/>
          </p:nvPr>
        </p:nvSpPr>
        <p:spPr>
          <a:xfrm>
            <a:off x="838200" y="365125"/>
            <a:ext cx="10515600" cy="1145623"/>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a:latin typeface="Roboto" panose="02000000000000000000" pitchFamily="2" charset="0"/>
                <a:ea typeface="Roboto" panose="02000000000000000000" pitchFamily="2" charset="0"/>
              </a:rPr>
              <a:t>Snapshot</a:t>
            </a:r>
            <a:endParaRPr>
              <a:latin typeface="Roboto" panose="02000000000000000000" pitchFamily="2" charset="0"/>
              <a:ea typeface="Roboto" panose="02000000000000000000" pitchFamily="2" charset="0"/>
            </a:endParaRPr>
          </a:p>
        </p:txBody>
      </p:sp>
      <p:sp>
        <p:nvSpPr>
          <p:cNvPr id="973" name="Google Shape;973;g30aa653cca0_0_126"/>
          <p:cNvSpPr txBox="1"/>
          <p:nvPr/>
        </p:nvSpPr>
        <p:spPr>
          <a:xfrm>
            <a:off x="877956" y="1412533"/>
            <a:ext cx="10134600" cy="1538842"/>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000" dirty="0">
                <a:solidFill>
                  <a:schemeClr val="dk1"/>
                </a:solidFill>
                <a:latin typeface="Roboto" panose="02000000000000000000" pitchFamily="2" charset="0"/>
                <a:ea typeface="Roboto" panose="02000000000000000000" pitchFamily="2" charset="0"/>
                <a:cs typeface="Roboto"/>
                <a:sym typeface="Roboto"/>
              </a:rPr>
              <a:t>Picture of the state of the VM/CT at a specific point in time. </a:t>
            </a:r>
            <a:endParaRPr sz="2000" dirty="0">
              <a:solidFill>
                <a:schemeClr val="dk1"/>
              </a:solidFill>
              <a:latin typeface="Roboto" panose="02000000000000000000" pitchFamily="2" charset="0"/>
              <a:ea typeface="Roboto" panose="02000000000000000000" pitchFamily="2" charset="0"/>
              <a:cs typeface="Roboto"/>
              <a:sym typeface="Roboto"/>
            </a:endParaRPr>
          </a:p>
          <a:p>
            <a:pPr marL="0" lvl="0" indent="0" algn="l" rtl="0">
              <a:spcBef>
                <a:spcPts val="0"/>
              </a:spcBef>
              <a:spcAft>
                <a:spcPts val="0"/>
              </a:spcAft>
              <a:buNone/>
            </a:pPr>
            <a:endParaRPr sz="1200" dirty="0">
              <a:solidFill>
                <a:schemeClr val="dk1"/>
              </a:solidFill>
              <a:latin typeface="Roboto" panose="02000000000000000000" pitchFamily="2" charset="0"/>
              <a:ea typeface="Roboto" panose="02000000000000000000" pitchFamily="2" charset="0"/>
              <a:cs typeface="Roboto"/>
              <a:sym typeface="Roboto"/>
            </a:endParaRPr>
          </a:p>
          <a:p>
            <a:pPr marL="0" lvl="0" indent="0" algn="l" rtl="0">
              <a:spcBef>
                <a:spcPts val="0"/>
              </a:spcBef>
              <a:spcAft>
                <a:spcPts val="0"/>
              </a:spcAft>
              <a:buNone/>
            </a:pPr>
            <a:r>
              <a:rPr lang="en-US" sz="2000" dirty="0">
                <a:solidFill>
                  <a:schemeClr val="dk1"/>
                </a:solidFill>
                <a:latin typeface="Roboto" panose="02000000000000000000" pitchFamily="2" charset="0"/>
                <a:ea typeface="Roboto" panose="02000000000000000000" pitchFamily="2" charset="0"/>
                <a:cs typeface="Roboto"/>
                <a:sym typeface="Roboto"/>
              </a:rPr>
              <a:t>Snapshots are not meant to be used as backups. Their main purpose is for testing and development, not as a backup because restoring the snapshot depends on the original disk being accessible and present.</a:t>
            </a:r>
            <a:endParaRPr sz="2000" dirty="0">
              <a:solidFill>
                <a:schemeClr val="dk1"/>
              </a:solidFill>
              <a:latin typeface="Roboto" panose="02000000000000000000" pitchFamily="2" charset="0"/>
              <a:ea typeface="Roboto" panose="02000000000000000000" pitchFamily="2" charset="0"/>
              <a:cs typeface="Roboto"/>
              <a:sym typeface="Roboto"/>
            </a:endParaRPr>
          </a:p>
        </p:txBody>
      </p:sp>
      <p:sp>
        <p:nvSpPr>
          <p:cNvPr id="974" name="Google Shape;974;g30aa653cca0_0_126"/>
          <p:cNvSpPr/>
          <p:nvPr/>
        </p:nvSpPr>
        <p:spPr>
          <a:xfrm>
            <a:off x="1046350" y="3140441"/>
            <a:ext cx="1147500" cy="936927"/>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Pros</a:t>
            </a:r>
            <a:endParaRPr sz="2000" dirty="0">
              <a:solidFill>
                <a:schemeClr val="lt1"/>
              </a:solidFill>
              <a:latin typeface="Roboto" panose="02000000000000000000" pitchFamily="2" charset="0"/>
              <a:ea typeface="Roboto" panose="02000000000000000000" pitchFamily="2" charset="0"/>
            </a:endParaRPr>
          </a:p>
        </p:txBody>
      </p:sp>
      <p:sp>
        <p:nvSpPr>
          <p:cNvPr id="975" name="Google Shape;975;g30aa653cca0_0_126"/>
          <p:cNvSpPr/>
          <p:nvPr/>
        </p:nvSpPr>
        <p:spPr>
          <a:xfrm>
            <a:off x="2257568" y="3140441"/>
            <a:ext cx="9096231" cy="936927"/>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Great short-term “backups” for testing and development purposes.</a:t>
            </a:r>
            <a:endParaRPr sz="1800"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Can be resource efficient, if paired with thin-provisioning.</a:t>
            </a:r>
            <a:endParaRPr sz="1800" dirty="0">
              <a:solidFill>
                <a:schemeClr val="dk1"/>
              </a:solidFill>
              <a:latin typeface="Roboto" panose="02000000000000000000" pitchFamily="2" charset="0"/>
              <a:ea typeface="Roboto" panose="02000000000000000000" pitchFamily="2" charset="0"/>
            </a:endParaRPr>
          </a:p>
        </p:txBody>
      </p:sp>
      <p:sp>
        <p:nvSpPr>
          <p:cNvPr id="976" name="Google Shape;976;g30aa653cca0_0_126"/>
          <p:cNvSpPr/>
          <p:nvPr/>
        </p:nvSpPr>
        <p:spPr>
          <a:xfrm>
            <a:off x="1046350" y="4216779"/>
            <a:ext cx="1147500" cy="936927"/>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Cons</a:t>
            </a:r>
            <a:endParaRPr sz="2000" dirty="0">
              <a:solidFill>
                <a:schemeClr val="lt1"/>
              </a:solidFill>
              <a:latin typeface="Roboto" panose="02000000000000000000" pitchFamily="2" charset="0"/>
              <a:ea typeface="Roboto" panose="02000000000000000000" pitchFamily="2" charset="0"/>
            </a:endParaRPr>
          </a:p>
        </p:txBody>
      </p:sp>
      <p:sp>
        <p:nvSpPr>
          <p:cNvPr id="977" name="Google Shape;977;g30aa653cca0_0_126"/>
          <p:cNvSpPr/>
          <p:nvPr/>
        </p:nvSpPr>
        <p:spPr>
          <a:xfrm>
            <a:off x="2257568" y="4216782"/>
            <a:ext cx="9096231" cy="936927"/>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Performance is impacted if used unwisely; should not be left more than 48 hours.</a:t>
            </a:r>
            <a:endParaRPr sz="1800"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Not a long-term backup, since they require the original disk file to work.</a:t>
            </a:r>
            <a:endParaRPr sz="1800" dirty="0">
              <a:solidFill>
                <a:schemeClr val="dk1"/>
              </a:solidFill>
              <a:latin typeface="Roboto" panose="02000000000000000000" pitchFamily="2" charset="0"/>
              <a:ea typeface="Roboto" panose="02000000000000000000" pitchFamily="2" charset="0"/>
            </a:endParaRPr>
          </a:p>
        </p:txBody>
      </p:sp>
      <p:sp>
        <p:nvSpPr>
          <p:cNvPr id="978" name="Google Shape;978;g30aa653cca0_0_126"/>
          <p:cNvSpPr txBox="1"/>
          <p:nvPr/>
        </p:nvSpPr>
        <p:spPr>
          <a:xfrm>
            <a:off x="1798983" y="5468302"/>
            <a:ext cx="8037904" cy="430800"/>
          </a:xfrm>
          <a:prstGeom prst="rect">
            <a:avLst/>
          </a:prstGeom>
          <a:solidFill>
            <a:srgbClr val="B3DFFF"/>
          </a:solidFill>
          <a:ln>
            <a:noFill/>
          </a:ln>
        </p:spPr>
        <p:txBody>
          <a:bodyPr spcFirstLastPara="1" wrap="square" lIns="91425" tIns="45700" rIns="91425" bIns="45700" anchor="t" anchorCtr="0">
            <a:spAutoFit/>
          </a:bodyPr>
          <a:lstStyle/>
          <a:p>
            <a:pPr marL="0" lvl="0" indent="0" algn="ctr" rtl="0">
              <a:spcBef>
                <a:spcPts val="0"/>
              </a:spcBef>
              <a:spcAft>
                <a:spcPts val="0"/>
              </a:spcAft>
              <a:buNone/>
            </a:pPr>
            <a:r>
              <a:rPr lang="en-US" sz="2200" b="1">
                <a:solidFill>
                  <a:srgbClr val="0E5C9A"/>
                </a:solidFill>
                <a:latin typeface="Roboto" panose="02000000000000000000" pitchFamily="2" charset="0"/>
                <a:ea typeface="Roboto" panose="02000000000000000000" pitchFamily="2" charset="0"/>
                <a:cs typeface="Roboto"/>
                <a:sym typeface="Roboto"/>
              </a:rPr>
              <a:t>We are now ready for Lab 10: Backups</a:t>
            </a:r>
            <a:endParaRPr sz="2200" b="1">
              <a:solidFill>
                <a:srgbClr val="0E5C9A"/>
              </a:solidFill>
              <a:latin typeface="Roboto" panose="02000000000000000000" pitchFamily="2" charset="0"/>
              <a:ea typeface="Roboto" panose="02000000000000000000" pitchFamily="2" charset="0"/>
              <a:cs typeface="Roboto"/>
              <a:sym typeface="Roboto"/>
            </a:endParaRPr>
          </a:p>
        </p:txBody>
      </p:sp>
      <p:sp>
        <p:nvSpPr>
          <p:cNvPr id="3" name="TextBox 2">
            <a:extLst>
              <a:ext uri="{FF2B5EF4-FFF2-40B4-BE49-F238E27FC236}">
                <a16:creationId xmlns:a16="http://schemas.microsoft.com/office/drawing/2014/main" id="{FB1123FC-32AF-B270-1C4E-A50C769F512F}"/>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08.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982"/>
        <p:cNvGrpSpPr/>
        <p:nvPr/>
      </p:nvGrpSpPr>
      <p:grpSpPr>
        <a:xfrm>
          <a:off x="0" y="0"/>
          <a:ext cx="0" cy="0"/>
          <a:chOff x="0" y="0"/>
          <a:chExt cx="0" cy="0"/>
        </a:xfrm>
      </p:grpSpPr>
      <p:sp>
        <p:nvSpPr>
          <p:cNvPr id="983" name="Google Shape;983;g302bd11f498_0_171"/>
          <p:cNvSpPr txBox="1">
            <a:spLocks noGrp="1"/>
          </p:cNvSpPr>
          <p:nvPr>
            <p:ph type="title"/>
          </p:nvPr>
        </p:nvSpPr>
        <p:spPr>
          <a:xfrm>
            <a:off x="838200" y="569527"/>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Lab 10: Backup</a:t>
            </a:r>
            <a:endParaRPr dirty="0">
              <a:latin typeface="Roboto" panose="02000000000000000000" pitchFamily="2" charset="0"/>
              <a:ea typeface="Roboto" panose="02000000000000000000" pitchFamily="2" charset="0"/>
            </a:endParaRPr>
          </a:p>
        </p:txBody>
      </p:sp>
      <p:sp>
        <p:nvSpPr>
          <p:cNvPr id="984" name="Google Shape;984;g302bd11f498_0_171"/>
          <p:cNvSpPr txBox="1"/>
          <p:nvPr/>
        </p:nvSpPr>
        <p:spPr>
          <a:xfrm>
            <a:off x="390709" y="2194269"/>
            <a:ext cx="5224900" cy="3724056"/>
          </a:xfrm>
          <a:prstGeom prst="rect">
            <a:avLst/>
          </a:prstGeom>
          <a:noFill/>
          <a:ln>
            <a:noFill/>
          </a:ln>
        </p:spPr>
        <p:txBody>
          <a:bodyPr spcFirstLastPara="1" wrap="square" lIns="91425" tIns="45700" rIns="91425" bIns="45700" anchor="t" anchorCtr="0">
            <a:spAutoFit/>
          </a:bodyPr>
          <a:lstStyle/>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Summary</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In this lab, you will learn about the available backup solutions that are supported by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a:t>
            </a:r>
            <a:r>
              <a:rPr lang="en-US" sz="1800" b="0" i="0" u="none" strike="noStrike" cap="none" dirty="0">
                <a:solidFill>
                  <a:srgbClr val="262626"/>
                </a:solidFill>
                <a:latin typeface="Roboto" panose="02000000000000000000" pitchFamily="2" charset="0"/>
                <a:ea typeface="Roboto" panose="02000000000000000000" pitchFamily="2" charset="0"/>
                <a:sym typeface="Arial"/>
              </a:rPr>
              <a:t> </a:t>
            </a:r>
            <a:endParaRPr sz="1800" b="0" i="0" u="none" strike="noStrike" cap="none" dirty="0">
              <a:solidFill>
                <a:srgbClr val="262626"/>
              </a:solidFill>
              <a:latin typeface="Roboto" panose="02000000000000000000" pitchFamily="2" charset="0"/>
              <a:ea typeface="Roboto" panose="02000000000000000000" pitchFamily="2" charset="0"/>
              <a:cs typeface="Calibri"/>
              <a:sym typeface="Calibri"/>
            </a:endParaRPr>
          </a:p>
          <a:p>
            <a:pPr marL="914400" marR="0" lvl="2" indent="0" algn="l" rtl="0">
              <a:spcBef>
                <a:spcPts val="600"/>
              </a:spcBef>
              <a:spcAft>
                <a:spcPts val="0"/>
              </a:spcAft>
              <a:buNone/>
            </a:pPr>
            <a:endParaRPr sz="300" b="1" i="0" u="none" strike="noStrike" cap="none" dirty="0">
              <a:solidFill>
                <a:srgbClr val="262626"/>
              </a:solidFill>
              <a:latin typeface="Roboto" panose="02000000000000000000" pitchFamily="2" charset="0"/>
              <a:ea typeface="Roboto" panose="02000000000000000000" pitchFamily="2" charset="0"/>
              <a:cs typeface="Calibri"/>
              <a:sym typeface="Calibri"/>
            </a:endParaRPr>
          </a:p>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Objectives</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Discuss various types of supported backup solutions.</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Create a VM Snapshot.</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Restore a VM from a Snapshot.</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Create a VZDump Backup.</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Create a Scheduled Backup.</a:t>
            </a: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985" name="Google Shape;985;g302bd11f498_0_171"/>
          <p:cNvCxnSpPr/>
          <p:nvPr/>
        </p:nvCxnSpPr>
        <p:spPr>
          <a:xfrm>
            <a:off x="0" y="2004720"/>
            <a:ext cx="11850000" cy="0"/>
          </a:xfrm>
          <a:prstGeom prst="straightConnector1">
            <a:avLst/>
          </a:prstGeom>
          <a:noFill/>
          <a:ln w="19050" cap="flat" cmpd="sng">
            <a:solidFill>
              <a:schemeClr val="accent1"/>
            </a:solidFill>
            <a:prstDash val="solid"/>
            <a:miter lim="800000"/>
            <a:headEnd type="none" w="sm" len="sm"/>
            <a:tailEnd type="none" w="sm" len="sm"/>
          </a:ln>
        </p:spPr>
      </p:cxnSp>
      <p:pic>
        <p:nvPicPr>
          <p:cNvPr id="986" name="Google Shape;986;g302bd11f498_0_171" descr="A screenshot of a computer screen&#10;&#10;Description automatically generated"/>
          <p:cNvPicPr preferRelativeResize="0"/>
          <p:nvPr/>
        </p:nvPicPr>
        <p:blipFill rotWithShape="1">
          <a:blip r:embed="rId3">
            <a:alphaModFix/>
          </a:blip>
          <a:srcRect/>
          <a:stretch/>
        </p:blipFill>
        <p:spPr>
          <a:xfrm>
            <a:off x="5615609" y="2341796"/>
            <a:ext cx="5415028" cy="3429001"/>
          </a:xfrm>
          <a:prstGeom prst="rect">
            <a:avLst/>
          </a:prstGeom>
          <a:noFill/>
          <a:ln>
            <a:solidFill>
              <a:schemeClr val="bg1">
                <a:lumMod val="85000"/>
              </a:schemeClr>
            </a:solidFill>
          </a:ln>
        </p:spPr>
      </p:pic>
      <p:sp>
        <p:nvSpPr>
          <p:cNvPr id="2" name="TextBox 1">
            <a:extLst>
              <a:ext uri="{FF2B5EF4-FFF2-40B4-BE49-F238E27FC236}">
                <a16:creationId xmlns:a16="http://schemas.microsoft.com/office/drawing/2014/main" id="{836AEDC5-9A9D-E733-3825-C6296FB44A36}"/>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08.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991"/>
        <p:cNvGrpSpPr/>
        <p:nvPr/>
      </p:nvGrpSpPr>
      <p:grpSpPr>
        <a:xfrm>
          <a:off x="0" y="0"/>
          <a:ext cx="0" cy="0"/>
          <a:chOff x="0" y="0"/>
          <a:chExt cx="0" cy="0"/>
        </a:xfrm>
      </p:grpSpPr>
      <p:sp>
        <p:nvSpPr>
          <p:cNvPr id="992" name="Google Shape;992;g30aa653cca0_0_136"/>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Proxmox Backup Server</a:t>
            </a:r>
            <a:endParaRPr dirty="0">
              <a:latin typeface="Roboto" panose="02000000000000000000" pitchFamily="2" charset="0"/>
              <a:ea typeface="Roboto" panose="02000000000000000000" pitchFamily="2" charset="0"/>
            </a:endParaRPr>
          </a:p>
        </p:txBody>
      </p:sp>
      <p:sp>
        <p:nvSpPr>
          <p:cNvPr id="993" name="Google Shape;993;g30aa653cca0_0_136"/>
          <p:cNvSpPr txBox="1"/>
          <p:nvPr/>
        </p:nvSpPr>
        <p:spPr>
          <a:xfrm>
            <a:off x="891990" y="1690825"/>
            <a:ext cx="10134600" cy="7695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200" dirty="0">
                <a:solidFill>
                  <a:schemeClr val="dk1"/>
                </a:solidFill>
                <a:latin typeface="Roboto" panose="02000000000000000000" pitchFamily="2" charset="0"/>
                <a:ea typeface="Roboto" panose="02000000000000000000" pitchFamily="2" charset="0"/>
                <a:cs typeface="Roboto"/>
                <a:sym typeface="Roboto"/>
              </a:rPr>
              <a:t>A fully-featured, open source backup solution created for Proxmox VE.</a:t>
            </a:r>
            <a:endParaRPr sz="2200" dirty="0">
              <a:solidFill>
                <a:schemeClr val="dk1"/>
              </a:solidFill>
              <a:latin typeface="Roboto" panose="02000000000000000000" pitchFamily="2" charset="0"/>
              <a:ea typeface="Roboto" panose="02000000000000000000" pitchFamily="2" charset="0"/>
              <a:cs typeface="Roboto"/>
              <a:sym typeface="Roboto"/>
            </a:endParaRPr>
          </a:p>
          <a:p>
            <a:pPr marL="0" lvl="0" indent="0" algn="l" rtl="0">
              <a:spcBef>
                <a:spcPts val="0"/>
              </a:spcBef>
              <a:spcAft>
                <a:spcPts val="0"/>
              </a:spcAft>
              <a:buNone/>
            </a:pPr>
            <a:r>
              <a:rPr lang="en-US" sz="2200" dirty="0">
                <a:solidFill>
                  <a:schemeClr val="dk1"/>
                </a:solidFill>
                <a:latin typeface="Roboto" panose="02000000000000000000" pitchFamily="2" charset="0"/>
                <a:ea typeface="Roboto" panose="02000000000000000000" pitchFamily="2" charset="0"/>
                <a:cs typeface="Roboto"/>
                <a:sym typeface="Roboto"/>
              </a:rPr>
              <a:t>It is the most advanced and reliable option to create backups.</a:t>
            </a:r>
            <a:endParaRPr sz="2200" dirty="0">
              <a:solidFill>
                <a:schemeClr val="dk1"/>
              </a:solidFill>
              <a:latin typeface="Roboto" panose="02000000000000000000" pitchFamily="2" charset="0"/>
              <a:ea typeface="Roboto" panose="02000000000000000000" pitchFamily="2" charset="0"/>
              <a:cs typeface="Roboto"/>
              <a:sym typeface="Roboto"/>
            </a:endParaRPr>
          </a:p>
        </p:txBody>
      </p:sp>
      <p:sp>
        <p:nvSpPr>
          <p:cNvPr id="994" name="Google Shape;994;g30aa653cca0_0_136"/>
          <p:cNvSpPr/>
          <p:nvPr/>
        </p:nvSpPr>
        <p:spPr>
          <a:xfrm>
            <a:off x="988175" y="2676725"/>
            <a:ext cx="8919618"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Has its own GUI to manage the server.</a:t>
            </a:r>
            <a:endParaRPr sz="1800" dirty="0">
              <a:solidFill>
                <a:schemeClr val="dk1"/>
              </a:solidFill>
              <a:latin typeface="Roboto" panose="02000000000000000000" pitchFamily="2" charset="0"/>
              <a:ea typeface="Roboto" panose="02000000000000000000" pitchFamily="2" charset="0"/>
            </a:endParaRPr>
          </a:p>
        </p:txBody>
      </p:sp>
      <p:sp>
        <p:nvSpPr>
          <p:cNvPr id="995" name="Google Shape;995;g30aa653cca0_0_136"/>
          <p:cNvSpPr/>
          <p:nvPr/>
        </p:nvSpPr>
        <p:spPr>
          <a:xfrm>
            <a:off x="988175" y="3303412"/>
            <a:ext cx="8919618"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Has its own configurations for DNS, NTP, network interfaces, and user management.</a:t>
            </a:r>
            <a:endParaRPr sz="1800" dirty="0">
              <a:solidFill>
                <a:schemeClr val="dk1"/>
              </a:solidFill>
              <a:latin typeface="Roboto" panose="02000000000000000000" pitchFamily="2" charset="0"/>
              <a:ea typeface="Roboto" panose="02000000000000000000" pitchFamily="2" charset="0"/>
            </a:endParaRPr>
          </a:p>
        </p:txBody>
      </p:sp>
      <p:sp>
        <p:nvSpPr>
          <p:cNvPr id="996" name="Google Shape;996;g30aa653cca0_0_136"/>
          <p:cNvSpPr/>
          <p:nvPr/>
        </p:nvSpPr>
        <p:spPr>
          <a:xfrm>
            <a:off x="988175" y="3930099"/>
            <a:ext cx="8919618"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Can link several PBSs together for redundancy and reliability.</a:t>
            </a:r>
            <a:endParaRPr sz="1800" dirty="0">
              <a:solidFill>
                <a:schemeClr val="dk1"/>
              </a:solidFill>
              <a:latin typeface="Roboto" panose="02000000000000000000" pitchFamily="2" charset="0"/>
              <a:ea typeface="Roboto" panose="02000000000000000000" pitchFamily="2" charset="0"/>
            </a:endParaRPr>
          </a:p>
        </p:txBody>
      </p:sp>
      <p:sp>
        <p:nvSpPr>
          <p:cNvPr id="997" name="Google Shape;997;g30aa653cca0_0_136"/>
          <p:cNvSpPr/>
          <p:nvPr/>
        </p:nvSpPr>
        <p:spPr>
          <a:xfrm>
            <a:off x="988175" y="4556786"/>
            <a:ext cx="8919618"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Can set up advanced control features, like traffic shaping and storage limits.</a:t>
            </a:r>
            <a:endParaRPr sz="1800" dirty="0">
              <a:solidFill>
                <a:schemeClr val="dk1"/>
              </a:solidFill>
              <a:latin typeface="Roboto" panose="02000000000000000000" pitchFamily="2" charset="0"/>
              <a:ea typeface="Roboto" panose="02000000000000000000" pitchFamily="2" charset="0"/>
            </a:endParaRPr>
          </a:p>
        </p:txBody>
      </p:sp>
      <p:sp>
        <p:nvSpPr>
          <p:cNvPr id="998" name="Google Shape;998;g30aa653cca0_0_136"/>
          <p:cNvSpPr/>
          <p:nvPr/>
        </p:nvSpPr>
        <p:spPr>
          <a:xfrm>
            <a:off x="988175" y="5183473"/>
            <a:ext cx="8919618"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Needs another enterprise subscription.</a:t>
            </a:r>
            <a:endParaRPr sz="1800" dirty="0">
              <a:solidFill>
                <a:schemeClr val="dk1"/>
              </a:solidFill>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0CB21BD9-13D1-D8FD-DD26-0B74B05C4502}"/>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08.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sp>
        <p:nvSpPr>
          <p:cNvPr id="1003" name="Google Shape;1003;g30aa653cca0_0_146"/>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Proxmox Backup Server</a:t>
            </a:r>
            <a:endParaRPr dirty="0">
              <a:latin typeface="Roboto" panose="02000000000000000000" pitchFamily="2" charset="0"/>
              <a:ea typeface="Roboto" panose="02000000000000000000" pitchFamily="2" charset="0"/>
            </a:endParaRPr>
          </a:p>
        </p:txBody>
      </p:sp>
      <p:sp>
        <p:nvSpPr>
          <p:cNvPr id="1004" name="Google Shape;1004;g30aa653cca0_0_146"/>
          <p:cNvSpPr/>
          <p:nvPr/>
        </p:nvSpPr>
        <p:spPr>
          <a:xfrm>
            <a:off x="988175" y="2676725"/>
            <a:ext cx="8284917"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a:solidFill>
                  <a:schemeClr val="dk1"/>
                </a:solidFill>
                <a:latin typeface="Roboto" panose="02000000000000000000" pitchFamily="2" charset="0"/>
                <a:ea typeface="Roboto" panose="02000000000000000000" pitchFamily="2" charset="0"/>
              </a:rPr>
              <a:t>Monitoring capabilities for its CPU and memory.</a:t>
            </a:r>
            <a:endParaRPr sz="1800">
              <a:solidFill>
                <a:schemeClr val="dk1"/>
              </a:solidFill>
              <a:latin typeface="Roboto" panose="02000000000000000000" pitchFamily="2" charset="0"/>
              <a:ea typeface="Roboto" panose="02000000000000000000" pitchFamily="2" charset="0"/>
            </a:endParaRPr>
          </a:p>
        </p:txBody>
      </p:sp>
      <p:sp>
        <p:nvSpPr>
          <p:cNvPr id="1005" name="Google Shape;1005;g30aa653cca0_0_146"/>
          <p:cNvSpPr/>
          <p:nvPr/>
        </p:nvSpPr>
        <p:spPr>
          <a:xfrm>
            <a:off x="988175" y="3303412"/>
            <a:ext cx="8284917"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a:solidFill>
                  <a:schemeClr val="dk1"/>
                </a:solidFill>
                <a:latin typeface="Roboto" panose="02000000000000000000" pitchFamily="2" charset="0"/>
                <a:ea typeface="Roboto" panose="02000000000000000000" pitchFamily="2" charset="0"/>
              </a:rPr>
              <a:t>Direct access to its Debian Shell via GUI.</a:t>
            </a:r>
            <a:endParaRPr sz="1800">
              <a:solidFill>
                <a:schemeClr val="dk1"/>
              </a:solidFill>
              <a:latin typeface="Roboto" panose="02000000000000000000" pitchFamily="2" charset="0"/>
              <a:ea typeface="Roboto" panose="02000000000000000000" pitchFamily="2" charset="0"/>
            </a:endParaRPr>
          </a:p>
        </p:txBody>
      </p:sp>
      <p:sp>
        <p:nvSpPr>
          <p:cNvPr id="1006" name="Google Shape;1006;g30aa653cca0_0_146"/>
          <p:cNvSpPr/>
          <p:nvPr/>
        </p:nvSpPr>
        <p:spPr>
          <a:xfrm>
            <a:off x="988175" y="3930099"/>
            <a:ext cx="8284917"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Compatible with tape backups (offline magnetic backups that can’t be hacked).</a:t>
            </a:r>
            <a:endParaRPr sz="1800" dirty="0">
              <a:solidFill>
                <a:schemeClr val="dk1"/>
              </a:solidFill>
              <a:latin typeface="Roboto" panose="02000000000000000000" pitchFamily="2" charset="0"/>
              <a:ea typeface="Roboto" panose="02000000000000000000" pitchFamily="2" charset="0"/>
            </a:endParaRPr>
          </a:p>
        </p:txBody>
      </p:sp>
      <p:sp>
        <p:nvSpPr>
          <p:cNvPr id="1007" name="Google Shape;1007;g30aa653cca0_0_146"/>
          <p:cNvSpPr/>
          <p:nvPr/>
        </p:nvSpPr>
        <p:spPr>
          <a:xfrm>
            <a:off x="988175" y="4556786"/>
            <a:ext cx="8284917"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Full datastore management.</a:t>
            </a:r>
            <a:endParaRPr sz="1800" dirty="0">
              <a:solidFill>
                <a:schemeClr val="dk1"/>
              </a:solidFill>
              <a:latin typeface="Roboto" panose="02000000000000000000" pitchFamily="2" charset="0"/>
              <a:ea typeface="Roboto" panose="02000000000000000000" pitchFamily="2" charset="0"/>
            </a:endParaRPr>
          </a:p>
        </p:txBody>
      </p:sp>
      <p:sp>
        <p:nvSpPr>
          <p:cNvPr id="1008" name="Google Shape;1008;g30aa653cca0_0_146"/>
          <p:cNvSpPr/>
          <p:nvPr/>
        </p:nvSpPr>
        <p:spPr>
          <a:xfrm>
            <a:off x="988175" y="5183473"/>
            <a:ext cx="8284917"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Needs its own certificates for extra security and authentication.</a:t>
            </a:r>
            <a:endParaRPr sz="1800" dirty="0">
              <a:solidFill>
                <a:schemeClr val="dk1"/>
              </a:solidFill>
              <a:latin typeface="Roboto" panose="02000000000000000000" pitchFamily="2" charset="0"/>
              <a:ea typeface="Roboto" panose="02000000000000000000" pitchFamily="2" charset="0"/>
            </a:endParaRPr>
          </a:p>
        </p:txBody>
      </p:sp>
      <p:sp>
        <p:nvSpPr>
          <p:cNvPr id="1009" name="Google Shape;1009;g30aa653cca0_0_146"/>
          <p:cNvSpPr/>
          <p:nvPr/>
        </p:nvSpPr>
        <p:spPr>
          <a:xfrm>
            <a:off x="988175" y="2059037"/>
            <a:ext cx="8284917"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Offers a centralized way to run updates for services and repositories.</a:t>
            </a:r>
            <a:endParaRPr sz="1800" dirty="0">
              <a:solidFill>
                <a:schemeClr val="dk1"/>
              </a:solidFill>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320A31CD-4916-C6A2-E3D8-460CADBA83F9}"/>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08.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013"/>
        <p:cNvGrpSpPr/>
        <p:nvPr/>
      </p:nvGrpSpPr>
      <p:grpSpPr>
        <a:xfrm>
          <a:off x="0" y="0"/>
          <a:ext cx="0" cy="0"/>
          <a:chOff x="0" y="0"/>
          <a:chExt cx="0" cy="0"/>
        </a:xfrm>
      </p:grpSpPr>
      <p:sp>
        <p:nvSpPr>
          <p:cNvPr id="1014" name="Google Shape;1014;g30aa653cca0_0_158"/>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t>Configuration Levels</a:t>
            </a:r>
            <a:endParaRPr dirty="0"/>
          </a:p>
        </p:txBody>
      </p:sp>
      <p:sp>
        <p:nvSpPr>
          <p:cNvPr id="1015" name="Google Shape;1015;g30aa653cca0_0_158"/>
          <p:cNvSpPr txBox="1"/>
          <p:nvPr/>
        </p:nvSpPr>
        <p:spPr>
          <a:xfrm>
            <a:off x="838200" y="1690825"/>
            <a:ext cx="5107500" cy="4093388"/>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000" dirty="0">
                <a:solidFill>
                  <a:schemeClr val="dk1"/>
                </a:solidFill>
                <a:latin typeface="Roboto"/>
                <a:ea typeface="Roboto"/>
                <a:cs typeface="Roboto"/>
                <a:sym typeface="Roboto"/>
              </a:rPr>
              <a:t>They must be linked at the right operation levels:</a:t>
            </a:r>
          </a:p>
          <a:p>
            <a:pPr marL="0" lvl="0" indent="0" algn="l" rtl="0">
              <a:spcBef>
                <a:spcPts val="0"/>
              </a:spcBef>
              <a:spcAft>
                <a:spcPts val="0"/>
              </a:spcAft>
              <a:buNone/>
            </a:pPr>
            <a:endParaRPr sz="2000" dirty="0">
              <a:solidFill>
                <a:schemeClr val="dk1"/>
              </a:solidFill>
              <a:latin typeface="Roboto"/>
              <a:ea typeface="Roboto"/>
              <a:cs typeface="Roboto"/>
              <a:sym typeface="Roboto"/>
            </a:endParaRPr>
          </a:p>
          <a:p>
            <a:pPr marL="546100" lvl="0" indent="-457200" algn="l" rtl="0">
              <a:spcBef>
                <a:spcPts val="0"/>
              </a:spcBef>
              <a:spcAft>
                <a:spcPts val="0"/>
              </a:spcAft>
              <a:buClr>
                <a:schemeClr val="dk1"/>
              </a:buClr>
              <a:buSzPct val="95000"/>
              <a:buFont typeface="+mj-lt"/>
              <a:buAutoNum type="arabicPeriod"/>
            </a:pPr>
            <a:r>
              <a:rPr lang="en-US" sz="2000" b="1" dirty="0">
                <a:solidFill>
                  <a:schemeClr val="dk1"/>
                </a:solidFill>
                <a:latin typeface="Roboto"/>
                <a:ea typeface="Roboto"/>
                <a:cs typeface="Roboto"/>
                <a:sym typeface="Roboto"/>
              </a:rPr>
              <a:t>Datacenter level: </a:t>
            </a:r>
            <a:r>
              <a:rPr lang="en-US" sz="2000" dirty="0">
                <a:solidFill>
                  <a:schemeClr val="dk1"/>
                </a:solidFill>
                <a:latin typeface="Roboto"/>
                <a:ea typeface="Roboto"/>
                <a:cs typeface="Roboto"/>
                <a:sym typeface="Roboto"/>
              </a:rPr>
              <a:t>applies to all the nodes that compose it.</a:t>
            </a:r>
            <a:endParaRPr sz="2000" dirty="0">
              <a:solidFill>
                <a:schemeClr val="dk1"/>
              </a:solidFill>
              <a:latin typeface="Roboto"/>
              <a:ea typeface="Roboto"/>
              <a:cs typeface="Roboto"/>
              <a:sym typeface="Roboto"/>
            </a:endParaRPr>
          </a:p>
          <a:p>
            <a:pPr marL="914400" lvl="0" indent="-457200" algn="l" rtl="0">
              <a:spcBef>
                <a:spcPts val="0"/>
              </a:spcBef>
              <a:spcAft>
                <a:spcPts val="0"/>
              </a:spcAft>
              <a:buSzPct val="95000"/>
              <a:buFont typeface="+mj-lt"/>
              <a:buAutoNum type="arabicPeriod"/>
            </a:pPr>
            <a:endParaRPr sz="2000" dirty="0">
              <a:solidFill>
                <a:schemeClr val="dk1"/>
              </a:solidFill>
              <a:latin typeface="Roboto"/>
              <a:ea typeface="Roboto"/>
              <a:cs typeface="Roboto"/>
              <a:sym typeface="Roboto"/>
            </a:endParaRPr>
          </a:p>
          <a:p>
            <a:pPr marL="546100" lvl="0" indent="-457200" algn="l" rtl="0">
              <a:spcBef>
                <a:spcPts val="0"/>
              </a:spcBef>
              <a:spcAft>
                <a:spcPts val="0"/>
              </a:spcAft>
              <a:buClr>
                <a:schemeClr val="dk1"/>
              </a:buClr>
              <a:buSzPct val="95000"/>
              <a:buFont typeface="+mj-lt"/>
              <a:buAutoNum type="arabicPeriod"/>
            </a:pPr>
            <a:r>
              <a:rPr lang="en-US" sz="2000" b="1" dirty="0">
                <a:solidFill>
                  <a:schemeClr val="dk1"/>
                </a:solidFill>
                <a:latin typeface="Roboto"/>
                <a:ea typeface="Roboto"/>
                <a:cs typeface="Roboto"/>
                <a:sym typeface="Roboto"/>
              </a:rPr>
              <a:t>Node level: </a:t>
            </a:r>
            <a:r>
              <a:rPr lang="en-US" sz="2000" dirty="0">
                <a:solidFill>
                  <a:schemeClr val="dk1"/>
                </a:solidFill>
                <a:latin typeface="Roboto"/>
                <a:ea typeface="Roboto"/>
                <a:cs typeface="Roboto"/>
                <a:sym typeface="Roboto"/>
              </a:rPr>
              <a:t>only workloads in the node are backed up.</a:t>
            </a:r>
            <a:endParaRPr sz="2000" dirty="0">
              <a:solidFill>
                <a:schemeClr val="dk1"/>
              </a:solidFill>
              <a:latin typeface="Roboto"/>
              <a:ea typeface="Roboto"/>
              <a:cs typeface="Roboto"/>
              <a:sym typeface="Roboto"/>
            </a:endParaRPr>
          </a:p>
          <a:p>
            <a:pPr marL="914400" lvl="0" indent="-457200" algn="l" rtl="0">
              <a:spcBef>
                <a:spcPts val="0"/>
              </a:spcBef>
              <a:spcAft>
                <a:spcPts val="0"/>
              </a:spcAft>
              <a:buSzPct val="95000"/>
              <a:buFont typeface="+mj-lt"/>
              <a:buAutoNum type="arabicPeriod"/>
            </a:pPr>
            <a:endParaRPr sz="2000" dirty="0">
              <a:solidFill>
                <a:schemeClr val="dk1"/>
              </a:solidFill>
              <a:latin typeface="Roboto"/>
              <a:ea typeface="Roboto"/>
              <a:cs typeface="Roboto"/>
              <a:sym typeface="Roboto"/>
            </a:endParaRPr>
          </a:p>
          <a:p>
            <a:pPr marL="546100" lvl="0" indent="-457200" algn="l" rtl="0">
              <a:spcBef>
                <a:spcPts val="0"/>
              </a:spcBef>
              <a:spcAft>
                <a:spcPts val="0"/>
              </a:spcAft>
              <a:buClr>
                <a:schemeClr val="dk1"/>
              </a:buClr>
              <a:buSzPct val="95000"/>
              <a:buFont typeface="+mj-lt"/>
              <a:buAutoNum type="arabicPeriod"/>
            </a:pPr>
            <a:r>
              <a:rPr lang="en-US" sz="2000" b="1" dirty="0">
                <a:solidFill>
                  <a:schemeClr val="dk1"/>
                </a:solidFill>
                <a:latin typeface="Roboto"/>
                <a:ea typeface="Roboto"/>
                <a:cs typeface="Roboto"/>
                <a:sym typeface="Roboto"/>
              </a:rPr>
              <a:t>Workload level: </a:t>
            </a:r>
            <a:r>
              <a:rPr lang="en-US" sz="2000" dirty="0">
                <a:solidFill>
                  <a:schemeClr val="dk1"/>
                </a:solidFill>
                <a:latin typeface="Roboto"/>
                <a:ea typeface="Roboto"/>
                <a:cs typeface="Roboto"/>
                <a:sym typeface="Roboto"/>
              </a:rPr>
              <a:t>most granular level; key for Fault Tolerance features.</a:t>
            </a:r>
            <a:endParaRPr sz="2000" dirty="0">
              <a:solidFill>
                <a:schemeClr val="dk1"/>
              </a:solidFill>
              <a:latin typeface="Roboto"/>
              <a:ea typeface="Roboto"/>
              <a:cs typeface="Roboto"/>
              <a:sym typeface="Roboto"/>
            </a:endParaRPr>
          </a:p>
          <a:p>
            <a:pPr marL="0" lvl="0" indent="0" algn="l" rtl="0">
              <a:spcBef>
                <a:spcPts val="0"/>
              </a:spcBef>
              <a:spcAft>
                <a:spcPts val="0"/>
              </a:spcAft>
              <a:buNone/>
            </a:pPr>
            <a:endParaRPr sz="2000" dirty="0">
              <a:solidFill>
                <a:schemeClr val="dk1"/>
              </a:solidFill>
              <a:latin typeface="Roboto"/>
              <a:ea typeface="Roboto"/>
              <a:cs typeface="Roboto"/>
              <a:sym typeface="Roboto"/>
            </a:endParaRPr>
          </a:p>
          <a:p>
            <a:pPr marL="0" lvl="0" indent="0" algn="l" rtl="0">
              <a:spcBef>
                <a:spcPts val="0"/>
              </a:spcBef>
              <a:spcAft>
                <a:spcPts val="0"/>
              </a:spcAft>
              <a:buNone/>
            </a:pPr>
            <a:r>
              <a:rPr lang="en-US" sz="2000" i="1" dirty="0">
                <a:solidFill>
                  <a:schemeClr val="dk1"/>
                </a:solidFill>
                <a:highlight>
                  <a:srgbClr val="E7F0F9"/>
                </a:highlight>
                <a:latin typeface="Roboto"/>
                <a:ea typeface="Roboto"/>
                <a:cs typeface="Roboto"/>
                <a:sym typeface="Roboto"/>
              </a:rPr>
              <a:t>Needs a fingerprint/unique key to link.</a:t>
            </a:r>
            <a:endParaRPr sz="2000" i="1" dirty="0">
              <a:solidFill>
                <a:schemeClr val="dk1"/>
              </a:solidFill>
              <a:highlight>
                <a:srgbClr val="E7F0F9"/>
              </a:highlight>
              <a:latin typeface="Roboto"/>
              <a:ea typeface="Roboto"/>
              <a:cs typeface="Roboto"/>
              <a:sym typeface="Roboto"/>
            </a:endParaRPr>
          </a:p>
        </p:txBody>
      </p:sp>
      <p:pic>
        <p:nvPicPr>
          <p:cNvPr id="1016" name="Google Shape;1016;g30aa653cca0_0_158"/>
          <p:cNvPicPr preferRelativeResize="0"/>
          <p:nvPr/>
        </p:nvPicPr>
        <p:blipFill>
          <a:blip r:embed="rId3">
            <a:alphaModFix/>
          </a:blip>
          <a:stretch>
            <a:fillRect/>
          </a:stretch>
        </p:blipFill>
        <p:spPr>
          <a:xfrm>
            <a:off x="6809994" y="1831155"/>
            <a:ext cx="2244672" cy="3812727"/>
          </a:xfrm>
          <a:prstGeom prst="rect">
            <a:avLst/>
          </a:prstGeom>
          <a:noFill/>
          <a:ln>
            <a:solidFill>
              <a:schemeClr val="bg1">
                <a:lumMod val="85000"/>
              </a:schemeClr>
            </a:solidFill>
          </a:ln>
        </p:spPr>
      </p:pic>
      <p:sp>
        <p:nvSpPr>
          <p:cNvPr id="3" name="TextBox 2">
            <a:extLst>
              <a:ext uri="{FF2B5EF4-FFF2-40B4-BE49-F238E27FC236}">
                <a16:creationId xmlns:a16="http://schemas.microsoft.com/office/drawing/2014/main" id="{B9B221AF-552A-200B-22CA-7A9F1EFA4491}"/>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08.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020"/>
        <p:cNvGrpSpPr/>
        <p:nvPr/>
      </p:nvGrpSpPr>
      <p:grpSpPr>
        <a:xfrm>
          <a:off x="0" y="0"/>
          <a:ext cx="0" cy="0"/>
          <a:chOff x="0" y="0"/>
          <a:chExt cx="0" cy="0"/>
        </a:xfrm>
      </p:grpSpPr>
      <p:sp>
        <p:nvSpPr>
          <p:cNvPr id="1021" name="Google Shape;1021;g30aa653cca0_0_17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a:t>Backup Jobs</a:t>
            </a:r>
            <a:endParaRPr/>
          </a:p>
        </p:txBody>
      </p:sp>
      <p:sp>
        <p:nvSpPr>
          <p:cNvPr id="1022" name="Google Shape;1022;g30aa653cca0_0_170"/>
          <p:cNvSpPr txBox="1"/>
          <p:nvPr/>
        </p:nvSpPr>
        <p:spPr>
          <a:xfrm>
            <a:off x="838200" y="1690825"/>
            <a:ext cx="3776831" cy="3785611"/>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000" dirty="0">
                <a:solidFill>
                  <a:schemeClr val="dk1"/>
                </a:solidFill>
                <a:latin typeface="Roboto"/>
                <a:ea typeface="Roboto"/>
                <a:cs typeface="Roboto"/>
                <a:sym typeface="Roboto"/>
              </a:rPr>
              <a:t>Can be set up as frequently (or infrequently) as needed.</a:t>
            </a:r>
            <a:endParaRPr sz="2000" dirty="0">
              <a:solidFill>
                <a:schemeClr val="dk1"/>
              </a:solidFill>
              <a:latin typeface="Roboto"/>
              <a:ea typeface="Roboto"/>
              <a:cs typeface="Roboto"/>
              <a:sym typeface="Roboto"/>
            </a:endParaRPr>
          </a:p>
          <a:p>
            <a:pPr marL="0" lvl="0" indent="0" algn="l" rtl="0">
              <a:spcBef>
                <a:spcPts val="0"/>
              </a:spcBef>
              <a:spcAft>
                <a:spcPts val="0"/>
              </a:spcAft>
              <a:buNone/>
            </a:pPr>
            <a:endParaRPr sz="2000" dirty="0">
              <a:solidFill>
                <a:schemeClr val="dk1"/>
              </a:solidFill>
              <a:latin typeface="Roboto"/>
              <a:ea typeface="Roboto"/>
              <a:cs typeface="Roboto"/>
              <a:sym typeface="Roboto"/>
            </a:endParaRPr>
          </a:p>
          <a:p>
            <a:pPr marL="0" lvl="0" indent="0" algn="l" rtl="0">
              <a:spcBef>
                <a:spcPts val="0"/>
              </a:spcBef>
              <a:spcAft>
                <a:spcPts val="0"/>
              </a:spcAft>
              <a:buNone/>
            </a:pPr>
            <a:r>
              <a:rPr lang="en-US" sz="2000" dirty="0">
                <a:solidFill>
                  <a:schemeClr val="dk1"/>
                </a:solidFill>
                <a:latin typeface="Roboto"/>
                <a:ea typeface="Roboto"/>
                <a:cs typeface="Roboto"/>
                <a:sym typeface="Roboto"/>
              </a:rPr>
              <a:t>Needs to be aligned to a business continuity plan to be used efficiently.</a:t>
            </a:r>
            <a:endParaRPr sz="2000" dirty="0">
              <a:solidFill>
                <a:schemeClr val="dk1"/>
              </a:solidFill>
              <a:latin typeface="Roboto"/>
              <a:ea typeface="Roboto"/>
              <a:cs typeface="Roboto"/>
              <a:sym typeface="Roboto"/>
            </a:endParaRPr>
          </a:p>
          <a:p>
            <a:pPr marL="0" lvl="0" indent="0" algn="l" rtl="0">
              <a:spcBef>
                <a:spcPts val="0"/>
              </a:spcBef>
              <a:spcAft>
                <a:spcPts val="0"/>
              </a:spcAft>
              <a:buNone/>
            </a:pPr>
            <a:endParaRPr sz="2000" dirty="0">
              <a:solidFill>
                <a:schemeClr val="dk1"/>
              </a:solidFill>
              <a:latin typeface="Roboto"/>
              <a:ea typeface="Roboto"/>
              <a:cs typeface="Roboto"/>
              <a:sym typeface="Roboto"/>
            </a:endParaRPr>
          </a:p>
          <a:p>
            <a:pPr marL="0" lvl="0" indent="0" algn="l" rtl="0">
              <a:spcBef>
                <a:spcPts val="0"/>
              </a:spcBef>
              <a:spcAft>
                <a:spcPts val="0"/>
              </a:spcAft>
              <a:buNone/>
            </a:pPr>
            <a:r>
              <a:rPr lang="en-US" sz="2000" dirty="0">
                <a:solidFill>
                  <a:schemeClr val="dk1"/>
                </a:solidFill>
                <a:latin typeface="Roboto"/>
                <a:ea typeface="Roboto"/>
                <a:cs typeface="Roboto"/>
                <a:sym typeface="Roboto"/>
              </a:rPr>
              <a:t>Can include all VMs/CTs or a subset.</a:t>
            </a:r>
            <a:endParaRPr sz="2000" dirty="0">
              <a:solidFill>
                <a:schemeClr val="dk1"/>
              </a:solidFill>
              <a:latin typeface="Roboto"/>
              <a:ea typeface="Roboto"/>
              <a:cs typeface="Roboto"/>
              <a:sym typeface="Roboto"/>
            </a:endParaRPr>
          </a:p>
          <a:p>
            <a:pPr marL="0" lvl="0" indent="0" algn="l" rtl="0">
              <a:spcBef>
                <a:spcPts val="0"/>
              </a:spcBef>
              <a:spcAft>
                <a:spcPts val="0"/>
              </a:spcAft>
              <a:buNone/>
            </a:pPr>
            <a:endParaRPr sz="2000" dirty="0">
              <a:solidFill>
                <a:schemeClr val="dk1"/>
              </a:solidFill>
              <a:latin typeface="Roboto"/>
              <a:ea typeface="Roboto"/>
              <a:cs typeface="Roboto"/>
              <a:sym typeface="Roboto"/>
            </a:endParaRPr>
          </a:p>
          <a:p>
            <a:pPr marL="0" lvl="0" indent="0" algn="l" rtl="0">
              <a:spcBef>
                <a:spcPts val="0"/>
              </a:spcBef>
              <a:spcAft>
                <a:spcPts val="0"/>
              </a:spcAft>
              <a:buNone/>
            </a:pPr>
            <a:r>
              <a:rPr lang="en-US" sz="2000" dirty="0">
                <a:solidFill>
                  <a:schemeClr val="dk1"/>
                </a:solidFill>
                <a:latin typeface="Roboto"/>
                <a:ea typeface="Roboto"/>
                <a:cs typeface="Roboto"/>
                <a:sym typeface="Roboto"/>
              </a:rPr>
              <a:t>Must choose a type of backup: </a:t>
            </a:r>
            <a:r>
              <a:rPr lang="en-US" sz="2000" i="1" dirty="0">
                <a:solidFill>
                  <a:schemeClr val="dk1"/>
                </a:solidFill>
                <a:latin typeface="Roboto"/>
                <a:ea typeface="Roboto"/>
                <a:cs typeface="Roboto"/>
                <a:sym typeface="Roboto"/>
              </a:rPr>
              <a:t>Stop</a:t>
            </a:r>
            <a:r>
              <a:rPr lang="en-US" sz="2000" dirty="0">
                <a:solidFill>
                  <a:schemeClr val="dk1"/>
                </a:solidFill>
                <a:latin typeface="Roboto"/>
                <a:ea typeface="Roboto"/>
                <a:cs typeface="Roboto"/>
                <a:sym typeface="Roboto"/>
              </a:rPr>
              <a:t>, </a:t>
            </a:r>
            <a:r>
              <a:rPr lang="en-US" sz="2000" i="1" dirty="0">
                <a:solidFill>
                  <a:schemeClr val="dk1"/>
                </a:solidFill>
                <a:latin typeface="Roboto"/>
                <a:ea typeface="Roboto"/>
                <a:cs typeface="Roboto"/>
                <a:sym typeface="Roboto"/>
              </a:rPr>
              <a:t>Suspend</a:t>
            </a:r>
            <a:r>
              <a:rPr lang="en-US" sz="2000" dirty="0">
                <a:solidFill>
                  <a:schemeClr val="dk1"/>
                </a:solidFill>
                <a:latin typeface="Roboto"/>
                <a:ea typeface="Roboto"/>
                <a:cs typeface="Roboto"/>
                <a:sym typeface="Roboto"/>
              </a:rPr>
              <a:t> or </a:t>
            </a:r>
            <a:r>
              <a:rPr lang="en-US" sz="2000" i="1" dirty="0">
                <a:solidFill>
                  <a:schemeClr val="dk1"/>
                </a:solidFill>
                <a:latin typeface="Roboto"/>
                <a:ea typeface="Roboto"/>
                <a:cs typeface="Roboto"/>
                <a:sym typeface="Roboto"/>
              </a:rPr>
              <a:t>Snapshot</a:t>
            </a:r>
            <a:r>
              <a:rPr lang="en-US" sz="2000" dirty="0">
                <a:solidFill>
                  <a:schemeClr val="dk1"/>
                </a:solidFill>
                <a:latin typeface="Roboto"/>
                <a:ea typeface="Roboto"/>
                <a:cs typeface="Roboto"/>
                <a:sym typeface="Roboto"/>
              </a:rPr>
              <a:t>.</a:t>
            </a:r>
            <a:endParaRPr sz="2000" dirty="0">
              <a:solidFill>
                <a:schemeClr val="dk1"/>
              </a:solidFill>
              <a:latin typeface="Roboto"/>
              <a:ea typeface="Roboto"/>
              <a:cs typeface="Roboto"/>
              <a:sym typeface="Roboto"/>
            </a:endParaRPr>
          </a:p>
        </p:txBody>
      </p:sp>
      <p:pic>
        <p:nvPicPr>
          <p:cNvPr id="1023" name="Google Shape;1023;g30aa653cca0_0_170"/>
          <p:cNvPicPr preferRelativeResize="0"/>
          <p:nvPr/>
        </p:nvPicPr>
        <p:blipFill>
          <a:blip r:embed="rId3">
            <a:alphaModFix/>
          </a:blip>
          <a:stretch>
            <a:fillRect/>
          </a:stretch>
        </p:blipFill>
        <p:spPr>
          <a:xfrm>
            <a:off x="4834244" y="1690825"/>
            <a:ext cx="5640898" cy="3933184"/>
          </a:xfrm>
          <a:prstGeom prst="rect">
            <a:avLst/>
          </a:prstGeom>
          <a:noFill/>
          <a:ln>
            <a:solidFill>
              <a:schemeClr val="bg1">
                <a:lumMod val="85000"/>
              </a:schemeClr>
            </a:solidFill>
          </a:ln>
        </p:spPr>
      </p:pic>
      <p:sp>
        <p:nvSpPr>
          <p:cNvPr id="3" name="TextBox 2">
            <a:extLst>
              <a:ext uri="{FF2B5EF4-FFF2-40B4-BE49-F238E27FC236}">
                <a16:creationId xmlns:a16="http://schemas.microsoft.com/office/drawing/2014/main" id="{7721FD49-FDC9-304A-B456-791B46790524}"/>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08.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027"/>
        <p:cNvGrpSpPr/>
        <p:nvPr/>
      </p:nvGrpSpPr>
      <p:grpSpPr>
        <a:xfrm>
          <a:off x="0" y="0"/>
          <a:ext cx="0" cy="0"/>
          <a:chOff x="0" y="0"/>
          <a:chExt cx="0" cy="0"/>
        </a:xfrm>
      </p:grpSpPr>
      <p:sp>
        <p:nvSpPr>
          <p:cNvPr id="1028" name="Google Shape;1028;g30aa653cca0_0_177"/>
          <p:cNvSpPr txBox="1">
            <a:spLocks noGrp="1"/>
          </p:cNvSpPr>
          <p:nvPr>
            <p:ph type="title"/>
          </p:nvPr>
        </p:nvSpPr>
        <p:spPr>
          <a:xfrm>
            <a:off x="838200" y="365125"/>
            <a:ext cx="10515600" cy="864513"/>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Backup Tools</a:t>
            </a:r>
            <a:endParaRPr dirty="0">
              <a:latin typeface="Roboto" panose="02000000000000000000" pitchFamily="2" charset="0"/>
              <a:ea typeface="Roboto" panose="02000000000000000000" pitchFamily="2" charset="0"/>
            </a:endParaRPr>
          </a:p>
        </p:txBody>
      </p:sp>
      <p:sp>
        <p:nvSpPr>
          <p:cNvPr id="1029" name="Google Shape;1029;g30aa653cca0_0_177"/>
          <p:cNvSpPr/>
          <p:nvPr/>
        </p:nvSpPr>
        <p:spPr>
          <a:xfrm>
            <a:off x="960286" y="1318402"/>
            <a:ext cx="2130900" cy="1935600"/>
          </a:xfrm>
          <a:prstGeom prst="roundRect">
            <a:avLst>
              <a:gd name="adj" fmla="val 8965"/>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Pruning</a:t>
            </a:r>
            <a:endParaRPr sz="2000">
              <a:solidFill>
                <a:schemeClr val="lt1"/>
              </a:solidFill>
              <a:latin typeface="Roboto" panose="02000000000000000000" pitchFamily="2" charset="0"/>
              <a:ea typeface="Roboto" panose="02000000000000000000" pitchFamily="2" charset="0"/>
            </a:endParaRPr>
          </a:p>
        </p:txBody>
      </p:sp>
      <p:sp>
        <p:nvSpPr>
          <p:cNvPr id="1030" name="Google Shape;1030;g30aa653cca0_0_177"/>
          <p:cNvSpPr/>
          <p:nvPr/>
        </p:nvSpPr>
        <p:spPr>
          <a:xfrm>
            <a:off x="3166874" y="1318402"/>
            <a:ext cx="7650900" cy="1935600"/>
          </a:xfrm>
          <a:prstGeom prst="roundRect">
            <a:avLst>
              <a:gd name="adj" fmla="val 5370"/>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Font typeface="Roboto"/>
              <a:buChar char="●"/>
            </a:pPr>
            <a:r>
              <a:rPr lang="en-US" sz="1800" dirty="0">
                <a:solidFill>
                  <a:schemeClr val="dk1"/>
                </a:solidFill>
                <a:latin typeface="Roboto" panose="02000000000000000000" pitchFamily="2" charset="0"/>
                <a:ea typeface="Roboto" panose="02000000000000000000" pitchFamily="2" charset="0"/>
                <a:cs typeface="Roboto"/>
                <a:sym typeface="Roboto"/>
              </a:rPr>
              <a:t>Process of removing old backup snapshots according to predefined retention rules.</a:t>
            </a:r>
            <a:endParaRPr sz="1800" dirty="0">
              <a:solidFill>
                <a:schemeClr val="dk1"/>
              </a:solidFill>
              <a:latin typeface="Roboto" panose="02000000000000000000" pitchFamily="2" charset="0"/>
              <a:ea typeface="Roboto" panose="02000000000000000000" pitchFamily="2" charset="0"/>
              <a:cs typeface="Roboto"/>
              <a:sym typeface="Roboto"/>
            </a:endParaRPr>
          </a:p>
          <a:p>
            <a:pPr marL="457200" lvl="0" indent="-342900" algn="l" rtl="0">
              <a:spcBef>
                <a:spcPts val="0"/>
              </a:spcBef>
              <a:spcAft>
                <a:spcPts val="600"/>
              </a:spcAft>
              <a:buClr>
                <a:schemeClr val="dk1"/>
              </a:buClr>
              <a:buSzPts val="1800"/>
              <a:buFont typeface="Roboto"/>
              <a:buChar char="●"/>
            </a:pPr>
            <a:r>
              <a:rPr lang="en-US" sz="1800" dirty="0">
                <a:solidFill>
                  <a:schemeClr val="dk1"/>
                </a:solidFill>
                <a:latin typeface="Roboto" panose="02000000000000000000" pitchFamily="2" charset="0"/>
                <a:ea typeface="Roboto" panose="02000000000000000000" pitchFamily="2" charset="0"/>
                <a:cs typeface="Roboto"/>
                <a:sym typeface="Roboto"/>
              </a:rPr>
              <a:t>It helps manage storage by deleting unnecessary backups.</a:t>
            </a:r>
            <a:endParaRPr sz="1800" dirty="0">
              <a:solidFill>
                <a:schemeClr val="dk1"/>
              </a:solidFill>
              <a:latin typeface="Roboto" panose="02000000000000000000" pitchFamily="2" charset="0"/>
              <a:ea typeface="Roboto" panose="02000000000000000000" pitchFamily="2" charset="0"/>
              <a:cs typeface="Roboto"/>
              <a:sym typeface="Roboto"/>
            </a:endParaRPr>
          </a:p>
          <a:p>
            <a:pPr marL="457200" lvl="0" indent="-342900" algn="l" rtl="0">
              <a:spcBef>
                <a:spcPts val="0"/>
              </a:spcBef>
              <a:spcAft>
                <a:spcPts val="600"/>
              </a:spcAft>
              <a:buClr>
                <a:schemeClr val="dk1"/>
              </a:buClr>
              <a:buSzPts val="1800"/>
              <a:buFont typeface="Roboto"/>
              <a:buChar char="●"/>
            </a:pPr>
            <a:r>
              <a:rPr lang="en-US" sz="1800" dirty="0">
                <a:solidFill>
                  <a:schemeClr val="dk1"/>
                </a:solidFill>
                <a:latin typeface="Roboto" panose="02000000000000000000" pitchFamily="2" charset="0"/>
                <a:ea typeface="Roboto" panose="02000000000000000000" pitchFamily="2" charset="0"/>
                <a:cs typeface="Roboto"/>
                <a:sym typeface="Roboto"/>
              </a:rPr>
              <a:t>Pruning is typically configured at the storage or backup job level to automate cleanup.</a:t>
            </a:r>
            <a:endParaRPr sz="1800" dirty="0">
              <a:solidFill>
                <a:schemeClr val="dk1"/>
              </a:solidFill>
              <a:latin typeface="Roboto" panose="02000000000000000000" pitchFamily="2" charset="0"/>
              <a:ea typeface="Roboto" panose="02000000000000000000" pitchFamily="2" charset="0"/>
              <a:cs typeface="Roboto"/>
              <a:sym typeface="Roboto"/>
            </a:endParaRPr>
          </a:p>
        </p:txBody>
      </p:sp>
      <p:sp>
        <p:nvSpPr>
          <p:cNvPr id="1031" name="Google Shape;1031;g30aa653cca0_0_177"/>
          <p:cNvSpPr/>
          <p:nvPr/>
        </p:nvSpPr>
        <p:spPr>
          <a:xfrm>
            <a:off x="960286" y="3393339"/>
            <a:ext cx="2130900" cy="1935600"/>
          </a:xfrm>
          <a:prstGeom prst="roundRect">
            <a:avLst>
              <a:gd name="adj" fmla="val 5884"/>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Garbage</a:t>
            </a:r>
            <a:br>
              <a:rPr lang="en-US" sz="2000">
                <a:solidFill>
                  <a:schemeClr val="lt1"/>
                </a:solidFill>
                <a:latin typeface="Roboto" panose="02000000000000000000" pitchFamily="2" charset="0"/>
                <a:ea typeface="Roboto" panose="02000000000000000000" pitchFamily="2" charset="0"/>
              </a:rPr>
            </a:br>
            <a:r>
              <a:rPr lang="en-US" sz="2000">
                <a:solidFill>
                  <a:schemeClr val="lt1"/>
                </a:solidFill>
                <a:latin typeface="Roboto" panose="02000000000000000000" pitchFamily="2" charset="0"/>
                <a:ea typeface="Roboto" panose="02000000000000000000" pitchFamily="2" charset="0"/>
              </a:rPr>
              <a:t>Collection</a:t>
            </a:r>
            <a:endParaRPr sz="2000">
              <a:solidFill>
                <a:schemeClr val="lt1"/>
              </a:solidFill>
              <a:latin typeface="Roboto" panose="02000000000000000000" pitchFamily="2" charset="0"/>
              <a:ea typeface="Roboto" panose="02000000000000000000" pitchFamily="2" charset="0"/>
            </a:endParaRPr>
          </a:p>
        </p:txBody>
      </p:sp>
      <p:sp>
        <p:nvSpPr>
          <p:cNvPr id="1032" name="Google Shape;1032;g30aa653cca0_0_177"/>
          <p:cNvSpPr/>
          <p:nvPr/>
        </p:nvSpPr>
        <p:spPr>
          <a:xfrm>
            <a:off x="3166874" y="3388394"/>
            <a:ext cx="7650900" cy="1935600"/>
          </a:xfrm>
          <a:prstGeom prst="roundRect">
            <a:avLst>
              <a:gd name="adj" fmla="val 639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cs typeface="Roboto"/>
                <a:sym typeface="Roboto"/>
              </a:rPr>
              <a:t>Process of removing data chunks that are no longer referenced by any backups.</a:t>
            </a:r>
            <a:endParaRPr sz="1800" dirty="0">
              <a:solidFill>
                <a:schemeClr val="dk1"/>
              </a:solidFill>
              <a:latin typeface="Roboto" panose="02000000000000000000" pitchFamily="2" charset="0"/>
              <a:ea typeface="Roboto" panose="02000000000000000000" pitchFamily="2" charset="0"/>
              <a:cs typeface="Roboto"/>
              <a:sym typeface="Roboto"/>
            </a:endParaRPr>
          </a:p>
          <a:p>
            <a:pPr marL="457200" lvl="0" indent="-342900" algn="l" rtl="0">
              <a:spcBef>
                <a:spcPts val="0"/>
              </a:spcBef>
              <a:spcAft>
                <a:spcPts val="600"/>
              </a:spcAft>
              <a:buClr>
                <a:schemeClr val="dk1"/>
              </a:buClr>
              <a:buSzPts val="1800"/>
              <a:buFont typeface="Roboto"/>
              <a:buChar char="●"/>
            </a:pPr>
            <a:r>
              <a:rPr lang="en-US" sz="1800" dirty="0">
                <a:solidFill>
                  <a:schemeClr val="dk1"/>
                </a:solidFill>
                <a:latin typeface="Roboto" panose="02000000000000000000" pitchFamily="2" charset="0"/>
                <a:ea typeface="Roboto" panose="02000000000000000000" pitchFamily="2" charset="0"/>
                <a:cs typeface="Roboto"/>
                <a:sym typeface="Roboto"/>
              </a:rPr>
              <a:t>It frees up space by permanently deleting unneeded or orphaned data after pruning has removed old backups.</a:t>
            </a:r>
            <a:endParaRPr sz="1800" dirty="0">
              <a:solidFill>
                <a:schemeClr val="dk1"/>
              </a:solidFill>
              <a:latin typeface="Roboto" panose="02000000000000000000" pitchFamily="2" charset="0"/>
              <a:ea typeface="Roboto" panose="02000000000000000000" pitchFamily="2" charset="0"/>
              <a:cs typeface="Roboto"/>
              <a:sym typeface="Roboto"/>
            </a:endParaRPr>
          </a:p>
          <a:p>
            <a:pPr marL="457200" lvl="0" indent="-342900" algn="l" rtl="0">
              <a:spcBef>
                <a:spcPts val="0"/>
              </a:spcBef>
              <a:spcAft>
                <a:spcPts val="600"/>
              </a:spcAft>
              <a:buClr>
                <a:schemeClr val="dk1"/>
              </a:buClr>
              <a:buSzPts val="1800"/>
              <a:buFont typeface="Roboto"/>
              <a:buChar char="●"/>
            </a:pPr>
            <a:r>
              <a:rPr lang="en-US" sz="1800" dirty="0">
                <a:solidFill>
                  <a:schemeClr val="dk1"/>
                </a:solidFill>
                <a:latin typeface="Roboto" panose="02000000000000000000" pitchFamily="2" charset="0"/>
                <a:ea typeface="Roboto" panose="02000000000000000000" pitchFamily="2" charset="0"/>
                <a:cs typeface="Roboto"/>
                <a:sym typeface="Roboto"/>
              </a:rPr>
              <a:t>GC is run periodically to maintain storage efficiency.</a:t>
            </a:r>
            <a:endParaRPr sz="1800" b="1" dirty="0">
              <a:solidFill>
                <a:schemeClr val="dk1"/>
              </a:solidFill>
              <a:latin typeface="Roboto" panose="02000000000000000000" pitchFamily="2" charset="0"/>
              <a:ea typeface="Roboto" panose="02000000000000000000" pitchFamily="2" charset="0"/>
              <a:cs typeface="Roboto"/>
              <a:sym typeface="Roboto"/>
            </a:endParaRPr>
          </a:p>
        </p:txBody>
      </p:sp>
      <p:sp>
        <p:nvSpPr>
          <p:cNvPr id="1033" name="Google Shape;1033;g30aa653cca0_0_177"/>
          <p:cNvSpPr txBox="1"/>
          <p:nvPr/>
        </p:nvSpPr>
        <p:spPr>
          <a:xfrm>
            <a:off x="1485071" y="5539598"/>
            <a:ext cx="8779200" cy="769401"/>
          </a:xfrm>
          <a:prstGeom prst="rect">
            <a:avLst/>
          </a:prstGeom>
          <a:solidFill>
            <a:srgbClr val="B3DFFF"/>
          </a:solidFill>
          <a:ln>
            <a:noFill/>
          </a:ln>
        </p:spPr>
        <p:txBody>
          <a:bodyPr spcFirstLastPara="1" wrap="square" lIns="91425" tIns="45700" rIns="91425" bIns="45700" anchor="t" anchorCtr="0">
            <a:spAutoFit/>
          </a:bodyPr>
          <a:lstStyle/>
          <a:p>
            <a:pPr marL="0" lvl="0" indent="0" algn="ctr" rtl="0">
              <a:spcBef>
                <a:spcPts val="0"/>
              </a:spcBef>
              <a:spcAft>
                <a:spcPts val="0"/>
              </a:spcAft>
              <a:buNone/>
            </a:pPr>
            <a:r>
              <a:rPr lang="en-US" sz="2200" b="1" dirty="0">
                <a:solidFill>
                  <a:srgbClr val="0E5C9A"/>
                </a:solidFill>
                <a:latin typeface="Roboto" panose="02000000000000000000" pitchFamily="2" charset="0"/>
                <a:ea typeface="Roboto" panose="02000000000000000000" pitchFamily="2" charset="0"/>
                <a:cs typeface="Roboto"/>
                <a:sym typeface="Roboto"/>
              </a:rPr>
              <a:t>We are now ready for Lab 11: Proxmox Backup Server</a:t>
            </a:r>
          </a:p>
          <a:p>
            <a:pPr marL="0" lvl="0" indent="0" algn="ctr" rtl="0">
              <a:spcBef>
                <a:spcPts val="0"/>
              </a:spcBef>
              <a:spcAft>
                <a:spcPts val="0"/>
              </a:spcAft>
              <a:buNone/>
            </a:pPr>
            <a:r>
              <a:rPr lang="en-US" sz="2200" b="1" dirty="0">
                <a:solidFill>
                  <a:srgbClr val="0E5C9A"/>
                </a:solidFill>
                <a:latin typeface="Roboto" panose="02000000000000000000" pitchFamily="2" charset="0"/>
                <a:ea typeface="Roboto" panose="02000000000000000000" pitchFamily="2" charset="0"/>
                <a:cs typeface="Roboto"/>
                <a:sym typeface="Roboto"/>
              </a:rPr>
              <a:t>and Assessment 8</a:t>
            </a:r>
            <a:endParaRPr sz="2200" b="1" dirty="0">
              <a:solidFill>
                <a:srgbClr val="0E5C9A"/>
              </a:solidFill>
              <a:latin typeface="Roboto" panose="02000000000000000000" pitchFamily="2" charset="0"/>
              <a:ea typeface="Roboto" panose="02000000000000000000" pitchFamily="2" charset="0"/>
              <a:cs typeface="Roboto"/>
              <a:sym typeface="Roboto"/>
            </a:endParaRPr>
          </a:p>
        </p:txBody>
      </p:sp>
      <p:sp>
        <p:nvSpPr>
          <p:cNvPr id="3" name="TextBox 2">
            <a:extLst>
              <a:ext uri="{FF2B5EF4-FFF2-40B4-BE49-F238E27FC236}">
                <a16:creationId xmlns:a16="http://schemas.microsoft.com/office/drawing/2014/main" id="{E6BC1556-2005-383B-29B4-52772F6D32C0}"/>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08.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g302bd11f498_0_243"/>
          <p:cNvSpPr txBox="1">
            <a:spLocks noGrp="1"/>
          </p:cNvSpPr>
          <p:nvPr>
            <p:ph type="title"/>
          </p:nvPr>
        </p:nvSpPr>
        <p:spPr>
          <a:xfrm>
            <a:off x="838199" y="325369"/>
            <a:ext cx="11128513"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latin typeface="Roboto" panose="02000000000000000000" pitchFamily="2" charset="0"/>
                <a:ea typeface="Roboto" panose="02000000000000000000" pitchFamily="2" charset="0"/>
              </a:rPr>
              <a:t>Main Proxmox Components and Structure</a:t>
            </a:r>
            <a:endParaRPr dirty="0">
              <a:latin typeface="Roboto" panose="02000000000000000000" pitchFamily="2" charset="0"/>
              <a:ea typeface="Roboto" panose="02000000000000000000" pitchFamily="2" charset="0"/>
            </a:endParaRPr>
          </a:p>
        </p:txBody>
      </p:sp>
      <p:sp>
        <p:nvSpPr>
          <p:cNvPr id="166" name="Google Shape;166;g302bd11f498_0_243"/>
          <p:cNvSpPr txBox="1"/>
          <p:nvPr/>
        </p:nvSpPr>
        <p:spPr>
          <a:xfrm>
            <a:off x="8508259" y="2165544"/>
            <a:ext cx="3305643" cy="34008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600"/>
              </a:spcAft>
              <a:buNone/>
            </a:pPr>
            <a:r>
              <a:rPr lang="en-US" sz="2000" dirty="0">
                <a:solidFill>
                  <a:schemeClr val="dk1"/>
                </a:solidFill>
                <a:latin typeface="Roboto" panose="02000000000000000000" pitchFamily="2" charset="0"/>
                <a:ea typeface="Roboto" panose="02000000000000000000" pitchFamily="2" charset="0"/>
                <a:cs typeface="Roboto"/>
                <a:sym typeface="Roboto"/>
              </a:rPr>
              <a:t>Included, but not limited to:</a:t>
            </a:r>
            <a:endParaRPr sz="2000" dirty="0">
              <a:solidFill>
                <a:schemeClr val="dk1"/>
              </a:solidFill>
              <a:latin typeface="Roboto" panose="02000000000000000000" pitchFamily="2" charset="0"/>
              <a:ea typeface="Roboto" panose="02000000000000000000" pitchFamily="2" charset="0"/>
              <a:cs typeface="Roboto"/>
              <a:sym typeface="Roboto"/>
            </a:endParaRPr>
          </a:p>
          <a:p>
            <a:pPr marL="457200" marR="0" lvl="0" indent="-368300" algn="l" rtl="0">
              <a:spcBef>
                <a:spcPts val="0"/>
              </a:spcBef>
              <a:spcAft>
                <a:spcPts val="600"/>
              </a:spcAft>
              <a:buClr>
                <a:schemeClr val="dk1"/>
              </a:buClr>
              <a:buSzPts val="2200"/>
              <a:buFont typeface="Roboto"/>
              <a:buChar char="●"/>
            </a:pPr>
            <a:r>
              <a:rPr lang="en-US" sz="2000" dirty="0">
                <a:solidFill>
                  <a:schemeClr val="dk1"/>
                </a:solidFill>
                <a:latin typeface="Roboto" panose="02000000000000000000" pitchFamily="2" charset="0"/>
                <a:ea typeface="Roboto" panose="02000000000000000000" pitchFamily="2" charset="0"/>
                <a:cs typeface="Roboto"/>
                <a:sym typeface="Roboto"/>
              </a:rPr>
              <a:t>Proxmox VE Type 1 Hypervisor</a:t>
            </a:r>
            <a:endParaRPr sz="2000" dirty="0">
              <a:solidFill>
                <a:schemeClr val="dk1"/>
              </a:solidFill>
              <a:latin typeface="Roboto" panose="02000000000000000000" pitchFamily="2" charset="0"/>
              <a:ea typeface="Roboto" panose="02000000000000000000" pitchFamily="2" charset="0"/>
              <a:cs typeface="Roboto"/>
              <a:sym typeface="Roboto"/>
            </a:endParaRPr>
          </a:p>
          <a:p>
            <a:pPr marL="457200" marR="0" lvl="0" indent="-368300" algn="l" rtl="0">
              <a:spcBef>
                <a:spcPts val="0"/>
              </a:spcBef>
              <a:spcAft>
                <a:spcPts val="600"/>
              </a:spcAft>
              <a:buClr>
                <a:schemeClr val="dk1"/>
              </a:buClr>
              <a:buSzPts val="2200"/>
              <a:buFont typeface="Roboto"/>
              <a:buChar char="●"/>
            </a:pPr>
            <a:r>
              <a:rPr lang="en-US" sz="2000" dirty="0">
                <a:solidFill>
                  <a:schemeClr val="dk1"/>
                </a:solidFill>
                <a:latin typeface="Roboto" panose="02000000000000000000" pitchFamily="2" charset="0"/>
                <a:ea typeface="Roboto" panose="02000000000000000000" pitchFamily="2" charset="0"/>
                <a:cs typeface="Roboto"/>
                <a:sym typeface="Roboto"/>
              </a:rPr>
              <a:t>QEMU Emulator</a:t>
            </a:r>
            <a:endParaRPr sz="2000" dirty="0">
              <a:solidFill>
                <a:schemeClr val="dk1"/>
              </a:solidFill>
              <a:latin typeface="Roboto" panose="02000000000000000000" pitchFamily="2" charset="0"/>
              <a:ea typeface="Roboto" panose="02000000000000000000" pitchFamily="2" charset="0"/>
              <a:cs typeface="Roboto"/>
              <a:sym typeface="Roboto"/>
            </a:endParaRPr>
          </a:p>
          <a:p>
            <a:pPr marL="457200" marR="0" lvl="0" indent="-368300" algn="l" rtl="0">
              <a:spcBef>
                <a:spcPts val="0"/>
              </a:spcBef>
              <a:spcAft>
                <a:spcPts val="600"/>
              </a:spcAft>
              <a:buClr>
                <a:schemeClr val="dk1"/>
              </a:buClr>
              <a:buSzPts val="2200"/>
              <a:buFont typeface="Roboto"/>
              <a:buChar char="●"/>
            </a:pPr>
            <a:r>
              <a:rPr lang="en-US" sz="2000" dirty="0">
                <a:solidFill>
                  <a:schemeClr val="dk1"/>
                </a:solidFill>
                <a:latin typeface="Roboto" panose="02000000000000000000" pitchFamily="2" charset="0"/>
                <a:ea typeface="Roboto" panose="02000000000000000000" pitchFamily="2" charset="0"/>
                <a:cs typeface="Roboto"/>
                <a:sym typeface="Roboto"/>
              </a:rPr>
              <a:t>VMs and CTs</a:t>
            </a:r>
            <a:endParaRPr sz="2000" dirty="0">
              <a:solidFill>
                <a:schemeClr val="dk1"/>
              </a:solidFill>
              <a:latin typeface="Roboto" panose="02000000000000000000" pitchFamily="2" charset="0"/>
              <a:ea typeface="Roboto" panose="02000000000000000000" pitchFamily="2" charset="0"/>
              <a:cs typeface="Roboto"/>
              <a:sym typeface="Roboto"/>
            </a:endParaRPr>
          </a:p>
          <a:p>
            <a:pPr marL="457200" marR="0" lvl="0" indent="-368300" algn="l" rtl="0">
              <a:spcBef>
                <a:spcPts val="0"/>
              </a:spcBef>
              <a:spcAft>
                <a:spcPts val="600"/>
              </a:spcAft>
              <a:buClr>
                <a:schemeClr val="dk1"/>
              </a:buClr>
              <a:buSzPts val="2200"/>
              <a:buFont typeface="Roboto"/>
              <a:buChar char="●"/>
            </a:pPr>
            <a:r>
              <a:rPr lang="en-US" sz="2000" dirty="0">
                <a:solidFill>
                  <a:schemeClr val="dk1"/>
                </a:solidFill>
                <a:latin typeface="Roboto" panose="02000000000000000000" pitchFamily="2" charset="0"/>
                <a:ea typeface="Roboto" panose="02000000000000000000" pitchFamily="2" charset="0"/>
                <a:cs typeface="Roboto"/>
                <a:sym typeface="Roboto"/>
              </a:rPr>
              <a:t>User Tools / CLI</a:t>
            </a:r>
            <a:endParaRPr sz="2000" dirty="0">
              <a:solidFill>
                <a:schemeClr val="dk1"/>
              </a:solidFill>
              <a:latin typeface="Roboto" panose="02000000000000000000" pitchFamily="2" charset="0"/>
              <a:ea typeface="Roboto" panose="02000000000000000000" pitchFamily="2" charset="0"/>
              <a:cs typeface="Roboto"/>
              <a:sym typeface="Roboto"/>
            </a:endParaRPr>
          </a:p>
          <a:p>
            <a:pPr marL="457200" marR="0" lvl="0" indent="-368300" algn="l" rtl="0">
              <a:spcBef>
                <a:spcPts val="0"/>
              </a:spcBef>
              <a:spcAft>
                <a:spcPts val="600"/>
              </a:spcAft>
              <a:buClr>
                <a:schemeClr val="dk1"/>
              </a:buClr>
              <a:buSzPts val="2200"/>
              <a:buFont typeface="Roboto"/>
              <a:buChar char="●"/>
            </a:pPr>
            <a:r>
              <a:rPr lang="en-US" sz="2000" dirty="0">
                <a:solidFill>
                  <a:schemeClr val="dk1"/>
                </a:solidFill>
                <a:latin typeface="Roboto" panose="02000000000000000000" pitchFamily="2" charset="0"/>
                <a:ea typeface="Roboto" panose="02000000000000000000" pitchFamily="2" charset="0"/>
                <a:cs typeface="Roboto"/>
                <a:sym typeface="Roboto"/>
              </a:rPr>
              <a:t>Services / GUI</a:t>
            </a:r>
          </a:p>
          <a:p>
            <a:pPr marL="457200" marR="0" lvl="0" indent="-368300" algn="l" rtl="0">
              <a:spcBef>
                <a:spcPts val="0"/>
              </a:spcBef>
              <a:spcAft>
                <a:spcPts val="600"/>
              </a:spcAft>
              <a:buClr>
                <a:schemeClr val="dk1"/>
              </a:buClr>
              <a:buSzPts val="2200"/>
              <a:buFont typeface="Roboto"/>
              <a:buChar char="●"/>
            </a:pPr>
            <a:r>
              <a:rPr lang="en-US" sz="2000" dirty="0">
                <a:solidFill>
                  <a:schemeClr val="dk1"/>
                </a:solidFill>
                <a:latin typeface="Roboto" panose="02000000000000000000" pitchFamily="2" charset="0"/>
                <a:ea typeface="Roboto" panose="02000000000000000000" pitchFamily="2" charset="0"/>
                <a:cs typeface="Roboto"/>
                <a:sym typeface="Roboto"/>
              </a:rPr>
              <a:t>KVM Virtualization Platform </a:t>
            </a:r>
            <a:endParaRPr sz="2000" dirty="0">
              <a:solidFill>
                <a:schemeClr val="dk1"/>
              </a:solidFill>
              <a:latin typeface="Roboto" panose="02000000000000000000" pitchFamily="2" charset="0"/>
              <a:ea typeface="Roboto" panose="02000000000000000000" pitchFamily="2" charset="0"/>
              <a:cs typeface="Roboto"/>
              <a:sym typeface="Roboto"/>
            </a:endParaRPr>
          </a:p>
        </p:txBody>
      </p:sp>
      <p:grpSp>
        <p:nvGrpSpPr>
          <p:cNvPr id="131" name="Group 130">
            <a:extLst>
              <a:ext uri="{FF2B5EF4-FFF2-40B4-BE49-F238E27FC236}">
                <a16:creationId xmlns:a16="http://schemas.microsoft.com/office/drawing/2014/main" id="{B98C6AD1-8892-4C39-949F-D74A39A56A5B}"/>
              </a:ext>
            </a:extLst>
          </p:cNvPr>
          <p:cNvGrpSpPr/>
          <p:nvPr/>
        </p:nvGrpSpPr>
        <p:grpSpPr>
          <a:xfrm>
            <a:off x="758688" y="1421297"/>
            <a:ext cx="7361582" cy="4801811"/>
            <a:chOff x="738809" y="1246715"/>
            <a:chExt cx="7610739" cy="5074714"/>
          </a:xfrm>
        </p:grpSpPr>
        <p:sp>
          <p:nvSpPr>
            <p:cNvPr id="116" name="Rectangle: Rounded Corners 115">
              <a:extLst>
                <a:ext uri="{FF2B5EF4-FFF2-40B4-BE49-F238E27FC236}">
                  <a16:creationId xmlns:a16="http://schemas.microsoft.com/office/drawing/2014/main" id="{31025B82-4EC5-44B0-AC89-B95A13AC1D28}"/>
                </a:ext>
              </a:extLst>
            </p:cNvPr>
            <p:cNvSpPr/>
            <p:nvPr/>
          </p:nvSpPr>
          <p:spPr>
            <a:xfrm>
              <a:off x="931649" y="2562753"/>
              <a:ext cx="7374171" cy="843348"/>
            </a:xfrm>
            <a:prstGeom prst="roundRect">
              <a:avLst>
                <a:gd name="adj" fmla="val 6860"/>
              </a:avLst>
            </a:prstGeom>
            <a:solidFill>
              <a:srgbClr val="639ADE"/>
            </a:solidFill>
            <a:ln w="6350">
              <a:solidFill>
                <a:srgbClr val="005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81" name="Rectangle: Rounded Corners 80">
              <a:extLst>
                <a:ext uri="{FF2B5EF4-FFF2-40B4-BE49-F238E27FC236}">
                  <a16:creationId xmlns:a16="http://schemas.microsoft.com/office/drawing/2014/main" id="{D0FB08E5-055A-4514-A1D8-C963A15E9C8A}"/>
                </a:ext>
              </a:extLst>
            </p:cNvPr>
            <p:cNvSpPr/>
            <p:nvPr/>
          </p:nvSpPr>
          <p:spPr>
            <a:xfrm>
              <a:off x="934277" y="1275434"/>
              <a:ext cx="7374171" cy="1220621"/>
            </a:xfrm>
            <a:prstGeom prst="roundRect">
              <a:avLst>
                <a:gd name="adj" fmla="val 6860"/>
              </a:avLst>
            </a:prstGeom>
            <a:solidFill>
              <a:srgbClr val="639ADE"/>
            </a:solidFill>
            <a:ln w="6350">
              <a:solidFill>
                <a:srgbClr val="005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82" name="TextBox 81">
              <a:extLst>
                <a:ext uri="{FF2B5EF4-FFF2-40B4-BE49-F238E27FC236}">
                  <a16:creationId xmlns:a16="http://schemas.microsoft.com/office/drawing/2014/main" id="{73057500-184E-4021-B718-2BC0DAFA4B34}"/>
                </a:ext>
              </a:extLst>
            </p:cNvPr>
            <p:cNvSpPr txBox="1"/>
            <p:nvPr/>
          </p:nvSpPr>
          <p:spPr>
            <a:xfrm>
              <a:off x="1092888" y="1246715"/>
              <a:ext cx="7007916" cy="487903"/>
            </a:xfrm>
            <a:prstGeom prst="rect">
              <a:avLst/>
            </a:prstGeom>
            <a:noFill/>
          </p:spPr>
          <p:txBody>
            <a:bodyPr wrap="square" rtlCol="0">
              <a:spAutoFit/>
            </a:bodyPr>
            <a:lstStyle/>
            <a:p>
              <a:pPr algn="ctr"/>
              <a:r>
                <a:rPr lang="en-US" sz="2400" b="1" dirty="0">
                  <a:solidFill>
                    <a:schemeClr val="bg1"/>
                  </a:solidFill>
                  <a:latin typeface="Roboto" panose="02000000000000000000" pitchFamily="2" charset="0"/>
                  <a:ea typeface="Roboto" panose="02000000000000000000" pitchFamily="2" charset="0"/>
                </a:rPr>
                <a:t>User Tools</a:t>
              </a:r>
              <a:endParaRPr lang="en-US" sz="1800" b="1" dirty="0">
                <a:solidFill>
                  <a:schemeClr val="bg1"/>
                </a:solidFill>
                <a:latin typeface="Roboto" panose="02000000000000000000" pitchFamily="2" charset="0"/>
                <a:ea typeface="Roboto" panose="02000000000000000000" pitchFamily="2" charset="0"/>
              </a:endParaRPr>
            </a:p>
          </p:txBody>
        </p:sp>
        <p:grpSp>
          <p:nvGrpSpPr>
            <p:cNvPr id="107" name="Group 106">
              <a:extLst>
                <a:ext uri="{FF2B5EF4-FFF2-40B4-BE49-F238E27FC236}">
                  <a16:creationId xmlns:a16="http://schemas.microsoft.com/office/drawing/2014/main" id="{E5667A29-C9B5-4228-A72A-4E16A2479EC6}"/>
                </a:ext>
              </a:extLst>
            </p:cNvPr>
            <p:cNvGrpSpPr/>
            <p:nvPr/>
          </p:nvGrpSpPr>
          <p:grpSpPr>
            <a:xfrm>
              <a:off x="1026140" y="2057573"/>
              <a:ext cx="7198321" cy="332563"/>
              <a:chOff x="1030997" y="1979338"/>
              <a:chExt cx="7198321" cy="332563"/>
            </a:xfrm>
          </p:grpSpPr>
          <p:sp>
            <p:nvSpPr>
              <p:cNvPr id="108" name="Rectangle 107">
                <a:extLst>
                  <a:ext uri="{FF2B5EF4-FFF2-40B4-BE49-F238E27FC236}">
                    <a16:creationId xmlns:a16="http://schemas.microsoft.com/office/drawing/2014/main" id="{3E2AC8F1-597A-4336-8FB5-054BC7F2DF6C}"/>
                  </a:ext>
                </a:extLst>
              </p:cNvPr>
              <p:cNvSpPr/>
              <p:nvPr/>
            </p:nvSpPr>
            <p:spPr>
              <a:xfrm>
                <a:off x="1030997" y="1983783"/>
                <a:ext cx="1375275" cy="327325"/>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09" name="TextBox 108">
                <a:extLst>
                  <a:ext uri="{FF2B5EF4-FFF2-40B4-BE49-F238E27FC236}">
                    <a16:creationId xmlns:a16="http://schemas.microsoft.com/office/drawing/2014/main" id="{B62F1C2E-59D5-4AD7-BE85-934402E200E6}"/>
                  </a:ext>
                </a:extLst>
              </p:cNvPr>
              <p:cNvSpPr txBox="1"/>
              <p:nvPr/>
            </p:nvSpPr>
            <p:spPr>
              <a:xfrm>
                <a:off x="1222098" y="1985962"/>
                <a:ext cx="954573" cy="325269"/>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pct</a:t>
                </a:r>
                <a:endParaRPr lang="en-US" sz="900" b="1" dirty="0">
                  <a:solidFill>
                    <a:schemeClr val="bg1"/>
                  </a:solidFill>
                  <a:latin typeface="Roboto" panose="02000000000000000000" pitchFamily="2" charset="0"/>
                  <a:ea typeface="Roboto" panose="02000000000000000000" pitchFamily="2" charset="0"/>
                </a:endParaRPr>
              </a:p>
            </p:txBody>
          </p:sp>
          <p:sp>
            <p:nvSpPr>
              <p:cNvPr id="110" name="Rectangle 109">
                <a:extLst>
                  <a:ext uri="{FF2B5EF4-FFF2-40B4-BE49-F238E27FC236}">
                    <a16:creationId xmlns:a16="http://schemas.microsoft.com/office/drawing/2014/main" id="{5F9ED251-FE64-4796-88C7-712086D233B1}"/>
                  </a:ext>
                </a:extLst>
              </p:cNvPr>
              <p:cNvSpPr/>
              <p:nvPr/>
            </p:nvSpPr>
            <p:spPr>
              <a:xfrm>
                <a:off x="2447750" y="1985213"/>
                <a:ext cx="1844269" cy="323291"/>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11" name="Rectangle 110">
                <a:extLst>
                  <a:ext uri="{FF2B5EF4-FFF2-40B4-BE49-F238E27FC236}">
                    <a16:creationId xmlns:a16="http://schemas.microsoft.com/office/drawing/2014/main" id="{4F1AEA46-AAFF-479D-9BD0-55228BC270FF}"/>
                  </a:ext>
                </a:extLst>
              </p:cNvPr>
              <p:cNvSpPr/>
              <p:nvPr/>
            </p:nvSpPr>
            <p:spPr>
              <a:xfrm>
                <a:off x="4329969" y="1988607"/>
                <a:ext cx="1904837" cy="323294"/>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12" name="Rectangle 111">
                <a:extLst>
                  <a:ext uri="{FF2B5EF4-FFF2-40B4-BE49-F238E27FC236}">
                    <a16:creationId xmlns:a16="http://schemas.microsoft.com/office/drawing/2014/main" id="{694E7332-E3DB-4C37-81FE-E735B75B4DC0}"/>
                  </a:ext>
                </a:extLst>
              </p:cNvPr>
              <p:cNvSpPr/>
              <p:nvPr/>
            </p:nvSpPr>
            <p:spPr>
              <a:xfrm>
                <a:off x="6275161" y="1987817"/>
                <a:ext cx="1954157" cy="323292"/>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13" name="TextBox 112">
                <a:extLst>
                  <a:ext uri="{FF2B5EF4-FFF2-40B4-BE49-F238E27FC236}">
                    <a16:creationId xmlns:a16="http://schemas.microsoft.com/office/drawing/2014/main" id="{AA5B3F7A-EB59-4A45-A620-F3E2002FD64C}"/>
                  </a:ext>
                </a:extLst>
              </p:cNvPr>
              <p:cNvSpPr txBox="1"/>
              <p:nvPr/>
            </p:nvSpPr>
            <p:spPr>
              <a:xfrm>
                <a:off x="6607990" y="1985968"/>
                <a:ext cx="1336404" cy="325269"/>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pve-firewall</a:t>
                </a:r>
                <a:endParaRPr lang="en-US" sz="900" b="1" dirty="0">
                  <a:solidFill>
                    <a:schemeClr val="bg1"/>
                  </a:solidFill>
                  <a:latin typeface="Roboto" panose="02000000000000000000" pitchFamily="2" charset="0"/>
                  <a:ea typeface="Roboto" panose="02000000000000000000" pitchFamily="2" charset="0"/>
                </a:endParaRPr>
              </a:p>
            </p:txBody>
          </p:sp>
          <p:sp>
            <p:nvSpPr>
              <p:cNvPr id="114" name="TextBox 113">
                <a:extLst>
                  <a:ext uri="{FF2B5EF4-FFF2-40B4-BE49-F238E27FC236}">
                    <a16:creationId xmlns:a16="http://schemas.microsoft.com/office/drawing/2014/main" id="{CF8E4872-23B5-4A21-96C9-D573771AA208}"/>
                  </a:ext>
                </a:extLst>
              </p:cNvPr>
              <p:cNvSpPr txBox="1"/>
              <p:nvPr/>
            </p:nvSpPr>
            <p:spPr>
              <a:xfrm>
                <a:off x="4596573" y="1982653"/>
                <a:ext cx="1336404" cy="325269"/>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pveceph</a:t>
                </a:r>
                <a:endParaRPr lang="en-US" sz="900" b="1" dirty="0">
                  <a:solidFill>
                    <a:schemeClr val="bg1"/>
                  </a:solidFill>
                  <a:latin typeface="Roboto" panose="02000000000000000000" pitchFamily="2" charset="0"/>
                  <a:ea typeface="Roboto" panose="02000000000000000000" pitchFamily="2" charset="0"/>
                </a:endParaRPr>
              </a:p>
            </p:txBody>
          </p:sp>
          <p:sp>
            <p:nvSpPr>
              <p:cNvPr id="115" name="TextBox 114">
                <a:extLst>
                  <a:ext uri="{FF2B5EF4-FFF2-40B4-BE49-F238E27FC236}">
                    <a16:creationId xmlns:a16="http://schemas.microsoft.com/office/drawing/2014/main" id="{8A493730-AE46-4550-B01A-B76C8128F5D9}"/>
                  </a:ext>
                </a:extLst>
              </p:cNvPr>
              <p:cNvSpPr txBox="1"/>
              <p:nvPr/>
            </p:nvSpPr>
            <p:spPr>
              <a:xfrm>
                <a:off x="2705122" y="1979338"/>
                <a:ext cx="1336404" cy="325269"/>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pvesm</a:t>
                </a:r>
                <a:endParaRPr lang="en-US" sz="900" b="1" dirty="0">
                  <a:solidFill>
                    <a:schemeClr val="bg1"/>
                  </a:solidFill>
                  <a:latin typeface="Roboto" panose="02000000000000000000" pitchFamily="2" charset="0"/>
                  <a:ea typeface="Roboto" panose="02000000000000000000" pitchFamily="2" charset="0"/>
                </a:endParaRPr>
              </a:p>
            </p:txBody>
          </p:sp>
        </p:grpSp>
        <p:grpSp>
          <p:nvGrpSpPr>
            <p:cNvPr id="18" name="Group 17">
              <a:extLst>
                <a:ext uri="{FF2B5EF4-FFF2-40B4-BE49-F238E27FC236}">
                  <a16:creationId xmlns:a16="http://schemas.microsoft.com/office/drawing/2014/main" id="{0E69D2AD-F9CD-4517-83B3-F6763BEE03E3}"/>
                </a:ext>
              </a:extLst>
            </p:cNvPr>
            <p:cNvGrpSpPr/>
            <p:nvPr/>
          </p:nvGrpSpPr>
          <p:grpSpPr>
            <a:xfrm>
              <a:off x="738809" y="3149390"/>
              <a:ext cx="3941303" cy="2370138"/>
              <a:chOff x="838200" y="3437629"/>
              <a:chExt cx="3941303" cy="2370138"/>
            </a:xfrm>
          </p:grpSpPr>
          <p:grpSp>
            <p:nvGrpSpPr>
              <p:cNvPr id="17" name="Group 16">
                <a:extLst>
                  <a:ext uri="{FF2B5EF4-FFF2-40B4-BE49-F238E27FC236}">
                    <a16:creationId xmlns:a16="http://schemas.microsoft.com/office/drawing/2014/main" id="{CDDBE9FB-1AD8-45AD-B9FE-BAFE8FACB6F0}"/>
                  </a:ext>
                </a:extLst>
              </p:cNvPr>
              <p:cNvGrpSpPr/>
              <p:nvPr/>
            </p:nvGrpSpPr>
            <p:grpSpPr>
              <a:xfrm>
                <a:off x="838200" y="3437629"/>
                <a:ext cx="2109191" cy="2366823"/>
                <a:chOff x="838200" y="3437629"/>
                <a:chExt cx="2109191" cy="2366823"/>
              </a:xfrm>
            </p:grpSpPr>
            <p:pic>
              <p:nvPicPr>
                <p:cNvPr id="6" name="Graphic 5" descr="Monitor with solid fill">
                  <a:extLst>
                    <a:ext uri="{FF2B5EF4-FFF2-40B4-BE49-F238E27FC236}">
                      <a16:creationId xmlns:a16="http://schemas.microsoft.com/office/drawing/2014/main" id="{FE47C8B5-A0E2-4E07-AC05-748EEFD9DF7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8200" y="3437629"/>
                  <a:ext cx="2109191" cy="2366823"/>
                </a:xfrm>
                <a:prstGeom prst="rect">
                  <a:avLst/>
                </a:prstGeom>
              </p:spPr>
            </p:pic>
            <p:grpSp>
              <p:nvGrpSpPr>
                <p:cNvPr id="16" name="Group 15">
                  <a:extLst>
                    <a:ext uri="{FF2B5EF4-FFF2-40B4-BE49-F238E27FC236}">
                      <a16:creationId xmlns:a16="http://schemas.microsoft.com/office/drawing/2014/main" id="{CEA7B98A-BB13-4D2E-9774-B2F594A8D530}"/>
                    </a:ext>
                  </a:extLst>
                </p:cNvPr>
                <p:cNvGrpSpPr/>
                <p:nvPr/>
              </p:nvGrpSpPr>
              <p:grpSpPr>
                <a:xfrm>
                  <a:off x="1133061" y="3857047"/>
                  <a:ext cx="1510748" cy="1172153"/>
                  <a:chOff x="1133061" y="3857047"/>
                  <a:chExt cx="1510748" cy="1172153"/>
                </a:xfrm>
              </p:grpSpPr>
              <p:sp>
                <p:nvSpPr>
                  <p:cNvPr id="2" name="Rectangle 1">
                    <a:extLst>
                      <a:ext uri="{FF2B5EF4-FFF2-40B4-BE49-F238E27FC236}">
                        <a16:creationId xmlns:a16="http://schemas.microsoft.com/office/drawing/2014/main" id="{9294A2F6-16EC-4765-B3D6-C0F2696C1BDE}"/>
                      </a:ext>
                    </a:extLst>
                  </p:cNvPr>
                  <p:cNvSpPr/>
                  <p:nvPr/>
                </p:nvSpPr>
                <p:spPr>
                  <a:xfrm>
                    <a:off x="1133061" y="3890938"/>
                    <a:ext cx="1510748" cy="1138262"/>
                  </a:xfrm>
                  <a:prstGeom prst="rect">
                    <a:avLst/>
                  </a:prstGeom>
                  <a:solidFill>
                    <a:srgbClr val="005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8C0C00F5-053E-47FF-BBC6-8C45668EB530}"/>
                      </a:ext>
                    </a:extLst>
                  </p:cNvPr>
                  <p:cNvSpPr txBox="1"/>
                  <p:nvPr/>
                </p:nvSpPr>
                <p:spPr>
                  <a:xfrm>
                    <a:off x="1381539" y="3857047"/>
                    <a:ext cx="983974" cy="487903"/>
                  </a:xfrm>
                  <a:prstGeom prst="rect">
                    <a:avLst/>
                  </a:prstGeom>
                  <a:noFill/>
                </p:spPr>
                <p:txBody>
                  <a:bodyPr wrap="square" rtlCol="0">
                    <a:spAutoFit/>
                  </a:bodyPr>
                  <a:lstStyle/>
                  <a:p>
                    <a:pPr algn="ctr"/>
                    <a:r>
                      <a:rPr lang="en-US" sz="2400" b="1" dirty="0">
                        <a:solidFill>
                          <a:schemeClr val="bg1"/>
                        </a:solidFill>
                        <a:latin typeface="Roboto" panose="02000000000000000000" pitchFamily="2" charset="0"/>
                        <a:ea typeface="Roboto" panose="02000000000000000000" pitchFamily="2" charset="0"/>
                      </a:rPr>
                      <a:t>VM</a:t>
                    </a:r>
                    <a:endParaRPr lang="en-US" sz="2000" b="1" dirty="0">
                      <a:solidFill>
                        <a:schemeClr val="bg1"/>
                      </a:solidFill>
                      <a:latin typeface="Roboto" panose="02000000000000000000" pitchFamily="2" charset="0"/>
                      <a:ea typeface="Roboto" panose="02000000000000000000" pitchFamily="2" charset="0"/>
                    </a:endParaRPr>
                  </a:p>
                </p:txBody>
              </p:sp>
            </p:grpSp>
            <p:grpSp>
              <p:nvGrpSpPr>
                <p:cNvPr id="10" name="Group 9">
                  <a:extLst>
                    <a:ext uri="{FF2B5EF4-FFF2-40B4-BE49-F238E27FC236}">
                      <a16:creationId xmlns:a16="http://schemas.microsoft.com/office/drawing/2014/main" id="{066D0DAD-2BFA-420B-A3D6-3EBB47B6A64C}"/>
                    </a:ext>
                  </a:extLst>
                </p:cNvPr>
                <p:cNvGrpSpPr/>
                <p:nvPr/>
              </p:nvGrpSpPr>
              <p:grpSpPr>
                <a:xfrm>
                  <a:off x="1133061" y="4659868"/>
                  <a:ext cx="1510748" cy="379169"/>
                  <a:chOff x="1133061" y="4659868"/>
                  <a:chExt cx="1510748" cy="379169"/>
                </a:xfrm>
              </p:grpSpPr>
              <p:sp>
                <p:nvSpPr>
                  <p:cNvPr id="4" name="Rectangle 3">
                    <a:extLst>
                      <a:ext uri="{FF2B5EF4-FFF2-40B4-BE49-F238E27FC236}">
                        <a16:creationId xmlns:a16="http://schemas.microsoft.com/office/drawing/2014/main" id="{13786931-501E-4C45-AA76-CB22BBC5CE2A}"/>
                      </a:ext>
                    </a:extLst>
                  </p:cNvPr>
                  <p:cNvSpPr/>
                  <p:nvPr/>
                </p:nvSpPr>
                <p:spPr>
                  <a:xfrm>
                    <a:off x="1133061" y="4659868"/>
                    <a:ext cx="1510748" cy="369332"/>
                  </a:xfrm>
                  <a:prstGeom prst="rect">
                    <a:avLst/>
                  </a:prstGeom>
                  <a:solidFill>
                    <a:srgbClr val="639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1" name="TextBox 10">
                    <a:extLst>
                      <a:ext uri="{FF2B5EF4-FFF2-40B4-BE49-F238E27FC236}">
                        <a16:creationId xmlns:a16="http://schemas.microsoft.com/office/drawing/2014/main" id="{0C56943F-31C0-4CC0-94B5-A0468FF1AF18}"/>
                      </a:ext>
                    </a:extLst>
                  </p:cNvPr>
                  <p:cNvSpPr txBox="1"/>
                  <p:nvPr/>
                </p:nvSpPr>
                <p:spPr>
                  <a:xfrm>
                    <a:off x="1162049" y="4669705"/>
                    <a:ext cx="1451941" cy="369332"/>
                  </a:xfrm>
                  <a:prstGeom prst="rect">
                    <a:avLst/>
                  </a:prstGeom>
                  <a:noFill/>
                </p:spPr>
                <p:txBody>
                  <a:bodyPr wrap="square" rtlCol="0">
                    <a:spAutoFit/>
                  </a:bodyPr>
                  <a:lstStyle/>
                  <a:p>
                    <a:pPr algn="ctr"/>
                    <a:r>
                      <a:rPr lang="en-US" sz="1600" dirty="0">
                        <a:solidFill>
                          <a:schemeClr val="bg1"/>
                        </a:solidFill>
                        <a:latin typeface="Roboto" panose="02000000000000000000" pitchFamily="2" charset="0"/>
                        <a:ea typeface="Roboto" panose="02000000000000000000" pitchFamily="2" charset="0"/>
                      </a:rPr>
                      <a:t>Guest OS</a:t>
                    </a:r>
                  </a:p>
                </p:txBody>
              </p:sp>
            </p:grpSp>
            <p:grpSp>
              <p:nvGrpSpPr>
                <p:cNvPr id="8" name="Group 7">
                  <a:extLst>
                    <a:ext uri="{FF2B5EF4-FFF2-40B4-BE49-F238E27FC236}">
                      <a16:creationId xmlns:a16="http://schemas.microsoft.com/office/drawing/2014/main" id="{CE1C6E2E-5F4C-4C97-97FC-B758112384BD}"/>
                    </a:ext>
                  </a:extLst>
                </p:cNvPr>
                <p:cNvGrpSpPr/>
                <p:nvPr/>
              </p:nvGrpSpPr>
              <p:grpSpPr>
                <a:xfrm>
                  <a:off x="1134221" y="4299790"/>
                  <a:ext cx="1509091" cy="358837"/>
                  <a:chOff x="1134221" y="4303600"/>
                  <a:chExt cx="1509091" cy="358837"/>
                </a:xfrm>
              </p:grpSpPr>
              <p:grpSp>
                <p:nvGrpSpPr>
                  <p:cNvPr id="5" name="Group 4">
                    <a:extLst>
                      <a:ext uri="{FF2B5EF4-FFF2-40B4-BE49-F238E27FC236}">
                        <a16:creationId xmlns:a16="http://schemas.microsoft.com/office/drawing/2014/main" id="{39A2F42A-C012-453F-8076-80EDC21B97FA}"/>
                      </a:ext>
                    </a:extLst>
                  </p:cNvPr>
                  <p:cNvGrpSpPr/>
                  <p:nvPr/>
                </p:nvGrpSpPr>
                <p:grpSpPr>
                  <a:xfrm>
                    <a:off x="1134221" y="4303600"/>
                    <a:ext cx="728540" cy="357796"/>
                    <a:chOff x="1134221" y="4303600"/>
                    <a:chExt cx="728540" cy="357796"/>
                  </a:xfrm>
                </p:grpSpPr>
                <p:sp>
                  <p:nvSpPr>
                    <p:cNvPr id="12" name="Rectangle 11">
                      <a:extLst>
                        <a:ext uri="{FF2B5EF4-FFF2-40B4-BE49-F238E27FC236}">
                          <a16:creationId xmlns:a16="http://schemas.microsoft.com/office/drawing/2014/main" id="{DB1157B7-F625-4ABA-9A2B-ECD9BB5A5779}"/>
                        </a:ext>
                      </a:extLst>
                    </p:cNvPr>
                    <p:cNvSpPr/>
                    <p:nvPr/>
                  </p:nvSpPr>
                  <p:spPr>
                    <a:xfrm>
                      <a:off x="1134221" y="4319938"/>
                      <a:ext cx="728540" cy="317043"/>
                    </a:xfrm>
                    <a:prstGeom prst="rect">
                      <a:avLst/>
                    </a:prstGeom>
                    <a:solidFill>
                      <a:srgbClr val="80C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EABA4D7D-6E78-4CB8-A964-5D224F0B90C2}"/>
                        </a:ext>
                      </a:extLst>
                    </p:cNvPr>
                    <p:cNvSpPr txBox="1"/>
                    <p:nvPr/>
                  </p:nvSpPr>
                  <p:spPr>
                    <a:xfrm>
                      <a:off x="1162050" y="4303600"/>
                      <a:ext cx="666750" cy="357796"/>
                    </a:xfrm>
                    <a:prstGeom prst="rect">
                      <a:avLst/>
                    </a:prstGeom>
                    <a:noFill/>
                  </p:spPr>
                  <p:txBody>
                    <a:bodyPr wrap="square" rtlCol="0">
                      <a:spAutoFit/>
                    </a:bodyPr>
                    <a:lstStyle/>
                    <a:p>
                      <a:pPr algn="ctr"/>
                      <a:r>
                        <a:rPr lang="en-US" sz="1600" dirty="0">
                          <a:solidFill>
                            <a:schemeClr val="bg1"/>
                          </a:solidFill>
                          <a:latin typeface="Roboto" panose="02000000000000000000" pitchFamily="2" charset="0"/>
                          <a:ea typeface="Roboto" panose="02000000000000000000" pitchFamily="2" charset="0"/>
                        </a:rPr>
                        <a:t>App</a:t>
                      </a:r>
                      <a:endParaRPr lang="en-US" sz="2000" dirty="0">
                        <a:solidFill>
                          <a:schemeClr val="bg1"/>
                        </a:solidFill>
                        <a:latin typeface="Roboto" panose="02000000000000000000" pitchFamily="2" charset="0"/>
                        <a:ea typeface="Roboto" panose="02000000000000000000" pitchFamily="2" charset="0"/>
                      </a:endParaRPr>
                    </a:p>
                  </p:txBody>
                </p:sp>
              </p:grpSp>
              <p:grpSp>
                <p:nvGrpSpPr>
                  <p:cNvPr id="7" name="Group 6">
                    <a:extLst>
                      <a:ext uri="{FF2B5EF4-FFF2-40B4-BE49-F238E27FC236}">
                        <a16:creationId xmlns:a16="http://schemas.microsoft.com/office/drawing/2014/main" id="{920CAA76-FBF8-4FEB-9CD6-61C2FB16F7A3}"/>
                      </a:ext>
                    </a:extLst>
                  </p:cNvPr>
                  <p:cNvGrpSpPr/>
                  <p:nvPr/>
                </p:nvGrpSpPr>
                <p:grpSpPr>
                  <a:xfrm>
                    <a:off x="1892578" y="4304642"/>
                    <a:ext cx="750734" cy="357795"/>
                    <a:chOff x="1892578" y="4304642"/>
                    <a:chExt cx="750734" cy="357795"/>
                  </a:xfrm>
                </p:grpSpPr>
                <p:sp>
                  <p:nvSpPr>
                    <p:cNvPr id="13" name="Rectangle 12">
                      <a:extLst>
                        <a:ext uri="{FF2B5EF4-FFF2-40B4-BE49-F238E27FC236}">
                          <a16:creationId xmlns:a16="http://schemas.microsoft.com/office/drawing/2014/main" id="{42DF6918-49B1-4385-A6C3-8A6D7956D44A}"/>
                        </a:ext>
                      </a:extLst>
                    </p:cNvPr>
                    <p:cNvSpPr/>
                    <p:nvPr/>
                  </p:nvSpPr>
                  <p:spPr>
                    <a:xfrm>
                      <a:off x="1892578" y="4319939"/>
                      <a:ext cx="750734" cy="317044"/>
                    </a:xfrm>
                    <a:prstGeom prst="rect">
                      <a:avLst/>
                    </a:prstGeom>
                    <a:solidFill>
                      <a:srgbClr val="80C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5" name="TextBox 14">
                      <a:extLst>
                        <a:ext uri="{FF2B5EF4-FFF2-40B4-BE49-F238E27FC236}">
                          <a16:creationId xmlns:a16="http://schemas.microsoft.com/office/drawing/2014/main" id="{4965A7FD-D16B-48E1-A809-C92176739749}"/>
                        </a:ext>
                      </a:extLst>
                    </p:cNvPr>
                    <p:cNvSpPr txBox="1"/>
                    <p:nvPr/>
                  </p:nvSpPr>
                  <p:spPr>
                    <a:xfrm>
                      <a:off x="1932443" y="4304642"/>
                      <a:ext cx="681548" cy="357795"/>
                    </a:xfrm>
                    <a:prstGeom prst="rect">
                      <a:avLst/>
                    </a:prstGeom>
                    <a:noFill/>
                  </p:spPr>
                  <p:txBody>
                    <a:bodyPr wrap="square" rtlCol="0">
                      <a:spAutoFit/>
                    </a:bodyPr>
                    <a:lstStyle/>
                    <a:p>
                      <a:pPr algn="ctr"/>
                      <a:r>
                        <a:rPr lang="en-US" sz="1600" dirty="0">
                          <a:solidFill>
                            <a:schemeClr val="bg1"/>
                          </a:solidFill>
                          <a:latin typeface="Roboto" panose="02000000000000000000" pitchFamily="2" charset="0"/>
                          <a:ea typeface="Roboto" panose="02000000000000000000" pitchFamily="2" charset="0"/>
                        </a:rPr>
                        <a:t>App</a:t>
                      </a:r>
                      <a:endParaRPr lang="en-US" sz="2000" dirty="0">
                        <a:solidFill>
                          <a:schemeClr val="bg1"/>
                        </a:solidFill>
                        <a:latin typeface="Roboto" panose="02000000000000000000" pitchFamily="2" charset="0"/>
                        <a:ea typeface="Roboto" panose="02000000000000000000" pitchFamily="2" charset="0"/>
                      </a:endParaRPr>
                    </a:p>
                  </p:txBody>
                </p:sp>
              </p:grpSp>
            </p:grpSp>
          </p:grpSp>
          <p:grpSp>
            <p:nvGrpSpPr>
              <p:cNvPr id="22" name="Group 21">
                <a:extLst>
                  <a:ext uri="{FF2B5EF4-FFF2-40B4-BE49-F238E27FC236}">
                    <a16:creationId xmlns:a16="http://schemas.microsoft.com/office/drawing/2014/main" id="{8C1B76AA-DA3D-46EB-BE74-9D24842C1D1A}"/>
                  </a:ext>
                </a:extLst>
              </p:cNvPr>
              <p:cNvGrpSpPr/>
              <p:nvPr/>
            </p:nvGrpSpPr>
            <p:grpSpPr>
              <a:xfrm>
                <a:off x="2670312" y="3440944"/>
                <a:ext cx="2109191" cy="2366823"/>
                <a:chOff x="838200" y="3437629"/>
                <a:chExt cx="2109191" cy="2366823"/>
              </a:xfrm>
            </p:grpSpPr>
            <p:pic>
              <p:nvPicPr>
                <p:cNvPr id="23" name="Graphic 22" descr="Monitor with solid fill">
                  <a:extLst>
                    <a:ext uri="{FF2B5EF4-FFF2-40B4-BE49-F238E27FC236}">
                      <a16:creationId xmlns:a16="http://schemas.microsoft.com/office/drawing/2014/main" id="{40661E12-84F0-445F-9FB5-1B75416675E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8200" y="3437629"/>
                  <a:ext cx="2109191" cy="2366823"/>
                </a:xfrm>
                <a:prstGeom prst="rect">
                  <a:avLst/>
                </a:prstGeom>
              </p:spPr>
            </p:pic>
            <p:grpSp>
              <p:nvGrpSpPr>
                <p:cNvPr id="24" name="Group 23">
                  <a:extLst>
                    <a:ext uri="{FF2B5EF4-FFF2-40B4-BE49-F238E27FC236}">
                      <a16:creationId xmlns:a16="http://schemas.microsoft.com/office/drawing/2014/main" id="{72A64672-877B-45E6-95A8-872131F96DE3}"/>
                    </a:ext>
                  </a:extLst>
                </p:cNvPr>
                <p:cNvGrpSpPr/>
                <p:nvPr/>
              </p:nvGrpSpPr>
              <p:grpSpPr>
                <a:xfrm>
                  <a:off x="1133061" y="3857047"/>
                  <a:ext cx="1510748" cy="1172153"/>
                  <a:chOff x="1133061" y="3857047"/>
                  <a:chExt cx="1510748" cy="1172153"/>
                </a:xfrm>
              </p:grpSpPr>
              <p:sp>
                <p:nvSpPr>
                  <p:cNvPr id="35" name="Rectangle 34">
                    <a:extLst>
                      <a:ext uri="{FF2B5EF4-FFF2-40B4-BE49-F238E27FC236}">
                        <a16:creationId xmlns:a16="http://schemas.microsoft.com/office/drawing/2014/main" id="{F5D38BFD-2686-4A2B-86D5-163534DCDDF2}"/>
                      </a:ext>
                    </a:extLst>
                  </p:cNvPr>
                  <p:cNvSpPr/>
                  <p:nvPr/>
                </p:nvSpPr>
                <p:spPr>
                  <a:xfrm>
                    <a:off x="1133061" y="3890938"/>
                    <a:ext cx="1510748" cy="1138262"/>
                  </a:xfrm>
                  <a:prstGeom prst="rect">
                    <a:avLst/>
                  </a:prstGeom>
                  <a:solidFill>
                    <a:srgbClr val="005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36" name="TextBox 35">
                    <a:extLst>
                      <a:ext uri="{FF2B5EF4-FFF2-40B4-BE49-F238E27FC236}">
                        <a16:creationId xmlns:a16="http://schemas.microsoft.com/office/drawing/2014/main" id="{C2177F2F-07FE-4F34-B2CD-7AE8D404957C}"/>
                      </a:ext>
                    </a:extLst>
                  </p:cNvPr>
                  <p:cNvSpPr txBox="1"/>
                  <p:nvPr/>
                </p:nvSpPr>
                <p:spPr>
                  <a:xfrm>
                    <a:off x="1381539" y="3857047"/>
                    <a:ext cx="983974" cy="487903"/>
                  </a:xfrm>
                  <a:prstGeom prst="rect">
                    <a:avLst/>
                  </a:prstGeom>
                  <a:noFill/>
                </p:spPr>
                <p:txBody>
                  <a:bodyPr wrap="square" rtlCol="0">
                    <a:spAutoFit/>
                  </a:bodyPr>
                  <a:lstStyle/>
                  <a:p>
                    <a:pPr algn="ctr"/>
                    <a:r>
                      <a:rPr lang="en-US" sz="2400" b="1" dirty="0">
                        <a:solidFill>
                          <a:schemeClr val="bg1"/>
                        </a:solidFill>
                        <a:latin typeface="Roboto" panose="02000000000000000000" pitchFamily="2" charset="0"/>
                        <a:ea typeface="Roboto" panose="02000000000000000000" pitchFamily="2" charset="0"/>
                      </a:rPr>
                      <a:t>VM</a:t>
                    </a:r>
                    <a:endParaRPr lang="en-US" sz="2000" b="1" dirty="0">
                      <a:solidFill>
                        <a:schemeClr val="bg1"/>
                      </a:solidFill>
                      <a:latin typeface="Roboto" panose="02000000000000000000" pitchFamily="2" charset="0"/>
                      <a:ea typeface="Roboto" panose="02000000000000000000" pitchFamily="2" charset="0"/>
                    </a:endParaRPr>
                  </a:p>
                </p:txBody>
              </p:sp>
            </p:grpSp>
            <p:grpSp>
              <p:nvGrpSpPr>
                <p:cNvPr id="25" name="Group 24">
                  <a:extLst>
                    <a:ext uri="{FF2B5EF4-FFF2-40B4-BE49-F238E27FC236}">
                      <a16:creationId xmlns:a16="http://schemas.microsoft.com/office/drawing/2014/main" id="{386ABA36-A9E9-422E-BA13-8D1BA8DA6036}"/>
                    </a:ext>
                  </a:extLst>
                </p:cNvPr>
                <p:cNvGrpSpPr/>
                <p:nvPr/>
              </p:nvGrpSpPr>
              <p:grpSpPr>
                <a:xfrm>
                  <a:off x="1133061" y="4659868"/>
                  <a:ext cx="1510748" cy="379169"/>
                  <a:chOff x="1133061" y="4659868"/>
                  <a:chExt cx="1510748" cy="379169"/>
                </a:xfrm>
              </p:grpSpPr>
              <p:sp>
                <p:nvSpPr>
                  <p:cNvPr id="33" name="Rectangle 32">
                    <a:extLst>
                      <a:ext uri="{FF2B5EF4-FFF2-40B4-BE49-F238E27FC236}">
                        <a16:creationId xmlns:a16="http://schemas.microsoft.com/office/drawing/2014/main" id="{5A923888-1770-47C2-8C5E-AFC564DF4BC1}"/>
                      </a:ext>
                    </a:extLst>
                  </p:cNvPr>
                  <p:cNvSpPr/>
                  <p:nvPr/>
                </p:nvSpPr>
                <p:spPr>
                  <a:xfrm>
                    <a:off x="1133061" y="4659868"/>
                    <a:ext cx="1510748" cy="369332"/>
                  </a:xfrm>
                  <a:prstGeom prst="rect">
                    <a:avLst/>
                  </a:prstGeom>
                  <a:solidFill>
                    <a:srgbClr val="639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34" name="TextBox 33">
                    <a:extLst>
                      <a:ext uri="{FF2B5EF4-FFF2-40B4-BE49-F238E27FC236}">
                        <a16:creationId xmlns:a16="http://schemas.microsoft.com/office/drawing/2014/main" id="{41156CB6-64AC-44E2-A782-194744EA4DDE}"/>
                      </a:ext>
                    </a:extLst>
                  </p:cNvPr>
                  <p:cNvSpPr txBox="1"/>
                  <p:nvPr/>
                </p:nvSpPr>
                <p:spPr>
                  <a:xfrm>
                    <a:off x="1162049" y="4669705"/>
                    <a:ext cx="1451941" cy="369332"/>
                  </a:xfrm>
                  <a:prstGeom prst="rect">
                    <a:avLst/>
                  </a:prstGeom>
                  <a:noFill/>
                </p:spPr>
                <p:txBody>
                  <a:bodyPr wrap="square" rtlCol="0">
                    <a:spAutoFit/>
                  </a:bodyPr>
                  <a:lstStyle/>
                  <a:p>
                    <a:pPr algn="ctr"/>
                    <a:r>
                      <a:rPr lang="en-US" sz="1600" dirty="0">
                        <a:solidFill>
                          <a:schemeClr val="bg1"/>
                        </a:solidFill>
                        <a:latin typeface="Roboto" panose="02000000000000000000" pitchFamily="2" charset="0"/>
                        <a:ea typeface="Roboto" panose="02000000000000000000" pitchFamily="2" charset="0"/>
                      </a:rPr>
                      <a:t>Guest OS</a:t>
                    </a:r>
                  </a:p>
                </p:txBody>
              </p:sp>
            </p:grpSp>
            <p:grpSp>
              <p:nvGrpSpPr>
                <p:cNvPr id="26" name="Group 25">
                  <a:extLst>
                    <a:ext uri="{FF2B5EF4-FFF2-40B4-BE49-F238E27FC236}">
                      <a16:creationId xmlns:a16="http://schemas.microsoft.com/office/drawing/2014/main" id="{3B3216CF-7EDD-43FE-9517-639279482B34}"/>
                    </a:ext>
                  </a:extLst>
                </p:cNvPr>
                <p:cNvGrpSpPr/>
                <p:nvPr/>
              </p:nvGrpSpPr>
              <p:grpSpPr>
                <a:xfrm>
                  <a:off x="1134221" y="4299790"/>
                  <a:ext cx="1509091" cy="358837"/>
                  <a:chOff x="1134221" y="4303600"/>
                  <a:chExt cx="1509091" cy="358837"/>
                </a:xfrm>
              </p:grpSpPr>
              <p:grpSp>
                <p:nvGrpSpPr>
                  <p:cNvPr id="27" name="Group 26">
                    <a:extLst>
                      <a:ext uri="{FF2B5EF4-FFF2-40B4-BE49-F238E27FC236}">
                        <a16:creationId xmlns:a16="http://schemas.microsoft.com/office/drawing/2014/main" id="{43AA9972-6ABC-4015-8F46-8C580A648FED}"/>
                      </a:ext>
                    </a:extLst>
                  </p:cNvPr>
                  <p:cNvGrpSpPr/>
                  <p:nvPr/>
                </p:nvGrpSpPr>
                <p:grpSpPr>
                  <a:xfrm>
                    <a:off x="1134221" y="4303600"/>
                    <a:ext cx="728540" cy="357796"/>
                    <a:chOff x="1134221" y="4303600"/>
                    <a:chExt cx="728540" cy="357796"/>
                  </a:xfrm>
                </p:grpSpPr>
                <p:sp>
                  <p:nvSpPr>
                    <p:cNvPr id="31" name="Rectangle 30">
                      <a:extLst>
                        <a:ext uri="{FF2B5EF4-FFF2-40B4-BE49-F238E27FC236}">
                          <a16:creationId xmlns:a16="http://schemas.microsoft.com/office/drawing/2014/main" id="{E5F9C64E-7F2C-4765-B784-16ADBDBF2623}"/>
                        </a:ext>
                      </a:extLst>
                    </p:cNvPr>
                    <p:cNvSpPr/>
                    <p:nvPr/>
                  </p:nvSpPr>
                  <p:spPr>
                    <a:xfrm>
                      <a:off x="1134221" y="4319938"/>
                      <a:ext cx="728540" cy="317043"/>
                    </a:xfrm>
                    <a:prstGeom prst="rect">
                      <a:avLst/>
                    </a:prstGeom>
                    <a:solidFill>
                      <a:srgbClr val="80C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32" name="TextBox 31">
                      <a:extLst>
                        <a:ext uri="{FF2B5EF4-FFF2-40B4-BE49-F238E27FC236}">
                          <a16:creationId xmlns:a16="http://schemas.microsoft.com/office/drawing/2014/main" id="{A159E4FB-ED0F-42F8-BA1C-B9F7F73E9501}"/>
                        </a:ext>
                      </a:extLst>
                    </p:cNvPr>
                    <p:cNvSpPr txBox="1"/>
                    <p:nvPr/>
                  </p:nvSpPr>
                  <p:spPr>
                    <a:xfrm>
                      <a:off x="1162050" y="4303600"/>
                      <a:ext cx="666750" cy="357796"/>
                    </a:xfrm>
                    <a:prstGeom prst="rect">
                      <a:avLst/>
                    </a:prstGeom>
                    <a:noFill/>
                  </p:spPr>
                  <p:txBody>
                    <a:bodyPr wrap="square" rtlCol="0">
                      <a:spAutoFit/>
                    </a:bodyPr>
                    <a:lstStyle/>
                    <a:p>
                      <a:pPr algn="ctr"/>
                      <a:r>
                        <a:rPr lang="en-US" sz="1600" dirty="0">
                          <a:solidFill>
                            <a:schemeClr val="bg1"/>
                          </a:solidFill>
                          <a:latin typeface="Roboto" panose="02000000000000000000" pitchFamily="2" charset="0"/>
                          <a:ea typeface="Roboto" panose="02000000000000000000" pitchFamily="2" charset="0"/>
                        </a:rPr>
                        <a:t>App</a:t>
                      </a:r>
                      <a:endParaRPr lang="en-US" sz="2000" dirty="0">
                        <a:solidFill>
                          <a:schemeClr val="bg1"/>
                        </a:solidFill>
                        <a:latin typeface="Roboto" panose="02000000000000000000" pitchFamily="2" charset="0"/>
                        <a:ea typeface="Roboto" panose="02000000000000000000" pitchFamily="2" charset="0"/>
                      </a:endParaRPr>
                    </a:p>
                  </p:txBody>
                </p:sp>
              </p:grpSp>
              <p:grpSp>
                <p:nvGrpSpPr>
                  <p:cNvPr id="28" name="Group 27">
                    <a:extLst>
                      <a:ext uri="{FF2B5EF4-FFF2-40B4-BE49-F238E27FC236}">
                        <a16:creationId xmlns:a16="http://schemas.microsoft.com/office/drawing/2014/main" id="{92D32A4A-7E92-4AB8-A84E-6AD82C27A934}"/>
                      </a:ext>
                    </a:extLst>
                  </p:cNvPr>
                  <p:cNvGrpSpPr/>
                  <p:nvPr/>
                </p:nvGrpSpPr>
                <p:grpSpPr>
                  <a:xfrm>
                    <a:off x="1892578" y="4304642"/>
                    <a:ext cx="750734" cy="357795"/>
                    <a:chOff x="1892578" y="4304642"/>
                    <a:chExt cx="750734" cy="357795"/>
                  </a:xfrm>
                </p:grpSpPr>
                <p:sp>
                  <p:nvSpPr>
                    <p:cNvPr id="29" name="Rectangle 28">
                      <a:extLst>
                        <a:ext uri="{FF2B5EF4-FFF2-40B4-BE49-F238E27FC236}">
                          <a16:creationId xmlns:a16="http://schemas.microsoft.com/office/drawing/2014/main" id="{086DD00E-DE9C-4609-82CF-A19AA27A6A44}"/>
                        </a:ext>
                      </a:extLst>
                    </p:cNvPr>
                    <p:cNvSpPr/>
                    <p:nvPr/>
                  </p:nvSpPr>
                  <p:spPr>
                    <a:xfrm>
                      <a:off x="1892578" y="4320649"/>
                      <a:ext cx="750734" cy="315056"/>
                    </a:xfrm>
                    <a:prstGeom prst="rect">
                      <a:avLst/>
                    </a:prstGeom>
                    <a:solidFill>
                      <a:srgbClr val="80C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30" name="TextBox 29">
                      <a:extLst>
                        <a:ext uri="{FF2B5EF4-FFF2-40B4-BE49-F238E27FC236}">
                          <a16:creationId xmlns:a16="http://schemas.microsoft.com/office/drawing/2014/main" id="{7339C298-664F-4C33-AE89-EFB0B6AD59C3}"/>
                        </a:ext>
                      </a:extLst>
                    </p:cNvPr>
                    <p:cNvSpPr txBox="1"/>
                    <p:nvPr/>
                  </p:nvSpPr>
                  <p:spPr>
                    <a:xfrm>
                      <a:off x="1932443" y="4304642"/>
                      <a:ext cx="681548" cy="357795"/>
                    </a:xfrm>
                    <a:prstGeom prst="rect">
                      <a:avLst/>
                    </a:prstGeom>
                    <a:noFill/>
                  </p:spPr>
                  <p:txBody>
                    <a:bodyPr wrap="square" rtlCol="0">
                      <a:spAutoFit/>
                    </a:bodyPr>
                    <a:lstStyle/>
                    <a:p>
                      <a:pPr algn="ctr"/>
                      <a:r>
                        <a:rPr lang="en-US" sz="1600" dirty="0">
                          <a:solidFill>
                            <a:schemeClr val="bg1"/>
                          </a:solidFill>
                          <a:latin typeface="Roboto" panose="02000000000000000000" pitchFamily="2" charset="0"/>
                          <a:ea typeface="Roboto" panose="02000000000000000000" pitchFamily="2" charset="0"/>
                        </a:rPr>
                        <a:t>App</a:t>
                      </a:r>
                      <a:endParaRPr lang="en-US" sz="2000" dirty="0">
                        <a:solidFill>
                          <a:schemeClr val="bg1"/>
                        </a:solidFill>
                        <a:latin typeface="Roboto" panose="02000000000000000000" pitchFamily="2" charset="0"/>
                        <a:ea typeface="Roboto" panose="02000000000000000000" pitchFamily="2" charset="0"/>
                      </a:endParaRPr>
                    </a:p>
                  </p:txBody>
                </p:sp>
              </p:grpSp>
            </p:grpSp>
          </p:grpSp>
        </p:grpSp>
        <p:grpSp>
          <p:nvGrpSpPr>
            <p:cNvPr id="20" name="Group 19">
              <a:extLst>
                <a:ext uri="{FF2B5EF4-FFF2-40B4-BE49-F238E27FC236}">
                  <a16:creationId xmlns:a16="http://schemas.microsoft.com/office/drawing/2014/main" id="{0B795486-484F-451B-BF1F-99CB484B199F}"/>
                </a:ext>
              </a:extLst>
            </p:cNvPr>
            <p:cNvGrpSpPr/>
            <p:nvPr/>
          </p:nvGrpSpPr>
          <p:grpSpPr>
            <a:xfrm>
              <a:off x="934278" y="5239138"/>
              <a:ext cx="3571323" cy="506969"/>
              <a:chOff x="1071229" y="5526157"/>
              <a:chExt cx="3571323" cy="506969"/>
            </a:xfrm>
          </p:grpSpPr>
          <p:sp>
            <p:nvSpPr>
              <p:cNvPr id="19" name="Rectangle: Rounded Corners 18">
                <a:extLst>
                  <a:ext uri="{FF2B5EF4-FFF2-40B4-BE49-F238E27FC236}">
                    <a16:creationId xmlns:a16="http://schemas.microsoft.com/office/drawing/2014/main" id="{9E8A7871-A7D0-4491-B313-A4AC934D77AF}"/>
                  </a:ext>
                </a:extLst>
              </p:cNvPr>
              <p:cNvSpPr/>
              <p:nvPr/>
            </p:nvSpPr>
            <p:spPr>
              <a:xfrm>
                <a:off x="1071229" y="5526157"/>
                <a:ext cx="3571323" cy="506969"/>
              </a:xfrm>
              <a:prstGeom prst="roundRect">
                <a:avLst/>
              </a:prstGeom>
              <a:solidFill>
                <a:srgbClr val="FCB64B"/>
              </a:solidFill>
              <a:ln w="6350">
                <a:solidFill>
                  <a:srgbClr val="DB84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39" name="TextBox 38">
                <a:extLst>
                  <a:ext uri="{FF2B5EF4-FFF2-40B4-BE49-F238E27FC236}">
                    <a16:creationId xmlns:a16="http://schemas.microsoft.com/office/drawing/2014/main" id="{F4566B16-4811-4616-BE0B-69CA8D263E29}"/>
                  </a:ext>
                </a:extLst>
              </p:cNvPr>
              <p:cNvSpPr txBox="1"/>
              <p:nvPr/>
            </p:nvSpPr>
            <p:spPr>
              <a:xfrm>
                <a:off x="1162049" y="5529784"/>
                <a:ext cx="3313375" cy="487903"/>
              </a:xfrm>
              <a:prstGeom prst="rect">
                <a:avLst/>
              </a:prstGeom>
              <a:noFill/>
            </p:spPr>
            <p:txBody>
              <a:bodyPr wrap="square" rtlCol="0">
                <a:spAutoFit/>
              </a:bodyPr>
              <a:lstStyle/>
              <a:p>
                <a:pPr algn="ctr"/>
                <a:r>
                  <a:rPr lang="en-US" sz="2400" b="1" dirty="0">
                    <a:solidFill>
                      <a:schemeClr val="bg1"/>
                    </a:solidFill>
                    <a:latin typeface="Roboto" panose="02000000000000000000" pitchFamily="2" charset="0"/>
                    <a:ea typeface="Roboto" panose="02000000000000000000" pitchFamily="2" charset="0"/>
                  </a:rPr>
                  <a:t>QEMU</a:t>
                </a:r>
                <a:endParaRPr lang="en-US" sz="2000" b="1" dirty="0">
                  <a:solidFill>
                    <a:schemeClr val="bg1"/>
                  </a:solidFill>
                  <a:latin typeface="Roboto" panose="02000000000000000000" pitchFamily="2" charset="0"/>
                  <a:ea typeface="Roboto" panose="02000000000000000000" pitchFamily="2" charset="0"/>
                </a:endParaRPr>
              </a:p>
            </p:txBody>
          </p:sp>
        </p:grpSp>
        <p:grpSp>
          <p:nvGrpSpPr>
            <p:cNvPr id="41" name="Group 40">
              <a:extLst>
                <a:ext uri="{FF2B5EF4-FFF2-40B4-BE49-F238E27FC236}">
                  <a16:creationId xmlns:a16="http://schemas.microsoft.com/office/drawing/2014/main" id="{B3BCE556-9B3A-430D-AF37-75BB953B9C63}"/>
                </a:ext>
              </a:extLst>
            </p:cNvPr>
            <p:cNvGrpSpPr/>
            <p:nvPr/>
          </p:nvGrpSpPr>
          <p:grpSpPr>
            <a:xfrm>
              <a:off x="934277" y="5814460"/>
              <a:ext cx="7374171" cy="506969"/>
              <a:chOff x="1071229" y="5526157"/>
              <a:chExt cx="3571323" cy="506969"/>
            </a:xfrm>
          </p:grpSpPr>
          <p:sp>
            <p:nvSpPr>
              <p:cNvPr id="42" name="Rectangle: Rounded Corners 41">
                <a:extLst>
                  <a:ext uri="{FF2B5EF4-FFF2-40B4-BE49-F238E27FC236}">
                    <a16:creationId xmlns:a16="http://schemas.microsoft.com/office/drawing/2014/main" id="{04A0D00E-B4FD-420A-92FF-29F4630D7259}"/>
                  </a:ext>
                </a:extLst>
              </p:cNvPr>
              <p:cNvSpPr/>
              <p:nvPr/>
            </p:nvSpPr>
            <p:spPr>
              <a:xfrm>
                <a:off x="1071229" y="5526157"/>
                <a:ext cx="3571323" cy="506969"/>
              </a:xfrm>
              <a:prstGeom prst="roundRect">
                <a:avLst/>
              </a:prstGeom>
              <a:solidFill>
                <a:srgbClr val="639ADE"/>
              </a:solidFill>
              <a:ln w="6350">
                <a:solidFill>
                  <a:srgbClr val="005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43" name="TextBox 42">
                <a:extLst>
                  <a:ext uri="{FF2B5EF4-FFF2-40B4-BE49-F238E27FC236}">
                    <a16:creationId xmlns:a16="http://schemas.microsoft.com/office/drawing/2014/main" id="{E782AE10-14A2-453B-B103-A08C311CE58F}"/>
                  </a:ext>
                </a:extLst>
              </p:cNvPr>
              <p:cNvSpPr txBox="1"/>
              <p:nvPr/>
            </p:nvSpPr>
            <p:spPr>
              <a:xfrm>
                <a:off x="1420124" y="5529784"/>
                <a:ext cx="2206111" cy="487903"/>
              </a:xfrm>
              <a:prstGeom prst="rect">
                <a:avLst/>
              </a:prstGeom>
              <a:noFill/>
            </p:spPr>
            <p:txBody>
              <a:bodyPr wrap="square" rtlCol="0">
                <a:spAutoFit/>
              </a:bodyPr>
              <a:lstStyle/>
              <a:p>
                <a:pPr algn="ctr"/>
                <a:r>
                  <a:rPr lang="en-US" sz="2400" b="1" dirty="0">
                    <a:solidFill>
                      <a:schemeClr val="bg1"/>
                    </a:solidFill>
                    <a:latin typeface="Roboto" panose="02000000000000000000" pitchFamily="2" charset="0"/>
                    <a:ea typeface="Roboto" panose="02000000000000000000" pitchFamily="2" charset="0"/>
                  </a:rPr>
                  <a:t>Linux Kernel</a:t>
                </a:r>
                <a:endParaRPr lang="en-US" sz="1800" b="1" dirty="0">
                  <a:solidFill>
                    <a:schemeClr val="bg1"/>
                  </a:solidFill>
                  <a:latin typeface="Roboto" panose="02000000000000000000" pitchFamily="2" charset="0"/>
                  <a:ea typeface="Roboto" panose="02000000000000000000" pitchFamily="2" charset="0"/>
                </a:endParaRPr>
              </a:p>
            </p:txBody>
          </p:sp>
        </p:grpSp>
        <p:grpSp>
          <p:nvGrpSpPr>
            <p:cNvPr id="37" name="Group 36">
              <a:extLst>
                <a:ext uri="{FF2B5EF4-FFF2-40B4-BE49-F238E27FC236}">
                  <a16:creationId xmlns:a16="http://schemas.microsoft.com/office/drawing/2014/main" id="{072D3CDF-E915-491D-83BC-49CFCF48C103}"/>
                </a:ext>
              </a:extLst>
            </p:cNvPr>
            <p:cNvGrpSpPr/>
            <p:nvPr/>
          </p:nvGrpSpPr>
          <p:grpSpPr>
            <a:xfrm>
              <a:off x="1005220" y="5905188"/>
              <a:ext cx="624798" cy="349846"/>
              <a:chOff x="1025098" y="5577201"/>
              <a:chExt cx="624798" cy="349846"/>
            </a:xfrm>
          </p:grpSpPr>
          <p:sp>
            <p:nvSpPr>
              <p:cNvPr id="21" name="Rectangle 20">
                <a:extLst>
                  <a:ext uri="{FF2B5EF4-FFF2-40B4-BE49-F238E27FC236}">
                    <a16:creationId xmlns:a16="http://schemas.microsoft.com/office/drawing/2014/main" id="{D56DBD43-FFFA-4C8F-B6D5-9FE1F184AA3D}"/>
                  </a:ext>
                </a:extLst>
              </p:cNvPr>
              <p:cNvSpPr/>
              <p:nvPr/>
            </p:nvSpPr>
            <p:spPr>
              <a:xfrm>
                <a:off x="1050876" y="5577201"/>
                <a:ext cx="599020" cy="315904"/>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45" name="TextBox 44">
                <a:extLst>
                  <a:ext uri="{FF2B5EF4-FFF2-40B4-BE49-F238E27FC236}">
                    <a16:creationId xmlns:a16="http://schemas.microsoft.com/office/drawing/2014/main" id="{843967DE-C130-4BD2-A78C-9816D598DC48}"/>
                  </a:ext>
                </a:extLst>
              </p:cNvPr>
              <p:cNvSpPr txBox="1"/>
              <p:nvPr/>
            </p:nvSpPr>
            <p:spPr>
              <a:xfrm>
                <a:off x="1025098" y="5601778"/>
                <a:ext cx="624798" cy="325269"/>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KVM</a:t>
                </a:r>
                <a:endParaRPr lang="en-US" sz="900" b="1" dirty="0">
                  <a:solidFill>
                    <a:schemeClr val="bg1"/>
                  </a:solidFill>
                  <a:latin typeface="Roboto" panose="02000000000000000000" pitchFamily="2" charset="0"/>
                  <a:ea typeface="Roboto" panose="02000000000000000000" pitchFamily="2" charset="0"/>
                </a:endParaRPr>
              </a:p>
            </p:txBody>
          </p:sp>
        </p:grpSp>
        <p:grpSp>
          <p:nvGrpSpPr>
            <p:cNvPr id="47" name="Group 46">
              <a:extLst>
                <a:ext uri="{FF2B5EF4-FFF2-40B4-BE49-F238E27FC236}">
                  <a16:creationId xmlns:a16="http://schemas.microsoft.com/office/drawing/2014/main" id="{E1186A3F-4C96-4E99-ABC0-7AEDFAE1F0DC}"/>
                </a:ext>
              </a:extLst>
            </p:cNvPr>
            <p:cNvGrpSpPr/>
            <p:nvPr/>
          </p:nvGrpSpPr>
          <p:grpSpPr>
            <a:xfrm>
              <a:off x="6204666" y="5905189"/>
              <a:ext cx="1078696" cy="340507"/>
              <a:chOff x="983321" y="5573887"/>
              <a:chExt cx="1078696" cy="340507"/>
            </a:xfrm>
          </p:grpSpPr>
          <p:sp>
            <p:nvSpPr>
              <p:cNvPr id="48" name="Rectangle 47">
                <a:extLst>
                  <a:ext uri="{FF2B5EF4-FFF2-40B4-BE49-F238E27FC236}">
                    <a16:creationId xmlns:a16="http://schemas.microsoft.com/office/drawing/2014/main" id="{1714C549-696F-4C19-A1DA-BAB76657BF86}"/>
                  </a:ext>
                </a:extLst>
              </p:cNvPr>
              <p:cNvSpPr/>
              <p:nvPr/>
            </p:nvSpPr>
            <p:spPr>
              <a:xfrm>
                <a:off x="1050875" y="5573887"/>
                <a:ext cx="943588" cy="319218"/>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49" name="TextBox 48">
                <a:extLst>
                  <a:ext uri="{FF2B5EF4-FFF2-40B4-BE49-F238E27FC236}">
                    <a16:creationId xmlns:a16="http://schemas.microsoft.com/office/drawing/2014/main" id="{BB4D103B-A4E6-4469-9C9A-A4E56C4E40F4}"/>
                  </a:ext>
                </a:extLst>
              </p:cNvPr>
              <p:cNvSpPr txBox="1"/>
              <p:nvPr/>
            </p:nvSpPr>
            <p:spPr>
              <a:xfrm>
                <a:off x="983321" y="5589125"/>
                <a:ext cx="1078696" cy="325269"/>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AppArmor</a:t>
                </a:r>
                <a:endParaRPr lang="en-US" sz="1000" b="1" dirty="0">
                  <a:solidFill>
                    <a:schemeClr val="bg1"/>
                  </a:solidFill>
                  <a:latin typeface="Roboto" panose="02000000000000000000" pitchFamily="2" charset="0"/>
                  <a:ea typeface="Roboto" panose="02000000000000000000" pitchFamily="2" charset="0"/>
                </a:endParaRPr>
              </a:p>
            </p:txBody>
          </p:sp>
        </p:grpSp>
        <p:grpSp>
          <p:nvGrpSpPr>
            <p:cNvPr id="50" name="Group 49">
              <a:extLst>
                <a:ext uri="{FF2B5EF4-FFF2-40B4-BE49-F238E27FC236}">
                  <a16:creationId xmlns:a16="http://schemas.microsoft.com/office/drawing/2014/main" id="{9BAE6A73-0E69-4ABB-9F13-449C4FE13F63}"/>
                </a:ext>
              </a:extLst>
            </p:cNvPr>
            <p:cNvGrpSpPr/>
            <p:nvPr/>
          </p:nvGrpSpPr>
          <p:grpSpPr>
            <a:xfrm>
              <a:off x="7191951" y="5908504"/>
              <a:ext cx="1078696" cy="340507"/>
              <a:chOff x="983321" y="5573887"/>
              <a:chExt cx="1078696" cy="340507"/>
            </a:xfrm>
          </p:grpSpPr>
          <p:sp>
            <p:nvSpPr>
              <p:cNvPr id="51" name="Rectangle 50">
                <a:extLst>
                  <a:ext uri="{FF2B5EF4-FFF2-40B4-BE49-F238E27FC236}">
                    <a16:creationId xmlns:a16="http://schemas.microsoft.com/office/drawing/2014/main" id="{986F55C7-DA3C-4B12-80D2-79FE50EDB0C6}"/>
                  </a:ext>
                </a:extLst>
              </p:cNvPr>
              <p:cNvSpPr/>
              <p:nvPr/>
            </p:nvSpPr>
            <p:spPr>
              <a:xfrm>
                <a:off x="1050875" y="5573887"/>
                <a:ext cx="943588" cy="319218"/>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52" name="TextBox 51">
                <a:extLst>
                  <a:ext uri="{FF2B5EF4-FFF2-40B4-BE49-F238E27FC236}">
                    <a16:creationId xmlns:a16="http://schemas.microsoft.com/office/drawing/2014/main" id="{FACEA6A7-8709-41FC-A297-6CA64293ADDE}"/>
                  </a:ext>
                </a:extLst>
              </p:cNvPr>
              <p:cNvSpPr txBox="1"/>
              <p:nvPr/>
            </p:nvSpPr>
            <p:spPr>
              <a:xfrm>
                <a:off x="983321" y="5589125"/>
                <a:ext cx="1078696" cy="325269"/>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cgroupsc</a:t>
                </a:r>
                <a:endParaRPr lang="en-US" sz="900" b="1" dirty="0">
                  <a:solidFill>
                    <a:schemeClr val="bg1"/>
                  </a:solidFill>
                  <a:latin typeface="Roboto" panose="02000000000000000000" pitchFamily="2" charset="0"/>
                  <a:ea typeface="Roboto" panose="02000000000000000000" pitchFamily="2" charset="0"/>
                </a:endParaRPr>
              </a:p>
            </p:txBody>
          </p:sp>
        </p:grpSp>
        <p:grpSp>
          <p:nvGrpSpPr>
            <p:cNvPr id="46" name="Group 45">
              <a:extLst>
                <a:ext uri="{FF2B5EF4-FFF2-40B4-BE49-F238E27FC236}">
                  <a16:creationId xmlns:a16="http://schemas.microsoft.com/office/drawing/2014/main" id="{175004C8-89AD-405D-B6F7-1DBFCD7D3728}"/>
                </a:ext>
              </a:extLst>
            </p:cNvPr>
            <p:cNvGrpSpPr/>
            <p:nvPr/>
          </p:nvGrpSpPr>
          <p:grpSpPr>
            <a:xfrm>
              <a:off x="4596846" y="4607845"/>
              <a:ext cx="1849674" cy="1138262"/>
              <a:chOff x="4596846" y="4259980"/>
              <a:chExt cx="1849674" cy="1138262"/>
            </a:xfrm>
          </p:grpSpPr>
          <p:sp>
            <p:nvSpPr>
              <p:cNvPr id="38" name="Cube 37">
                <a:extLst>
                  <a:ext uri="{FF2B5EF4-FFF2-40B4-BE49-F238E27FC236}">
                    <a16:creationId xmlns:a16="http://schemas.microsoft.com/office/drawing/2014/main" id="{0C0353DB-97CA-4CB6-947E-5CD3B369E05F}"/>
                  </a:ext>
                </a:extLst>
              </p:cNvPr>
              <p:cNvSpPr/>
              <p:nvPr/>
            </p:nvSpPr>
            <p:spPr>
              <a:xfrm>
                <a:off x="4596846" y="4259980"/>
                <a:ext cx="1849674" cy="1138262"/>
              </a:xfrm>
              <a:prstGeom prst="cube">
                <a:avLst/>
              </a:prstGeom>
              <a:solidFill>
                <a:srgbClr val="005C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nvGrpSpPr>
              <p:cNvPr id="44" name="Group 43">
                <a:extLst>
                  <a:ext uri="{FF2B5EF4-FFF2-40B4-BE49-F238E27FC236}">
                    <a16:creationId xmlns:a16="http://schemas.microsoft.com/office/drawing/2014/main" id="{87749D3C-290B-45EE-A3A0-3FCB39B2B05E}"/>
                  </a:ext>
                </a:extLst>
              </p:cNvPr>
              <p:cNvGrpSpPr/>
              <p:nvPr/>
            </p:nvGrpSpPr>
            <p:grpSpPr>
              <a:xfrm>
                <a:off x="4641779" y="4556571"/>
                <a:ext cx="1493078" cy="816882"/>
                <a:chOff x="4641779" y="4556571"/>
                <a:chExt cx="1493078" cy="816882"/>
              </a:xfrm>
            </p:grpSpPr>
            <p:grpSp>
              <p:nvGrpSpPr>
                <p:cNvPr id="40" name="Group 39">
                  <a:extLst>
                    <a:ext uri="{FF2B5EF4-FFF2-40B4-BE49-F238E27FC236}">
                      <a16:creationId xmlns:a16="http://schemas.microsoft.com/office/drawing/2014/main" id="{04AABD59-E73C-4AC3-A51C-20E24AE1E591}"/>
                    </a:ext>
                  </a:extLst>
                </p:cNvPr>
                <p:cNvGrpSpPr/>
                <p:nvPr/>
              </p:nvGrpSpPr>
              <p:grpSpPr>
                <a:xfrm>
                  <a:off x="4641779" y="5000710"/>
                  <a:ext cx="1478997" cy="372743"/>
                  <a:chOff x="4641779" y="5000710"/>
                  <a:chExt cx="1478997" cy="372743"/>
                </a:xfrm>
              </p:grpSpPr>
              <p:sp>
                <p:nvSpPr>
                  <p:cNvPr id="55" name="Rectangle 54">
                    <a:extLst>
                      <a:ext uri="{FF2B5EF4-FFF2-40B4-BE49-F238E27FC236}">
                        <a16:creationId xmlns:a16="http://schemas.microsoft.com/office/drawing/2014/main" id="{3AA1A4A4-1082-4400-BA0A-4776BAE5080E}"/>
                      </a:ext>
                    </a:extLst>
                  </p:cNvPr>
                  <p:cNvSpPr/>
                  <p:nvPr/>
                </p:nvSpPr>
                <p:spPr>
                  <a:xfrm>
                    <a:off x="4641779" y="5017048"/>
                    <a:ext cx="728540" cy="317043"/>
                  </a:xfrm>
                  <a:prstGeom prst="rect">
                    <a:avLst/>
                  </a:prstGeom>
                  <a:solidFill>
                    <a:srgbClr val="80C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56" name="TextBox 55">
                    <a:extLst>
                      <a:ext uri="{FF2B5EF4-FFF2-40B4-BE49-F238E27FC236}">
                        <a16:creationId xmlns:a16="http://schemas.microsoft.com/office/drawing/2014/main" id="{6280C7A2-5341-4E6E-94A3-821FEAFC1E96}"/>
                      </a:ext>
                    </a:extLst>
                  </p:cNvPr>
                  <p:cNvSpPr txBox="1"/>
                  <p:nvPr/>
                </p:nvSpPr>
                <p:spPr>
                  <a:xfrm>
                    <a:off x="4669608" y="5000710"/>
                    <a:ext cx="666750" cy="357795"/>
                  </a:xfrm>
                  <a:prstGeom prst="rect">
                    <a:avLst/>
                  </a:prstGeom>
                  <a:noFill/>
                </p:spPr>
                <p:txBody>
                  <a:bodyPr wrap="square" rtlCol="0">
                    <a:spAutoFit/>
                  </a:bodyPr>
                  <a:lstStyle/>
                  <a:p>
                    <a:pPr algn="ctr"/>
                    <a:r>
                      <a:rPr lang="en-US" sz="1600" dirty="0">
                        <a:solidFill>
                          <a:schemeClr val="bg1"/>
                        </a:solidFill>
                        <a:latin typeface="Roboto" panose="02000000000000000000" pitchFamily="2" charset="0"/>
                        <a:ea typeface="Roboto" panose="02000000000000000000" pitchFamily="2" charset="0"/>
                      </a:rPr>
                      <a:t>App</a:t>
                    </a:r>
                    <a:endParaRPr lang="en-US" sz="2000" dirty="0">
                      <a:solidFill>
                        <a:schemeClr val="bg1"/>
                      </a:solidFill>
                      <a:latin typeface="Roboto" panose="02000000000000000000" pitchFamily="2" charset="0"/>
                      <a:ea typeface="Roboto" panose="02000000000000000000" pitchFamily="2" charset="0"/>
                    </a:endParaRPr>
                  </a:p>
                </p:txBody>
              </p:sp>
              <p:sp>
                <p:nvSpPr>
                  <p:cNvPr id="57" name="Rectangle 56">
                    <a:extLst>
                      <a:ext uri="{FF2B5EF4-FFF2-40B4-BE49-F238E27FC236}">
                        <a16:creationId xmlns:a16="http://schemas.microsoft.com/office/drawing/2014/main" id="{0B9D50A6-DF42-4FEB-BE39-6976231A8B1E}"/>
                      </a:ext>
                    </a:extLst>
                  </p:cNvPr>
                  <p:cNvSpPr/>
                  <p:nvPr/>
                </p:nvSpPr>
                <p:spPr>
                  <a:xfrm>
                    <a:off x="5399363" y="5016710"/>
                    <a:ext cx="721413" cy="317043"/>
                  </a:xfrm>
                  <a:prstGeom prst="rect">
                    <a:avLst/>
                  </a:prstGeom>
                  <a:solidFill>
                    <a:srgbClr val="80C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58" name="TextBox 57">
                    <a:extLst>
                      <a:ext uri="{FF2B5EF4-FFF2-40B4-BE49-F238E27FC236}">
                        <a16:creationId xmlns:a16="http://schemas.microsoft.com/office/drawing/2014/main" id="{D96AA7FE-8737-4835-914F-6CF3A488F48B}"/>
                      </a:ext>
                    </a:extLst>
                  </p:cNvPr>
                  <p:cNvSpPr txBox="1"/>
                  <p:nvPr/>
                </p:nvSpPr>
                <p:spPr>
                  <a:xfrm>
                    <a:off x="5439228" y="5015658"/>
                    <a:ext cx="648091" cy="357795"/>
                  </a:xfrm>
                  <a:prstGeom prst="rect">
                    <a:avLst/>
                  </a:prstGeom>
                  <a:noFill/>
                </p:spPr>
                <p:txBody>
                  <a:bodyPr wrap="square" rtlCol="0">
                    <a:spAutoFit/>
                  </a:bodyPr>
                  <a:lstStyle/>
                  <a:p>
                    <a:pPr algn="ctr"/>
                    <a:r>
                      <a:rPr lang="en-US" sz="1600" dirty="0">
                        <a:solidFill>
                          <a:schemeClr val="bg1"/>
                        </a:solidFill>
                        <a:latin typeface="Roboto" panose="02000000000000000000" pitchFamily="2" charset="0"/>
                        <a:ea typeface="Roboto" panose="02000000000000000000" pitchFamily="2" charset="0"/>
                      </a:rPr>
                      <a:t>App</a:t>
                    </a:r>
                    <a:endParaRPr lang="en-US" sz="2000" dirty="0">
                      <a:solidFill>
                        <a:schemeClr val="bg1"/>
                      </a:solidFill>
                      <a:latin typeface="Roboto" panose="02000000000000000000" pitchFamily="2" charset="0"/>
                      <a:ea typeface="Roboto" panose="02000000000000000000" pitchFamily="2" charset="0"/>
                    </a:endParaRPr>
                  </a:p>
                </p:txBody>
              </p:sp>
            </p:grpSp>
            <p:sp>
              <p:nvSpPr>
                <p:cNvPr id="59" name="TextBox 58">
                  <a:extLst>
                    <a:ext uri="{FF2B5EF4-FFF2-40B4-BE49-F238E27FC236}">
                      <a16:creationId xmlns:a16="http://schemas.microsoft.com/office/drawing/2014/main" id="{B5D3C72F-21BE-4265-9621-BC7DA4B978AD}"/>
                    </a:ext>
                  </a:extLst>
                </p:cNvPr>
                <p:cNvSpPr txBox="1"/>
                <p:nvPr/>
              </p:nvSpPr>
              <p:spPr>
                <a:xfrm>
                  <a:off x="4664872" y="4556571"/>
                  <a:ext cx="1469985" cy="422849"/>
                </a:xfrm>
                <a:prstGeom prst="rect">
                  <a:avLst/>
                </a:prstGeom>
                <a:noFill/>
              </p:spPr>
              <p:txBody>
                <a:bodyPr wrap="square" rtlCol="0">
                  <a:spAutoFit/>
                </a:bodyPr>
                <a:lstStyle/>
                <a:p>
                  <a:pPr algn="ctr"/>
                  <a:r>
                    <a:rPr lang="en-US" sz="2000" b="1" dirty="0">
                      <a:solidFill>
                        <a:schemeClr val="bg1"/>
                      </a:solidFill>
                      <a:latin typeface="Roboto" panose="02000000000000000000" pitchFamily="2" charset="0"/>
                      <a:ea typeface="Roboto" panose="02000000000000000000" pitchFamily="2" charset="0"/>
                    </a:rPr>
                    <a:t>Container</a:t>
                  </a:r>
                  <a:endParaRPr lang="en-US" sz="1800" b="1" dirty="0">
                    <a:solidFill>
                      <a:schemeClr val="bg1"/>
                    </a:solidFill>
                    <a:latin typeface="Roboto" panose="02000000000000000000" pitchFamily="2" charset="0"/>
                    <a:ea typeface="Roboto" panose="02000000000000000000" pitchFamily="2" charset="0"/>
                  </a:endParaRPr>
                </a:p>
              </p:txBody>
            </p:sp>
          </p:grpSp>
        </p:grpSp>
        <p:grpSp>
          <p:nvGrpSpPr>
            <p:cNvPr id="71" name="Group 70">
              <a:extLst>
                <a:ext uri="{FF2B5EF4-FFF2-40B4-BE49-F238E27FC236}">
                  <a16:creationId xmlns:a16="http://schemas.microsoft.com/office/drawing/2014/main" id="{4B44E178-1A27-4CDE-8FDD-08B684229D6B}"/>
                </a:ext>
              </a:extLst>
            </p:cNvPr>
            <p:cNvGrpSpPr/>
            <p:nvPr/>
          </p:nvGrpSpPr>
          <p:grpSpPr>
            <a:xfrm>
              <a:off x="6499874" y="4611160"/>
              <a:ext cx="1849674" cy="1138262"/>
              <a:chOff x="4637946" y="4259980"/>
              <a:chExt cx="1849674" cy="1138262"/>
            </a:xfrm>
          </p:grpSpPr>
          <p:sp>
            <p:nvSpPr>
              <p:cNvPr id="73" name="Cube 72">
                <a:extLst>
                  <a:ext uri="{FF2B5EF4-FFF2-40B4-BE49-F238E27FC236}">
                    <a16:creationId xmlns:a16="http://schemas.microsoft.com/office/drawing/2014/main" id="{17245993-76E9-43DF-B2EE-1994F77B4012}"/>
                  </a:ext>
                </a:extLst>
              </p:cNvPr>
              <p:cNvSpPr/>
              <p:nvPr/>
            </p:nvSpPr>
            <p:spPr>
              <a:xfrm>
                <a:off x="4637946" y="4259980"/>
                <a:ext cx="1849674" cy="1138262"/>
              </a:xfrm>
              <a:prstGeom prst="cube">
                <a:avLst/>
              </a:prstGeom>
              <a:solidFill>
                <a:srgbClr val="005C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nvGrpSpPr>
              <p:cNvPr id="74" name="Group 73">
                <a:extLst>
                  <a:ext uri="{FF2B5EF4-FFF2-40B4-BE49-F238E27FC236}">
                    <a16:creationId xmlns:a16="http://schemas.microsoft.com/office/drawing/2014/main" id="{A3F0DE17-DEDF-4C67-9F84-C601869E4E09}"/>
                  </a:ext>
                </a:extLst>
              </p:cNvPr>
              <p:cNvGrpSpPr/>
              <p:nvPr/>
            </p:nvGrpSpPr>
            <p:grpSpPr>
              <a:xfrm>
                <a:off x="4682879" y="4556571"/>
                <a:ext cx="1493078" cy="816882"/>
                <a:chOff x="4682879" y="4556571"/>
                <a:chExt cx="1493078" cy="816882"/>
              </a:xfrm>
            </p:grpSpPr>
            <p:grpSp>
              <p:nvGrpSpPr>
                <p:cNvPr id="75" name="Group 74">
                  <a:extLst>
                    <a:ext uri="{FF2B5EF4-FFF2-40B4-BE49-F238E27FC236}">
                      <a16:creationId xmlns:a16="http://schemas.microsoft.com/office/drawing/2014/main" id="{7A691649-33B4-4B0C-96F8-909A4908633D}"/>
                    </a:ext>
                  </a:extLst>
                </p:cNvPr>
                <p:cNvGrpSpPr/>
                <p:nvPr/>
              </p:nvGrpSpPr>
              <p:grpSpPr>
                <a:xfrm>
                  <a:off x="4682879" y="5000710"/>
                  <a:ext cx="1478997" cy="372743"/>
                  <a:chOff x="4682879" y="5000710"/>
                  <a:chExt cx="1478997" cy="372743"/>
                </a:xfrm>
              </p:grpSpPr>
              <p:sp>
                <p:nvSpPr>
                  <p:cNvPr id="77" name="Rectangle 76">
                    <a:extLst>
                      <a:ext uri="{FF2B5EF4-FFF2-40B4-BE49-F238E27FC236}">
                        <a16:creationId xmlns:a16="http://schemas.microsoft.com/office/drawing/2014/main" id="{26AFD0E1-A6DF-4515-8811-3536F94ECE28}"/>
                      </a:ext>
                    </a:extLst>
                  </p:cNvPr>
                  <p:cNvSpPr/>
                  <p:nvPr/>
                </p:nvSpPr>
                <p:spPr>
                  <a:xfrm>
                    <a:off x="4682879" y="5017048"/>
                    <a:ext cx="728540" cy="317043"/>
                  </a:xfrm>
                  <a:prstGeom prst="rect">
                    <a:avLst/>
                  </a:prstGeom>
                  <a:solidFill>
                    <a:srgbClr val="80C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78" name="TextBox 77">
                    <a:extLst>
                      <a:ext uri="{FF2B5EF4-FFF2-40B4-BE49-F238E27FC236}">
                        <a16:creationId xmlns:a16="http://schemas.microsoft.com/office/drawing/2014/main" id="{EF8D0E72-45B6-4455-A442-3C5C052AF08B}"/>
                      </a:ext>
                    </a:extLst>
                  </p:cNvPr>
                  <p:cNvSpPr txBox="1"/>
                  <p:nvPr/>
                </p:nvSpPr>
                <p:spPr>
                  <a:xfrm>
                    <a:off x="4710708" y="5000710"/>
                    <a:ext cx="666750" cy="357795"/>
                  </a:xfrm>
                  <a:prstGeom prst="rect">
                    <a:avLst/>
                  </a:prstGeom>
                  <a:noFill/>
                </p:spPr>
                <p:txBody>
                  <a:bodyPr wrap="square" rtlCol="0">
                    <a:spAutoFit/>
                  </a:bodyPr>
                  <a:lstStyle/>
                  <a:p>
                    <a:pPr algn="ctr"/>
                    <a:r>
                      <a:rPr lang="en-US" sz="1600" dirty="0">
                        <a:solidFill>
                          <a:schemeClr val="bg1"/>
                        </a:solidFill>
                        <a:latin typeface="Roboto" panose="02000000000000000000" pitchFamily="2" charset="0"/>
                        <a:ea typeface="Roboto" panose="02000000000000000000" pitchFamily="2" charset="0"/>
                      </a:rPr>
                      <a:t>App</a:t>
                    </a:r>
                    <a:endParaRPr lang="en-US" sz="2000" dirty="0">
                      <a:solidFill>
                        <a:schemeClr val="bg1"/>
                      </a:solidFill>
                      <a:latin typeface="Roboto" panose="02000000000000000000" pitchFamily="2" charset="0"/>
                      <a:ea typeface="Roboto" panose="02000000000000000000" pitchFamily="2" charset="0"/>
                    </a:endParaRPr>
                  </a:p>
                </p:txBody>
              </p:sp>
              <p:sp>
                <p:nvSpPr>
                  <p:cNvPr id="79" name="Rectangle 78">
                    <a:extLst>
                      <a:ext uri="{FF2B5EF4-FFF2-40B4-BE49-F238E27FC236}">
                        <a16:creationId xmlns:a16="http://schemas.microsoft.com/office/drawing/2014/main" id="{403295CA-E6E4-49C6-BCD0-C9DD078B6FE4}"/>
                      </a:ext>
                    </a:extLst>
                  </p:cNvPr>
                  <p:cNvSpPr/>
                  <p:nvPr/>
                </p:nvSpPr>
                <p:spPr>
                  <a:xfrm>
                    <a:off x="5440463" y="5016710"/>
                    <a:ext cx="721413" cy="317043"/>
                  </a:xfrm>
                  <a:prstGeom prst="rect">
                    <a:avLst/>
                  </a:prstGeom>
                  <a:solidFill>
                    <a:srgbClr val="80C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80" name="TextBox 79">
                    <a:extLst>
                      <a:ext uri="{FF2B5EF4-FFF2-40B4-BE49-F238E27FC236}">
                        <a16:creationId xmlns:a16="http://schemas.microsoft.com/office/drawing/2014/main" id="{1E296821-C883-49C6-AE2D-F64CF719D24A}"/>
                      </a:ext>
                    </a:extLst>
                  </p:cNvPr>
                  <p:cNvSpPr txBox="1"/>
                  <p:nvPr/>
                </p:nvSpPr>
                <p:spPr>
                  <a:xfrm>
                    <a:off x="5480328" y="5015658"/>
                    <a:ext cx="648091" cy="357795"/>
                  </a:xfrm>
                  <a:prstGeom prst="rect">
                    <a:avLst/>
                  </a:prstGeom>
                  <a:noFill/>
                </p:spPr>
                <p:txBody>
                  <a:bodyPr wrap="square" rtlCol="0">
                    <a:spAutoFit/>
                  </a:bodyPr>
                  <a:lstStyle/>
                  <a:p>
                    <a:pPr algn="ctr"/>
                    <a:r>
                      <a:rPr lang="en-US" sz="1600" dirty="0">
                        <a:solidFill>
                          <a:schemeClr val="bg1"/>
                        </a:solidFill>
                        <a:latin typeface="Roboto" panose="02000000000000000000" pitchFamily="2" charset="0"/>
                        <a:ea typeface="Roboto" panose="02000000000000000000" pitchFamily="2" charset="0"/>
                      </a:rPr>
                      <a:t>App</a:t>
                    </a:r>
                    <a:endParaRPr lang="en-US" sz="2000" dirty="0">
                      <a:solidFill>
                        <a:schemeClr val="bg1"/>
                      </a:solidFill>
                      <a:latin typeface="Roboto" panose="02000000000000000000" pitchFamily="2" charset="0"/>
                      <a:ea typeface="Roboto" panose="02000000000000000000" pitchFamily="2" charset="0"/>
                    </a:endParaRPr>
                  </a:p>
                </p:txBody>
              </p:sp>
            </p:grpSp>
            <p:sp>
              <p:nvSpPr>
                <p:cNvPr id="76" name="TextBox 75">
                  <a:extLst>
                    <a:ext uri="{FF2B5EF4-FFF2-40B4-BE49-F238E27FC236}">
                      <a16:creationId xmlns:a16="http://schemas.microsoft.com/office/drawing/2014/main" id="{4AC4796D-3AFC-4D50-BCB1-985914F01866}"/>
                    </a:ext>
                  </a:extLst>
                </p:cNvPr>
                <p:cNvSpPr txBox="1"/>
                <p:nvPr/>
              </p:nvSpPr>
              <p:spPr>
                <a:xfrm>
                  <a:off x="4705972" y="4556571"/>
                  <a:ext cx="1469985" cy="422849"/>
                </a:xfrm>
                <a:prstGeom prst="rect">
                  <a:avLst/>
                </a:prstGeom>
                <a:noFill/>
              </p:spPr>
              <p:txBody>
                <a:bodyPr wrap="square" rtlCol="0">
                  <a:spAutoFit/>
                </a:bodyPr>
                <a:lstStyle/>
                <a:p>
                  <a:pPr algn="ctr"/>
                  <a:r>
                    <a:rPr lang="en-US" sz="2000" b="1" dirty="0">
                      <a:solidFill>
                        <a:schemeClr val="bg1"/>
                      </a:solidFill>
                      <a:latin typeface="Roboto" panose="02000000000000000000" pitchFamily="2" charset="0"/>
                      <a:ea typeface="Roboto" panose="02000000000000000000" pitchFamily="2" charset="0"/>
                    </a:rPr>
                    <a:t>Container</a:t>
                  </a:r>
                  <a:endParaRPr lang="en-US" sz="1800" b="1" dirty="0">
                    <a:solidFill>
                      <a:schemeClr val="bg1"/>
                    </a:solidFill>
                    <a:latin typeface="Roboto" panose="02000000000000000000" pitchFamily="2" charset="0"/>
                    <a:ea typeface="Roboto" panose="02000000000000000000" pitchFamily="2" charset="0"/>
                  </a:endParaRPr>
                </a:p>
              </p:txBody>
            </p:sp>
          </p:grpSp>
        </p:grpSp>
        <p:sp>
          <p:nvSpPr>
            <p:cNvPr id="96" name="TextBox 95">
              <a:extLst>
                <a:ext uri="{FF2B5EF4-FFF2-40B4-BE49-F238E27FC236}">
                  <a16:creationId xmlns:a16="http://schemas.microsoft.com/office/drawing/2014/main" id="{21DAD51F-1EAE-4D61-BF90-D17849AE3A1B}"/>
                </a:ext>
              </a:extLst>
            </p:cNvPr>
            <p:cNvSpPr txBox="1"/>
            <p:nvPr/>
          </p:nvSpPr>
          <p:spPr>
            <a:xfrm>
              <a:off x="1096202" y="2521446"/>
              <a:ext cx="7007916" cy="487903"/>
            </a:xfrm>
            <a:prstGeom prst="rect">
              <a:avLst/>
            </a:prstGeom>
            <a:noFill/>
          </p:spPr>
          <p:txBody>
            <a:bodyPr wrap="square" rtlCol="0">
              <a:spAutoFit/>
            </a:bodyPr>
            <a:lstStyle/>
            <a:p>
              <a:pPr algn="ctr"/>
              <a:r>
                <a:rPr lang="en-US" sz="2400" b="1" dirty="0">
                  <a:solidFill>
                    <a:schemeClr val="bg1"/>
                  </a:solidFill>
                  <a:latin typeface="Roboto" panose="02000000000000000000" pitchFamily="2" charset="0"/>
                  <a:ea typeface="Roboto" panose="02000000000000000000" pitchFamily="2" charset="0"/>
                </a:rPr>
                <a:t>Services</a:t>
              </a:r>
              <a:endParaRPr lang="en-US" sz="2000" b="1" dirty="0">
                <a:solidFill>
                  <a:schemeClr val="bg1"/>
                </a:solidFill>
                <a:latin typeface="Roboto" panose="02000000000000000000" pitchFamily="2" charset="0"/>
                <a:ea typeface="Roboto" panose="02000000000000000000" pitchFamily="2" charset="0"/>
              </a:endParaRPr>
            </a:p>
          </p:txBody>
        </p:sp>
        <p:grpSp>
          <p:nvGrpSpPr>
            <p:cNvPr id="130" name="Group 129">
              <a:extLst>
                <a:ext uri="{FF2B5EF4-FFF2-40B4-BE49-F238E27FC236}">
                  <a16:creationId xmlns:a16="http://schemas.microsoft.com/office/drawing/2014/main" id="{28BA621B-8C59-48D3-8D71-7C64D6392D3C}"/>
                </a:ext>
              </a:extLst>
            </p:cNvPr>
            <p:cNvGrpSpPr/>
            <p:nvPr/>
          </p:nvGrpSpPr>
          <p:grpSpPr>
            <a:xfrm>
              <a:off x="1023513" y="1691107"/>
              <a:ext cx="7197927" cy="342153"/>
              <a:chOff x="1023513" y="1979338"/>
              <a:chExt cx="7197927" cy="342153"/>
            </a:xfrm>
          </p:grpSpPr>
          <p:sp>
            <p:nvSpPr>
              <p:cNvPr id="85" name="Rectangle 84">
                <a:extLst>
                  <a:ext uri="{FF2B5EF4-FFF2-40B4-BE49-F238E27FC236}">
                    <a16:creationId xmlns:a16="http://schemas.microsoft.com/office/drawing/2014/main" id="{6F826D7F-E357-4FD4-A774-D8E84A3BC0BB}"/>
                  </a:ext>
                </a:extLst>
              </p:cNvPr>
              <p:cNvSpPr/>
              <p:nvPr/>
            </p:nvSpPr>
            <p:spPr>
              <a:xfrm>
                <a:off x="1023513" y="1991837"/>
                <a:ext cx="1382759" cy="319823"/>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86" name="TextBox 85">
                <a:extLst>
                  <a:ext uri="{FF2B5EF4-FFF2-40B4-BE49-F238E27FC236}">
                    <a16:creationId xmlns:a16="http://schemas.microsoft.com/office/drawing/2014/main" id="{C34FB49F-E405-4592-BB5F-7E1417FA4E98}"/>
                  </a:ext>
                </a:extLst>
              </p:cNvPr>
              <p:cNvSpPr txBox="1"/>
              <p:nvPr/>
            </p:nvSpPr>
            <p:spPr>
              <a:xfrm>
                <a:off x="1222098" y="1985962"/>
                <a:ext cx="954573" cy="325269"/>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qm</a:t>
                </a:r>
                <a:endParaRPr lang="en-US" sz="900" b="1" dirty="0">
                  <a:solidFill>
                    <a:schemeClr val="bg1"/>
                  </a:solidFill>
                  <a:latin typeface="Roboto" panose="02000000000000000000" pitchFamily="2" charset="0"/>
                  <a:ea typeface="Roboto" panose="02000000000000000000" pitchFamily="2" charset="0"/>
                </a:endParaRPr>
              </a:p>
            </p:txBody>
          </p:sp>
          <p:sp>
            <p:nvSpPr>
              <p:cNvPr id="90" name="Rectangle 89">
                <a:extLst>
                  <a:ext uri="{FF2B5EF4-FFF2-40B4-BE49-F238E27FC236}">
                    <a16:creationId xmlns:a16="http://schemas.microsoft.com/office/drawing/2014/main" id="{159C4521-73E3-44C2-ABBA-93939BB17831}"/>
                  </a:ext>
                </a:extLst>
              </p:cNvPr>
              <p:cNvSpPr/>
              <p:nvPr/>
            </p:nvSpPr>
            <p:spPr>
              <a:xfrm>
                <a:off x="2443811" y="1994962"/>
                <a:ext cx="1844269" cy="323292"/>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92" name="Rectangle 91">
                <a:extLst>
                  <a:ext uri="{FF2B5EF4-FFF2-40B4-BE49-F238E27FC236}">
                    <a16:creationId xmlns:a16="http://schemas.microsoft.com/office/drawing/2014/main" id="{71908052-5C0E-44AB-9342-33C42EA4E133}"/>
                  </a:ext>
                </a:extLst>
              </p:cNvPr>
              <p:cNvSpPr/>
              <p:nvPr/>
            </p:nvSpPr>
            <p:spPr>
              <a:xfrm>
                <a:off x="4326030" y="1994961"/>
                <a:ext cx="1904837" cy="323294"/>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94" name="Rectangle 93">
                <a:extLst>
                  <a:ext uri="{FF2B5EF4-FFF2-40B4-BE49-F238E27FC236}">
                    <a16:creationId xmlns:a16="http://schemas.microsoft.com/office/drawing/2014/main" id="{62E5F6EA-30A6-4532-80FA-810DB67E9FE1}"/>
                  </a:ext>
                </a:extLst>
              </p:cNvPr>
              <p:cNvSpPr/>
              <p:nvPr/>
            </p:nvSpPr>
            <p:spPr>
              <a:xfrm>
                <a:off x="6267283" y="1991844"/>
                <a:ext cx="1954157" cy="329647"/>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95" name="TextBox 94">
                <a:extLst>
                  <a:ext uri="{FF2B5EF4-FFF2-40B4-BE49-F238E27FC236}">
                    <a16:creationId xmlns:a16="http://schemas.microsoft.com/office/drawing/2014/main" id="{7F006BC3-FCDF-4E38-B460-FE3A00C7721E}"/>
                  </a:ext>
                </a:extLst>
              </p:cNvPr>
              <p:cNvSpPr txBox="1"/>
              <p:nvPr/>
            </p:nvSpPr>
            <p:spPr>
              <a:xfrm>
                <a:off x="6607991" y="1985968"/>
                <a:ext cx="1336404" cy="325269"/>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ha-manager</a:t>
                </a:r>
                <a:endParaRPr lang="en-US" sz="900" b="1" dirty="0">
                  <a:solidFill>
                    <a:schemeClr val="bg1"/>
                  </a:solidFill>
                  <a:latin typeface="Roboto" panose="02000000000000000000" pitchFamily="2" charset="0"/>
                  <a:ea typeface="Roboto" panose="02000000000000000000" pitchFamily="2" charset="0"/>
                </a:endParaRPr>
              </a:p>
            </p:txBody>
          </p:sp>
          <p:sp>
            <p:nvSpPr>
              <p:cNvPr id="93" name="TextBox 92">
                <a:extLst>
                  <a:ext uri="{FF2B5EF4-FFF2-40B4-BE49-F238E27FC236}">
                    <a16:creationId xmlns:a16="http://schemas.microsoft.com/office/drawing/2014/main" id="{1C50C819-8D30-4588-A9E1-235F592CB805}"/>
                  </a:ext>
                </a:extLst>
              </p:cNvPr>
              <p:cNvSpPr txBox="1"/>
              <p:nvPr/>
            </p:nvSpPr>
            <p:spPr>
              <a:xfrm>
                <a:off x="4596573" y="1982653"/>
                <a:ext cx="1336404" cy="325269"/>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pveum</a:t>
                </a:r>
                <a:endParaRPr lang="en-US" sz="900" b="1" dirty="0">
                  <a:solidFill>
                    <a:schemeClr val="bg1"/>
                  </a:solidFill>
                  <a:latin typeface="Roboto" panose="02000000000000000000" pitchFamily="2" charset="0"/>
                  <a:ea typeface="Roboto" panose="02000000000000000000" pitchFamily="2" charset="0"/>
                </a:endParaRPr>
              </a:p>
            </p:txBody>
          </p:sp>
          <p:sp>
            <p:nvSpPr>
              <p:cNvPr id="91" name="TextBox 90">
                <a:extLst>
                  <a:ext uri="{FF2B5EF4-FFF2-40B4-BE49-F238E27FC236}">
                    <a16:creationId xmlns:a16="http://schemas.microsoft.com/office/drawing/2014/main" id="{6A91325B-BF40-40B7-BE5C-EDF6F91419AD}"/>
                  </a:ext>
                </a:extLst>
              </p:cNvPr>
              <p:cNvSpPr txBox="1"/>
              <p:nvPr/>
            </p:nvSpPr>
            <p:spPr>
              <a:xfrm>
                <a:off x="2705122" y="1979338"/>
                <a:ext cx="1336404" cy="325269"/>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pvesm</a:t>
                </a:r>
                <a:endParaRPr lang="en-US" sz="900" b="1" dirty="0">
                  <a:solidFill>
                    <a:schemeClr val="bg1"/>
                  </a:solidFill>
                  <a:latin typeface="Roboto" panose="02000000000000000000" pitchFamily="2" charset="0"/>
                  <a:ea typeface="Roboto" panose="02000000000000000000" pitchFamily="2" charset="0"/>
                </a:endParaRPr>
              </a:p>
            </p:txBody>
          </p:sp>
        </p:grpSp>
        <p:grpSp>
          <p:nvGrpSpPr>
            <p:cNvPr id="98" name="Group 97">
              <a:extLst>
                <a:ext uri="{FF2B5EF4-FFF2-40B4-BE49-F238E27FC236}">
                  <a16:creationId xmlns:a16="http://schemas.microsoft.com/office/drawing/2014/main" id="{8D3D00CD-D514-488F-AEA6-1258EE1E0BE2}"/>
                </a:ext>
              </a:extLst>
            </p:cNvPr>
            <p:cNvGrpSpPr/>
            <p:nvPr/>
          </p:nvGrpSpPr>
          <p:grpSpPr>
            <a:xfrm>
              <a:off x="1023514" y="2970824"/>
              <a:ext cx="7190442" cy="344370"/>
              <a:chOff x="1030998" y="1982653"/>
              <a:chExt cx="7190442" cy="344370"/>
            </a:xfrm>
          </p:grpSpPr>
          <p:sp>
            <p:nvSpPr>
              <p:cNvPr id="99" name="Rectangle 98">
                <a:extLst>
                  <a:ext uri="{FF2B5EF4-FFF2-40B4-BE49-F238E27FC236}">
                    <a16:creationId xmlns:a16="http://schemas.microsoft.com/office/drawing/2014/main" id="{E7437598-BC2F-4F1C-881B-4F92608D11F2}"/>
                  </a:ext>
                </a:extLst>
              </p:cNvPr>
              <p:cNvSpPr/>
              <p:nvPr/>
            </p:nvSpPr>
            <p:spPr>
              <a:xfrm>
                <a:off x="1030998" y="1991837"/>
                <a:ext cx="1166260" cy="331074"/>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00" name="TextBox 99">
                <a:extLst>
                  <a:ext uri="{FF2B5EF4-FFF2-40B4-BE49-F238E27FC236}">
                    <a16:creationId xmlns:a16="http://schemas.microsoft.com/office/drawing/2014/main" id="{4F2CDD9B-2FDD-47DC-A538-D072BFC706AD}"/>
                  </a:ext>
                </a:extLst>
              </p:cNvPr>
              <p:cNvSpPr txBox="1"/>
              <p:nvPr/>
            </p:nvSpPr>
            <p:spPr>
              <a:xfrm>
                <a:off x="1152524" y="1985962"/>
                <a:ext cx="954573" cy="325269"/>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pveproxy</a:t>
                </a:r>
                <a:endParaRPr lang="en-US" sz="900" b="1" dirty="0">
                  <a:solidFill>
                    <a:schemeClr val="bg1"/>
                  </a:solidFill>
                  <a:latin typeface="Roboto" panose="02000000000000000000" pitchFamily="2" charset="0"/>
                  <a:ea typeface="Roboto" panose="02000000000000000000" pitchFamily="2" charset="0"/>
                </a:endParaRPr>
              </a:p>
            </p:txBody>
          </p:sp>
          <p:sp>
            <p:nvSpPr>
              <p:cNvPr id="101" name="Rectangle 100">
                <a:extLst>
                  <a:ext uri="{FF2B5EF4-FFF2-40B4-BE49-F238E27FC236}">
                    <a16:creationId xmlns:a16="http://schemas.microsoft.com/office/drawing/2014/main" id="{9281DD74-7017-4A7D-BDEC-C766EDD14968}"/>
                  </a:ext>
                </a:extLst>
              </p:cNvPr>
              <p:cNvSpPr/>
              <p:nvPr/>
            </p:nvSpPr>
            <p:spPr>
              <a:xfrm>
                <a:off x="2235093" y="1995153"/>
                <a:ext cx="1493765" cy="327758"/>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02" name="Rectangle 101">
                <a:extLst>
                  <a:ext uri="{FF2B5EF4-FFF2-40B4-BE49-F238E27FC236}">
                    <a16:creationId xmlns:a16="http://schemas.microsoft.com/office/drawing/2014/main" id="{C47F0FE9-F26D-409E-A0CD-FC8CDDA15205}"/>
                  </a:ext>
                </a:extLst>
              </p:cNvPr>
              <p:cNvSpPr/>
              <p:nvPr/>
            </p:nvSpPr>
            <p:spPr>
              <a:xfrm>
                <a:off x="3767341" y="1992635"/>
                <a:ext cx="1336404" cy="334388"/>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03" name="Rectangle 102">
                <a:extLst>
                  <a:ext uri="{FF2B5EF4-FFF2-40B4-BE49-F238E27FC236}">
                    <a16:creationId xmlns:a16="http://schemas.microsoft.com/office/drawing/2014/main" id="{BF97A3B1-6B84-437A-B6D7-293DF15A6D58}"/>
                  </a:ext>
                </a:extLst>
              </p:cNvPr>
              <p:cNvSpPr/>
              <p:nvPr/>
            </p:nvSpPr>
            <p:spPr>
              <a:xfrm>
                <a:off x="6569662" y="1991843"/>
                <a:ext cx="1651778" cy="331068"/>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Roboto" panose="02000000000000000000" pitchFamily="2" charset="0"/>
                    <a:ea typeface="Roboto" panose="02000000000000000000" pitchFamily="2" charset="0"/>
                  </a:rPr>
                  <a:t>pve-cluster</a:t>
                </a:r>
              </a:p>
            </p:txBody>
          </p:sp>
          <p:sp>
            <p:nvSpPr>
              <p:cNvPr id="105" name="TextBox 104">
                <a:extLst>
                  <a:ext uri="{FF2B5EF4-FFF2-40B4-BE49-F238E27FC236}">
                    <a16:creationId xmlns:a16="http://schemas.microsoft.com/office/drawing/2014/main" id="{6C0A62B5-33A9-4178-88F3-8D52C9F58899}"/>
                  </a:ext>
                </a:extLst>
              </p:cNvPr>
              <p:cNvSpPr txBox="1"/>
              <p:nvPr/>
            </p:nvSpPr>
            <p:spPr>
              <a:xfrm>
                <a:off x="3741282" y="1982653"/>
                <a:ext cx="1336404" cy="325269"/>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pvestatd</a:t>
                </a:r>
                <a:endParaRPr lang="en-US" sz="900" b="1" dirty="0">
                  <a:solidFill>
                    <a:schemeClr val="bg1"/>
                  </a:solidFill>
                  <a:latin typeface="Roboto" panose="02000000000000000000" pitchFamily="2" charset="0"/>
                  <a:ea typeface="Roboto" panose="02000000000000000000" pitchFamily="2" charset="0"/>
                </a:endParaRPr>
              </a:p>
            </p:txBody>
          </p:sp>
          <p:sp>
            <p:nvSpPr>
              <p:cNvPr id="106" name="TextBox 105">
                <a:extLst>
                  <a:ext uri="{FF2B5EF4-FFF2-40B4-BE49-F238E27FC236}">
                    <a16:creationId xmlns:a16="http://schemas.microsoft.com/office/drawing/2014/main" id="{EDA516D0-6D88-475D-B01E-8BFD994A1284}"/>
                  </a:ext>
                </a:extLst>
              </p:cNvPr>
              <p:cNvSpPr txBox="1"/>
              <p:nvPr/>
            </p:nvSpPr>
            <p:spPr>
              <a:xfrm>
                <a:off x="2298474" y="1989277"/>
                <a:ext cx="1336404" cy="325269"/>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pvedaemon</a:t>
                </a:r>
                <a:endParaRPr lang="en-US" sz="900" b="1" dirty="0">
                  <a:solidFill>
                    <a:schemeClr val="bg1"/>
                  </a:solidFill>
                  <a:latin typeface="Roboto" panose="02000000000000000000" pitchFamily="2" charset="0"/>
                  <a:ea typeface="Roboto" panose="02000000000000000000" pitchFamily="2" charset="0"/>
                </a:endParaRPr>
              </a:p>
            </p:txBody>
          </p:sp>
        </p:grpSp>
        <p:sp>
          <p:nvSpPr>
            <p:cNvPr id="118" name="Rectangle 117">
              <a:extLst>
                <a:ext uri="{FF2B5EF4-FFF2-40B4-BE49-F238E27FC236}">
                  <a16:creationId xmlns:a16="http://schemas.microsoft.com/office/drawing/2014/main" id="{7121C7CC-CAED-4EA0-93D5-66BCC2A711FC}"/>
                </a:ext>
              </a:extLst>
            </p:cNvPr>
            <p:cNvSpPr/>
            <p:nvPr/>
          </p:nvSpPr>
          <p:spPr>
            <a:xfrm>
              <a:off x="5131639" y="2982942"/>
              <a:ext cx="1395161" cy="328140"/>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Roboto" panose="02000000000000000000" pitchFamily="2" charset="0"/>
                  <a:ea typeface="Roboto" panose="02000000000000000000" pitchFamily="2" charset="0"/>
                </a:rPr>
                <a:t>pve-ha-</a:t>
              </a:r>
              <a:r>
                <a:rPr lang="en-US" b="1" dirty="0" err="1">
                  <a:latin typeface="Roboto" panose="02000000000000000000" pitchFamily="2" charset="0"/>
                  <a:ea typeface="Roboto" panose="02000000000000000000" pitchFamily="2" charset="0"/>
                </a:rPr>
                <a:t>lrm</a:t>
              </a:r>
              <a:endParaRPr lang="en-US" b="1" dirty="0">
                <a:latin typeface="Roboto" panose="02000000000000000000" pitchFamily="2" charset="0"/>
                <a:ea typeface="Roboto" panose="02000000000000000000" pitchFamily="2" charset="0"/>
              </a:endParaRPr>
            </a:p>
          </p:txBody>
        </p:sp>
      </p:grpSp>
      <p:sp>
        <p:nvSpPr>
          <p:cNvPr id="60" name="TextBox 59">
            <a:extLst>
              <a:ext uri="{FF2B5EF4-FFF2-40B4-BE49-F238E27FC236}">
                <a16:creationId xmlns:a16="http://schemas.microsoft.com/office/drawing/2014/main" id="{E3AC4AEE-D3E8-7675-C436-D671BFEC6A73}"/>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01.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037"/>
        <p:cNvGrpSpPr/>
        <p:nvPr/>
      </p:nvGrpSpPr>
      <p:grpSpPr>
        <a:xfrm>
          <a:off x="0" y="0"/>
          <a:ext cx="0" cy="0"/>
          <a:chOff x="0" y="0"/>
          <a:chExt cx="0" cy="0"/>
        </a:xfrm>
      </p:grpSpPr>
      <p:sp>
        <p:nvSpPr>
          <p:cNvPr id="1038" name="Google Shape;1038;g302bd11f498_0_179"/>
          <p:cNvSpPr txBox="1">
            <a:spLocks noGrp="1"/>
          </p:cNvSpPr>
          <p:nvPr>
            <p:ph type="title"/>
          </p:nvPr>
        </p:nvSpPr>
        <p:spPr>
          <a:xfrm>
            <a:off x="623040" y="58028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Lab 11: Proxmox Backup Server</a:t>
            </a:r>
            <a:endParaRPr dirty="0">
              <a:latin typeface="Roboto" panose="02000000000000000000" pitchFamily="2" charset="0"/>
              <a:ea typeface="Roboto" panose="02000000000000000000" pitchFamily="2" charset="0"/>
            </a:endParaRPr>
          </a:p>
        </p:txBody>
      </p:sp>
      <p:sp>
        <p:nvSpPr>
          <p:cNvPr id="1039" name="Google Shape;1039;g302bd11f498_0_179"/>
          <p:cNvSpPr txBox="1"/>
          <p:nvPr/>
        </p:nvSpPr>
        <p:spPr>
          <a:xfrm>
            <a:off x="175549" y="2294478"/>
            <a:ext cx="5106449" cy="3970277"/>
          </a:xfrm>
          <a:prstGeom prst="rect">
            <a:avLst/>
          </a:prstGeom>
          <a:noFill/>
          <a:ln>
            <a:noFill/>
          </a:ln>
        </p:spPr>
        <p:txBody>
          <a:bodyPr spcFirstLastPara="1" wrap="square" lIns="91425" tIns="45700" rIns="91425" bIns="45700" anchor="t" anchorCtr="0">
            <a:spAutoFit/>
          </a:bodyPr>
          <a:lstStyle/>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Summary</a:t>
            </a:r>
            <a:endParaRPr sz="1800"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000"/>
              <a:buFont typeface="Arial"/>
              <a:buChar char="•"/>
            </a:pPr>
            <a:r>
              <a:rPr lang="en-US" sz="1600" b="0" i="1" u="none" strike="noStrike" cap="none" dirty="0">
                <a:solidFill>
                  <a:schemeClr val="tx1">
                    <a:lumMod val="95000"/>
                    <a:lumOff val="5000"/>
                  </a:schemeClr>
                </a:solidFill>
                <a:latin typeface="Roboto" panose="02000000000000000000" pitchFamily="2" charset="0"/>
                <a:ea typeface="Roboto" panose="02000000000000000000" pitchFamily="2" charset="0"/>
                <a:cs typeface="Calibri"/>
                <a:sym typeface="Calibri"/>
              </a:rPr>
              <a:t>Proxmox Backup Server</a:t>
            </a:r>
            <a:r>
              <a:rPr lang="en-US" sz="1600" b="0" i="0" u="none" strike="noStrike" cap="none" dirty="0">
                <a:solidFill>
                  <a:schemeClr val="tx1">
                    <a:lumMod val="95000"/>
                    <a:lumOff val="5000"/>
                  </a:schemeClr>
                </a:solidFill>
                <a:latin typeface="Roboto" panose="02000000000000000000" pitchFamily="2" charset="0"/>
                <a:ea typeface="Roboto" panose="02000000000000000000" pitchFamily="2" charset="0"/>
                <a:cs typeface="Calibri"/>
                <a:sym typeface="Calibri"/>
              </a:rPr>
              <a:t> is a fully-featured, open source backup solution for </a:t>
            </a:r>
            <a:r>
              <a:rPr lang="en-US" sz="1600" b="0" i="1" u="none" strike="noStrike" cap="none" dirty="0">
                <a:solidFill>
                  <a:schemeClr val="tx1">
                    <a:lumMod val="95000"/>
                    <a:lumOff val="5000"/>
                  </a:schemeClr>
                </a:solidFill>
                <a:latin typeface="Roboto" panose="02000000000000000000" pitchFamily="2" charset="0"/>
                <a:ea typeface="Roboto" panose="02000000000000000000" pitchFamily="2" charset="0"/>
                <a:cs typeface="Calibri"/>
                <a:sym typeface="Calibri"/>
              </a:rPr>
              <a:t>Proxmox VE. </a:t>
            </a:r>
            <a:r>
              <a:rPr lang="en-US" sz="1600" b="0" i="0" u="none" strike="noStrike" cap="none" dirty="0">
                <a:solidFill>
                  <a:schemeClr val="tx1">
                    <a:lumMod val="95000"/>
                    <a:lumOff val="5000"/>
                  </a:schemeClr>
                </a:solidFill>
                <a:latin typeface="Roboto" panose="02000000000000000000" pitchFamily="2" charset="0"/>
                <a:ea typeface="Roboto" panose="02000000000000000000" pitchFamily="2" charset="0"/>
                <a:cs typeface="Calibri"/>
                <a:sym typeface="Calibri"/>
              </a:rPr>
              <a:t>In this lab, you will learn how to use </a:t>
            </a:r>
            <a:r>
              <a:rPr lang="en-US" sz="1600" b="0" i="1" u="none" strike="noStrike" cap="none" dirty="0">
                <a:solidFill>
                  <a:schemeClr val="tx1">
                    <a:lumMod val="95000"/>
                    <a:lumOff val="5000"/>
                  </a:schemeClr>
                </a:solidFill>
                <a:latin typeface="Roboto" panose="02000000000000000000" pitchFamily="2" charset="0"/>
                <a:ea typeface="Roboto" panose="02000000000000000000" pitchFamily="2" charset="0"/>
                <a:cs typeface="Calibri"/>
                <a:sym typeface="Calibri"/>
              </a:rPr>
              <a:t>Proxmox Backup Server.</a:t>
            </a:r>
            <a:r>
              <a:rPr lang="en-US" sz="1600" b="0" i="0" u="none" strike="noStrike" cap="none" dirty="0">
                <a:solidFill>
                  <a:schemeClr val="tx1">
                    <a:lumMod val="95000"/>
                    <a:lumOff val="5000"/>
                  </a:schemeClr>
                </a:solidFill>
                <a:latin typeface="Roboto" panose="02000000000000000000" pitchFamily="2" charset="0"/>
                <a:ea typeface="Roboto" panose="02000000000000000000" pitchFamily="2" charset="0"/>
                <a:cs typeface="Calibri"/>
                <a:sym typeface="Calibri"/>
              </a:rPr>
              <a:t>  </a:t>
            </a:r>
            <a:endParaRPr sz="1600" dirty="0">
              <a:solidFill>
                <a:schemeClr val="tx1">
                  <a:lumMod val="95000"/>
                  <a:lumOff val="5000"/>
                </a:schemeClr>
              </a:solidFill>
              <a:latin typeface="Roboto" panose="02000000000000000000" pitchFamily="2" charset="0"/>
              <a:ea typeface="Roboto" panose="02000000000000000000" pitchFamily="2" charset="0"/>
            </a:endParaRPr>
          </a:p>
          <a:p>
            <a:pPr marL="914400" marR="0" lvl="2" indent="0" algn="l" rtl="0">
              <a:spcBef>
                <a:spcPts val="600"/>
              </a:spcBef>
              <a:spcAft>
                <a:spcPts val="0"/>
              </a:spcAft>
              <a:buNone/>
            </a:pPr>
            <a:endParaRPr sz="1000" b="1" i="0" u="none" strike="noStrike" cap="none" dirty="0">
              <a:solidFill>
                <a:srgbClr val="262626"/>
              </a:solidFill>
              <a:latin typeface="Roboto" panose="02000000000000000000" pitchFamily="2" charset="0"/>
              <a:ea typeface="Roboto" panose="02000000000000000000" pitchFamily="2" charset="0"/>
              <a:cs typeface="Calibri"/>
              <a:sym typeface="Calibri"/>
            </a:endParaRPr>
          </a:p>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Objectives</a:t>
            </a:r>
            <a:endParaRPr sz="1800"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000"/>
              <a:buFont typeface="Arial"/>
              <a:buChar char="•"/>
            </a:pPr>
            <a:r>
              <a:rPr lang="en-US" sz="1600" b="0" i="0" u="none" strike="noStrike" cap="none" dirty="0">
                <a:solidFill>
                  <a:schemeClr val="tx1">
                    <a:lumMod val="95000"/>
                    <a:lumOff val="5000"/>
                  </a:schemeClr>
                </a:solidFill>
                <a:latin typeface="Roboto" panose="02000000000000000000" pitchFamily="2" charset="0"/>
                <a:ea typeface="Roboto" panose="02000000000000000000" pitchFamily="2" charset="0"/>
                <a:cs typeface="Calibri"/>
                <a:sym typeface="Calibri"/>
              </a:rPr>
              <a:t>Log in and navigate a </a:t>
            </a:r>
            <a:r>
              <a:rPr lang="en-US" sz="1600" b="0" i="1" u="none" strike="noStrike" cap="none" dirty="0">
                <a:solidFill>
                  <a:schemeClr val="tx1">
                    <a:lumMod val="95000"/>
                    <a:lumOff val="5000"/>
                  </a:schemeClr>
                </a:solidFill>
                <a:latin typeface="Roboto" panose="02000000000000000000" pitchFamily="2" charset="0"/>
                <a:ea typeface="Roboto" panose="02000000000000000000" pitchFamily="2" charset="0"/>
                <a:cs typeface="Calibri"/>
                <a:sym typeface="Calibri"/>
              </a:rPr>
              <a:t>Proxmox Backup Server </a:t>
            </a:r>
            <a:r>
              <a:rPr lang="en-US" sz="1600" b="0" i="0" u="none" strike="noStrike" cap="none" dirty="0">
                <a:solidFill>
                  <a:schemeClr val="tx1">
                    <a:lumMod val="95000"/>
                    <a:lumOff val="5000"/>
                  </a:schemeClr>
                </a:solidFill>
                <a:latin typeface="Roboto" panose="02000000000000000000" pitchFamily="2" charset="0"/>
                <a:ea typeface="Roboto" panose="02000000000000000000" pitchFamily="2" charset="0"/>
                <a:cs typeface="Calibri"/>
                <a:sym typeface="Calibri"/>
              </a:rPr>
              <a:t>node via the GUI.</a:t>
            </a:r>
            <a:endParaRPr sz="1600" dirty="0">
              <a:solidFill>
                <a:schemeClr val="tx1">
                  <a:lumMod val="95000"/>
                  <a:lumOff val="5000"/>
                </a:schemeClr>
              </a:solidFill>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000"/>
              <a:buFont typeface="Arial"/>
              <a:buChar char="•"/>
            </a:pPr>
            <a:r>
              <a:rPr lang="en-US" sz="1600" b="0" i="0" u="none" strike="noStrike" cap="none" dirty="0">
                <a:solidFill>
                  <a:schemeClr val="tx1">
                    <a:lumMod val="95000"/>
                    <a:lumOff val="5000"/>
                  </a:schemeClr>
                </a:solidFill>
                <a:latin typeface="Roboto" panose="02000000000000000000" pitchFamily="2" charset="0"/>
                <a:ea typeface="Roboto" panose="02000000000000000000" pitchFamily="2" charset="0"/>
                <a:cs typeface="Calibri"/>
                <a:sym typeface="Calibri"/>
              </a:rPr>
              <a:t>Connect a </a:t>
            </a:r>
            <a:r>
              <a:rPr lang="en-US" sz="1600" b="0" i="1" u="none" strike="noStrike" cap="none" dirty="0">
                <a:solidFill>
                  <a:schemeClr val="tx1">
                    <a:lumMod val="95000"/>
                    <a:lumOff val="5000"/>
                  </a:schemeClr>
                </a:solidFill>
                <a:latin typeface="Roboto" panose="02000000000000000000" pitchFamily="2" charset="0"/>
                <a:ea typeface="Roboto" panose="02000000000000000000" pitchFamily="2" charset="0"/>
                <a:cs typeface="Calibri"/>
                <a:sym typeface="Calibri"/>
              </a:rPr>
              <a:t>Proxmox Backup Server </a:t>
            </a:r>
            <a:r>
              <a:rPr lang="en-US" sz="1600" b="0" i="0" u="none" strike="noStrike" cap="none" dirty="0">
                <a:solidFill>
                  <a:schemeClr val="tx1">
                    <a:lumMod val="95000"/>
                    <a:lumOff val="5000"/>
                  </a:schemeClr>
                </a:solidFill>
                <a:latin typeface="Roboto" panose="02000000000000000000" pitchFamily="2" charset="0"/>
                <a:ea typeface="Roboto" panose="02000000000000000000" pitchFamily="2" charset="0"/>
                <a:cs typeface="Calibri"/>
                <a:sym typeface="Calibri"/>
              </a:rPr>
              <a:t>node to a </a:t>
            </a:r>
            <a:r>
              <a:rPr lang="en-US" sz="1600" b="0" i="1" u="none" strike="noStrike" cap="none" dirty="0">
                <a:solidFill>
                  <a:schemeClr val="tx1">
                    <a:lumMod val="95000"/>
                    <a:lumOff val="5000"/>
                  </a:schemeClr>
                </a:solidFill>
                <a:latin typeface="Roboto" panose="02000000000000000000" pitchFamily="2" charset="0"/>
                <a:ea typeface="Roboto" panose="02000000000000000000" pitchFamily="2" charset="0"/>
                <a:cs typeface="Calibri"/>
                <a:sym typeface="Calibri"/>
              </a:rPr>
              <a:t>Proxmox VE</a:t>
            </a:r>
            <a:r>
              <a:rPr lang="en-US" sz="1600" b="0" i="0" u="none" strike="noStrike" cap="none" dirty="0">
                <a:solidFill>
                  <a:schemeClr val="tx1">
                    <a:lumMod val="95000"/>
                    <a:lumOff val="5000"/>
                  </a:schemeClr>
                </a:solidFill>
                <a:latin typeface="Roboto" panose="02000000000000000000" pitchFamily="2" charset="0"/>
                <a:ea typeface="Roboto" panose="02000000000000000000" pitchFamily="2" charset="0"/>
                <a:cs typeface="Calibri"/>
                <a:sym typeface="Calibri"/>
              </a:rPr>
              <a:t> node.</a:t>
            </a:r>
            <a:endParaRPr sz="1600" dirty="0">
              <a:solidFill>
                <a:schemeClr val="tx1">
                  <a:lumMod val="95000"/>
                  <a:lumOff val="5000"/>
                </a:schemeClr>
              </a:solidFill>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000"/>
              <a:buFont typeface="Arial"/>
              <a:buChar char="•"/>
            </a:pPr>
            <a:r>
              <a:rPr lang="en-US" sz="1600" b="0" i="0" u="none" strike="noStrike" cap="none" dirty="0">
                <a:solidFill>
                  <a:schemeClr val="tx1">
                    <a:lumMod val="95000"/>
                    <a:lumOff val="5000"/>
                  </a:schemeClr>
                </a:solidFill>
                <a:latin typeface="Roboto" panose="02000000000000000000" pitchFamily="2" charset="0"/>
                <a:ea typeface="Roboto" panose="02000000000000000000" pitchFamily="2" charset="0"/>
                <a:cs typeface="Calibri"/>
                <a:sym typeface="Calibri"/>
              </a:rPr>
              <a:t>Backup a VM and CT to </a:t>
            </a:r>
            <a:r>
              <a:rPr lang="en-US" sz="1600" b="0" i="1" u="none" strike="noStrike" cap="none" dirty="0">
                <a:solidFill>
                  <a:schemeClr val="tx1">
                    <a:lumMod val="95000"/>
                    <a:lumOff val="5000"/>
                  </a:schemeClr>
                </a:solidFill>
                <a:latin typeface="Roboto" panose="02000000000000000000" pitchFamily="2" charset="0"/>
                <a:ea typeface="Roboto" panose="02000000000000000000" pitchFamily="2" charset="0"/>
                <a:cs typeface="Calibri"/>
                <a:sym typeface="Calibri"/>
              </a:rPr>
              <a:t>Proxmox Backup Server.</a:t>
            </a:r>
            <a:endParaRPr sz="1600" dirty="0">
              <a:solidFill>
                <a:schemeClr val="tx1">
                  <a:lumMod val="95000"/>
                  <a:lumOff val="5000"/>
                </a:schemeClr>
              </a:solidFill>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000"/>
              <a:buFont typeface="Arial"/>
              <a:buChar char="•"/>
            </a:pPr>
            <a:r>
              <a:rPr lang="en-US" sz="1600" b="0" i="0" u="none" strike="noStrike" cap="none" dirty="0">
                <a:solidFill>
                  <a:schemeClr val="tx1">
                    <a:lumMod val="95000"/>
                    <a:lumOff val="5000"/>
                  </a:schemeClr>
                </a:solidFill>
                <a:latin typeface="Roboto" panose="02000000000000000000" pitchFamily="2" charset="0"/>
                <a:ea typeface="Roboto" panose="02000000000000000000" pitchFamily="2" charset="0"/>
                <a:cs typeface="Calibri"/>
                <a:sym typeface="Calibri"/>
              </a:rPr>
              <a:t>Create a Scheduled Backup.</a:t>
            </a:r>
            <a:endParaRPr sz="1600" b="0" i="0" u="none" strike="noStrike" cap="none" dirty="0">
              <a:solidFill>
                <a:schemeClr val="tx1">
                  <a:lumMod val="95000"/>
                  <a:lumOff val="5000"/>
                </a:schemeClr>
              </a:solidFill>
              <a:latin typeface="Roboto" panose="02000000000000000000" pitchFamily="2" charset="0"/>
              <a:ea typeface="Roboto" panose="02000000000000000000" pitchFamily="2" charset="0"/>
              <a:sym typeface="Arial"/>
            </a:endParaRPr>
          </a:p>
        </p:txBody>
      </p:sp>
      <p:cxnSp>
        <p:nvCxnSpPr>
          <p:cNvPr id="1040" name="Google Shape;1040;g302bd11f498_0_179"/>
          <p:cNvCxnSpPr/>
          <p:nvPr/>
        </p:nvCxnSpPr>
        <p:spPr>
          <a:xfrm>
            <a:off x="0" y="2068674"/>
            <a:ext cx="11850000" cy="0"/>
          </a:xfrm>
          <a:prstGeom prst="straightConnector1">
            <a:avLst/>
          </a:prstGeom>
          <a:noFill/>
          <a:ln w="19050" cap="flat" cmpd="sng">
            <a:solidFill>
              <a:schemeClr val="accent1"/>
            </a:solidFill>
            <a:prstDash val="solid"/>
            <a:miter lim="800000"/>
            <a:headEnd type="none" w="sm" len="sm"/>
            <a:tailEnd type="none" w="sm" len="sm"/>
          </a:ln>
        </p:spPr>
      </p:cxnSp>
      <p:pic>
        <p:nvPicPr>
          <p:cNvPr id="1041" name="Google Shape;1041;g302bd11f498_0_179" descr="A screenshot of a computer&#10;&#10;Description automatically generated"/>
          <p:cNvPicPr preferRelativeResize="0"/>
          <p:nvPr/>
        </p:nvPicPr>
        <p:blipFill rotWithShape="1">
          <a:blip r:embed="rId3">
            <a:alphaModFix/>
          </a:blip>
          <a:srcRect/>
          <a:stretch/>
        </p:blipFill>
        <p:spPr>
          <a:xfrm>
            <a:off x="5542197" y="2399667"/>
            <a:ext cx="5402806" cy="3429002"/>
          </a:xfrm>
          <a:prstGeom prst="rect">
            <a:avLst/>
          </a:prstGeom>
          <a:noFill/>
          <a:ln>
            <a:solidFill>
              <a:schemeClr val="bg1">
                <a:lumMod val="85000"/>
              </a:schemeClr>
            </a:solidFill>
          </a:ln>
        </p:spPr>
      </p:pic>
      <p:sp>
        <p:nvSpPr>
          <p:cNvPr id="2" name="TextBox 1">
            <a:extLst>
              <a:ext uri="{FF2B5EF4-FFF2-40B4-BE49-F238E27FC236}">
                <a16:creationId xmlns:a16="http://schemas.microsoft.com/office/drawing/2014/main" id="{88122FA4-39D8-D8C9-CE01-6B02683C1DD6}"/>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08.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046"/>
        <p:cNvGrpSpPr/>
        <p:nvPr/>
      </p:nvGrpSpPr>
      <p:grpSpPr>
        <a:xfrm>
          <a:off x="0" y="0"/>
          <a:ext cx="0" cy="0"/>
          <a:chOff x="0" y="0"/>
          <a:chExt cx="0" cy="0"/>
        </a:xfrm>
      </p:grpSpPr>
      <p:sp>
        <p:nvSpPr>
          <p:cNvPr id="1047" name="Google Shape;1047;g302bd11f498_0_38"/>
          <p:cNvSpPr txBox="1">
            <a:spLocks noGrp="1"/>
          </p:cNvSpPr>
          <p:nvPr>
            <p:ph type="title"/>
          </p:nvPr>
        </p:nvSpPr>
        <p:spPr>
          <a:xfrm>
            <a:off x="838200" y="365125"/>
            <a:ext cx="10515600" cy="52833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b="0" dirty="0"/>
              <a:t>Module 09.</a:t>
            </a:r>
            <a:endParaRPr b="0" dirty="0"/>
          </a:p>
          <a:p>
            <a:pPr marL="0" lvl="0" indent="0" algn="l" rtl="0">
              <a:lnSpc>
                <a:spcPct val="100000"/>
              </a:lnSpc>
              <a:spcBef>
                <a:spcPts val="0"/>
              </a:spcBef>
              <a:spcAft>
                <a:spcPts val="0"/>
              </a:spcAft>
              <a:buNone/>
            </a:pPr>
            <a:r>
              <a:rPr lang="en-US" dirty="0"/>
              <a:t>Proxmox VE Clusters</a:t>
            </a:r>
            <a:endParaRPr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051"/>
        <p:cNvGrpSpPr/>
        <p:nvPr/>
      </p:nvGrpSpPr>
      <p:grpSpPr>
        <a:xfrm>
          <a:off x="0" y="0"/>
          <a:ext cx="0" cy="0"/>
          <a:chOff x="0" y="0"/>
          <a:chExt cx="0" cy="0"/>
        </a:xfrm>
      </p:grpSpPr>
      <p:sp>
        <p:nvSpPr>
          <p:cNvPr id="1052" name="Google Shape;1052;g302bd11f498_0_82"/>
          <p:cNvSpPr txBox="1">
            <a:spLocks noGrp="1"/>
          </p:cNvSpPr>
          <p:nvPr>
            <p:ph type="title"/>
          </p:nvPr>
        </p:nvSpPr>
        <p:spPr>
          <a:xfrm>
            <a:off x="838200" y="924524"/>
            <a:ext cx="10515600" cy="1325700"/>
          </a:xfrm>
          <a:prstGeom prst="rect">
            <a:avLst/>
          </a:prstGeom>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None/>
            </a:pPr>
            <a:r>
              <a:rPr lang="en-US" b="0" dirty="0"/>
              <a:t>Module 09.</a:t>
            </a:r>
            <a:endParaRPr b="0" dirty="0"/>
          </a:p>
          <a:p>
            <a:pPr marL="0" lvl="0" indent="0" algn="l" rtl="0">
              <a:lnSpc>
                <a:spcPct val="100000"/>
              </a:lnSpc>
              <a:spcBef>
                <a:spcPts val="0"/>
              </a:spcBef>
              <a:spcAft>
                <a:spcPts val="0"/>
              </a:spcAft>
              <a:buNone/>
            </a:pPr>
            <a:r>
              <a:rPr lang="en-US" dirty="0"/>
              <a:t>Overview and Learning Objectives</a:t>
            </a:r>
            <a:endParaRPr dirty="0"/>
          </a:p>
        </p:txBody>
      </p:sp>
      <p:sp>
        <p:nvSpPr>
          <p:cNvPr id="1053" name="Google Shape;1053;g302bd11f498_0_82"/>
          <p:cNvSpPr txBox="1">
            <a:spLocks noGrp="1"/>
          </p:cNvSpPr>
          <p:nvPr>
            <p:ph type="title"/>
          </p:nvPr>
        </p:nvSpPr>
        <p:spPr>
          <a:xfrm>
            <a:off x="838200" y="2656556"/>
            <a:ext cx="10515600" cy="3446268"/>
          </a:xfrm>
          <a:prstGeom prst="rect">
            <a:avLst/>
          </a:prstGeom>
        </p:spPr>
        <p:txBody>
          <a:bodyPr spcFirstLastPara="1" wrap="square" lIns="91425" tIns="45700" rIns="91425" bIns="45700" anchor="t" anchorCtr="0">
            <a:normAutofit/>
          </a:bodyPr>
          <a:lstStyle/>
          <a:p>
            <a:pPr marL="0" lvl="0" indent="0" algn="l" rtl="0">
              <a:lnSpc>
                <a:spcPct val="100000"/>
              </a:lnSpc>
              <a:spcBef>
                <a:spcPts val="0"/>
              </a:spcBef>
              <a:spcAft>
                <a:spcPts val="0"/>
              </a:spcAft>
              <a:buNone/>
            </a:pPr>
            <a:r>
              <a:rPr lang="en-US" sz="2000" b="0" dirty="0"/>
              <a:t>In this module, we will learn how important cluster features are to maintain a </a:t>
            </a:r>
            <a:r>
              <a:rPr lang="en-US" sz="2000" b="0" i="1" dirty="0"/>
              <a:t>Proxmox VE </a:t>
            </a:r>
            <a:r>
              <a:rPr lang="en-US" sz="2000" b="0" dirty="0"/>
              <a:t>environment running smoothly.</a:t>
            </a:r>
            <a:endParaRPr sz="2000" b="0" dirty="0"/>
          </a:p>
          <a:p>
            <a:pPr marL="0" lvl="0" indent="0" algn="l" rtl="0">
              <a:lnSpc>
                <a:spcPct val="100000"/>
              </a:lnSpc>
              <a:spcBef>
                <a:spcPts val="0"/>
              </a:spcBef>
              <a:spcAft>
                <a:spcPts val="0"/>
              </a:spcAft>
              <a:buNone/>
            </a:pPr>
            <a:endParaRPr sz="2000" b="0" dirty="0"/>
          </a:p>
          <a:p>
            <a:pPr marL="0" lvl="0" indent="0" algn="l" rtl="0">
              <a:lnSpc>
                <a:spcPct val="100000"/>
              </a:lnSpc>
              <a:spcBef>
                <a:spcPts val="0"/>
              </a:spcBef>
              <a:spcAft>
                <a:spcPts val="600"/>
              </a:spcAft>
              <a:buNone/>
            </a:pPr>
            <a:r>
              <a:rPr lang="en-US" sz="2000" dirty="0"/>
              <a:t>Learning Objectives</a:t>
            </a:r>
            <a:endParaRPr sz="2000" dirty="0"/>
          </a:p>
          <a:p>
            <a:pPr marL="457200" lvl="0" indent="-406400" algn="l" rtl="0">
              <a:lnSpc>
                <a:spcPct val="100000"/>
              </a:lnSpc>
              <a:spcBef>
                <a:spcPts val="0"/>
              </a:spcBef>
              <a:spcAft>
                <a:spcPts val="600"/>
              </a:spcAft>
              <a:buSzPct val="95000"/>
              <a:buAutoNum type="arabicPeriod"/>
            </a:pPr>
            <a:r>
              <a:rPr lang="en-US" sz="2000" b="0" dirty="0"/>
              <a:t>List basic clustering benefits.</a:t>
            </a:r>
            <a:endParaRPr sz="2000" b="0" dirty="0"/>
          </a:p>
          <a:p>
            <a:pPr marL="457200" lvl="0" indent="-406400" algn="l" rtl="0">
              <a:lnSpc>
                <a:spcPct val="100000"/>
              </a:lnSpc>
              <a:spcBef>
                <a:spcPts val="0"/>
              </a:spcBef>
              <a:spcAft>
                <a:spcPts val="600"/>
              </a:spcAft>
              <a:buSzPct val="95000"/>
              <a:buAutoNum type="arabicPeriod"/>
            </a:pPr>
            <a:r>
              <a:rPr lang="en-US" sz="2000" b="0" dirty="0"/>
              <a:t>Understand cluster features, such as migration, replication, and high availability.</a:t>
            </a:r>
            <a:endParaRPr sz="2000" b="0" dirty="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057"/>
        <p:cNvGrpSpPr/>
        <p:nvPr/>
      </p:nvGrpSpPr>
      <p:grpSpPr>
        <a:xfrm>
          <a:off x="0" y="0"/>
          <a:ext cx="0" cy="0"/>
          <a:chOff x="0" y="0"/>
          <a:chExt cx="0" cy="0"/>
        </a:xfrm>
      </p:grpSpPr>
      <p:sp>
        <p:nvSpPr>
          <p:cNvPr id="1058" name="Google Shape;1058;g30aa653cca0_0_19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a:latin typeface="Roboto" panose="02000000000000000000" pitchFamily="2" charset="0"/>
                <a:ea typeface="Roboto" panose="02000000000000000000" pitchFamily="2" charset="0"/>
              </a:rPr>
              <a:t>Clusters</a:t>
            </a:r>
            <a:endParaRPr>
              <a:latin typeface="Roboto" panose="02000000000000000000" pitchFamily="2" charset="0"/>
              <a:ea typeface="Roboto" panose="02000000000000000000" pitchFamily="2" charset="0"/>
            </a:endParaRPr>
          </a:p>
        </p:txBody>
      </p:sp>
      <p:sp>
        <p:nvSpPr>
          <p:cNvPr id="1059" name="Google Shape;1059;g30aa653cca0_0_190"/>
          <p:cNvSpPr txBox="1"/>
          <p:nvPr/>
        </p:nvSpPr>
        <p:spPr>
          <a:xfrm>
            <a:off x="923491" y="1499805"/>
            <a:ext cx="10175700" cy="7695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200" dirty="0">
                <a:solidFill>
                  <a:schemeClr val="dk1"/>
                </a:solidFill>
                <a:latin typeface="Roboto" panose="02000000000000000000" pitchFamily="2" charset="0"/>
                <a:ea typeface="Roboto" panose="02000000000000000000" pitchFamily="2" charset="0"/>
                <a:cs typeface="Roboto"/>
                <a:sym typeface="Roboto"/>
              </a:rPr>
              <a:t>Clusters are a group of interconnected nodes that work together to ensure system continuity and high availability.</a:t>
            </a:r>
            <a:endParaRPr sz="2200" dirty="0">
              <a:solidFill>
                <a:schemeClr val="dk1"/>
              </a:solidFill>
              <a:latin typeface="Roboto" panose="02000000000000000000" pitchFamily="2" charset="0"/>
              <a:ea typeface="Roboto" panose="02000000000000000000" pitchFamily="2" charset="0"/>
              <a:cs typeface="Roboto"/>
              <a:sym typeface="Roboto"/>
            </a:endParaRPr>
          </a:p>
        </p:txBody>
      </p:sp>
      <p:grpSp>
        <p:nvGrpSpPr>
          <p:cNvPr id="2" name="Group 1">
            <a:extLst>
              <a:ext uri="{FF2B5EF4-FFF2-40B4-BE49-F238E27FC236}">
                <a16:creationId xmlns:a16="http://schemas.microsoft.com/office/drawing/2014/main" id="{65A2600E-E649-4465-B276-2D91DB5CEAA5}"/>
              </a:ext>
            </a:extLst>
          </p:cNvPr>
          <p:cNvGrpSpPr/>
          <p:nvPr/>
        </p:nvGrpSpPr>
        <p:grpSpPr>
          <a:xfrm>
            <a:off x="996088" y="2566812"/>
            <a:ext cx="9898602" cy="2952478"/>
            <a:chOff x="1114425" y="2362416"/>
            <a:chExt cx="9898602" cy="2952478"/>
          </a:xfrm>
        </p:grpSpPr>
        <p:sp>
          <p:nvSpPr>
            <p:cNvPr id="1060" name="Google Shape;1060;g30aa653cca0_0_190"/>
            <p:cNvSpPr/>
            <p:nvPr/>
          </p:nvSpPr>
          <p:spPr>
            <a:xfrm>
              <a:off x="1114425" y="2362416"/>
              <a:ext cx="1680900" cy="2952478"/>
            </a:xfrm>
            <a:prstGeom prst="roundRect">
              <a:avLst>
                <a:gd name="adj" fmla="val 5432"/>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Benefits</a:t>
              </a:r>
              <a:endParaRPr sz="2000" dirty="0">
                <a:solidFill>
                  <a:schemeClr val="lt1"/>
                </a:solidFill>
                <a:latin typeface="Roboto" panose="02000000000000000000" pitchFamily="2" charset="0"/>
                <a:ea typeface="Roboto" panose="02000000000000000000" pitchFamily="2" charset="0"/>
              </a:endParaRPr>
            </a:p>
          </p:txBody>
        </p:sp>
        <p:sp>
          <p:nvSpPr>
            <p:cNvPr id="1061" name="Google Shape;1061;g30aa653cca0_0_190"/>
            <p:cNvSpPr/>
            <p:nvPr/>
          </p:nvSpPr>
          <p:spPr>
            <a:xfrm>
              <a:off x="2849727" y="2362416"/>
              <a:ext cx="8163300" cy="6945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Manage all the nodes in the cluster from a single node and interface.</a:t>
              </a:r>
              <a:endParaRPr sz="1800" dirty="0">
                <a:solidFill>
                  <a:schemeClr val="dk1"/>
                </a:solidFill>
                <a:latin typeface="Roboto" panose="02000000000000000000" pitchFamily="2" charset="0"/>
                <a:ea typeface="Roboto" panose="02000000000000000000" pitchFamily="2" charset="0"/>
              </a:endParaRPr>
            </a:p>
          </p:txBody>
        </p:sp>
        <p:sp>
          <p:nvSpPr>
            <p:cNvPr id="1062" name="Google Shape;1062;g30aa653cca0_0_190"/>
            <p:cNvSpPr/>
            <p:nvPr/>
          </p:nvSpPr>
          <p:spPr>
            <a:xfrm>
              <a:off x="2849727" y="3114530"/>
              <a:ext cx="8163300" cy="6945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Allow High Availability (if a node fails, the other ones share the load).</a:t>
              </a:r>
              <a:endParaRPr sz="1800" dirty="0">
                <a:solidFill>
                  <a:schemeClr val="dk1"/>
                </a:solidFill>
                <a:latin typeface="Roboto" panose="02000000000000000000" pitchFamily="2" charset="0"/>
                <a:ea typeface="Roboto" panose="02000000000000000000" pitchFamily="2" charset="0"/>
              </a:endParaRPr>
            </a:p>
          </p:txBody>
        </p:sp>
        <p:sp>
          <p:nvSpPr>
            <p:cNvPr id="1063" name="Google Shape;1063;g30aa653cca0_0_190"/>
            <p:cNvSpPr/>
            <p:nvPr/>
          </p:nvSpPr>
          <p:spPr>
            <a:xfrm>
              <a:off x="2849727" y="3867462"/>
              <a:ext cx="8163300" cy="6945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a:solidFill>
                    <a:schemeClr val="dk1"/>
                  </a:solidFill>
                  <a:latin typeface="Roboto" panose="02000000000000000000" pitchFamily="2" charset="0"/>
                  <a:ea typeface="Roboto" panose="02000000000000000000" pitchFamily="2" charset="0"/>
                </a:rPr>
                <a:t>Migrate workloads between nodes without downtime.</a:t>
              </a:r>
              <a:endParaRPr sz="1800">
                <a:solidFill>
                  <a:schemeClr val="dk1"/>
                </a:solidFill>
                <a:latin typeface="Roboto" panose="02000000000000000000" pitchFamily="2" charset="0"/>
                <a:ea typeface="Roboto" panose="02000000000000000000" pitchFamily="2" charset="0"/>
              </a:endParaRPr>
            </a:p>
          </p:txBody>
        </p:sp>
        <p:sp>
          <p:nvSpPr>
            <p:cNvPr id="1064" name="Google Shape;1064;g30aa653cca0_0_190"/>
            <p:cNvSpPr/>
            <p:nvPr/>
          </p:nvSpPr>
          <p:spPr>
            <a:xfrm>
              <a:off x="2849727" y="4620394"/>
              <a:ext cx="8163300" cy="6945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a:solidFill>
                    <a:schemeClr val="dk1"/>
                  </a:solidFill>
                  <a:latin typeface="Roboto" panose="02000000000000000000" pitchFamily="2" charset="0"/>
                  <a:ea typeface="Roboto" panose="02000000000000000000" pitchFamily="2" charset="0"/>
                </a:rPr>
                <a:t>Scale by pooling resources together and sharing efficiently.</a:t>
              </a:r>
              <a:endParaRPr sz="1800">
                <a:solidFill>
                  <a:schemeClr val="dk1"/>
                </a:solidFill>
                <a:latin typeface="Roboto" panose="02000000000000000000" pitchFamily="2" charset="0"/>
                <a:ea typeface="Roboto" panose="02000000000000000000" pitchFamily="2" charset="0"/>
              </a:endParaRPr>
            </a:p>
          </p:txBody>
        </p:sp>
      </p:grpSp>
      <p:sp>
        <p:nvSpPr>
          <p:cNvPr id="4" name="TextBox 3">
            <a:extLst>
              <a:ext uri="{FF2B5EF4-FFF2-40B4-BE49-F238E27FC236}">
                <a16:creationId xmlns:a16="http://schemas.microsoft.com/office/drawing/2014/main" id="{28D77C2B-97AF-3562-04AA-7051121E39AE}"/>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09.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068"/>
        <p:cNvGrpSpPr/>
        <p:nvPr/>
      </p:nvGrpSpPr>
      <p:grpSpPr>
        <a:xfrm>
          <a:off x="0" y="0"/>
          <a:ext cx="0" cy="0"/>
          <a:chOff x="0" y="0"/>
          <a:chExt cx="0" cy="0"/>
        </a:xfrm>
      </p:grpSpPr>
      <p:sp>
        <p:nvSpPr>
          <p:cNvPr id="1069" name="Google Shape;1069;g30aa653cca0_0_207"/>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t>How to Create a Cluster</a:t>
            </a:r>
            <a:endParaRPr dirty="0"/>
          </a:p>
        </p:txBody>
      </p:sp>
      <p:sp>
        <p:nvSpPr>
          <p:cNvPr id="1070" name="Google Shape;1070;g30aa653cca0_0_207"/>
          <p:cNvSpPr txBox="1"/>
          <p:nvPr/>
        </p:nvSpPr>
        <p:spPr>
          <a:xfrm>
            <a:off x="901975" y="1549575"/>
            <a:ext cx="4875900" cy="4708941"/>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000" dirty="0">
                <a:solidFill>
                  <a:schemeClr val="dk1"/>
                </a:solidFill>
                <a:latin typeface="Roboto"/>
                <a:ea typeface="Roboto"/>
                <a:cs typeface="Roboto"/>
                <a:sym typeface="Roboto"/>
              </a:rPr>
              <a:t>It can easily be done via the GUI by accessing any node.</a:t>
            </a:r>
          </a:p>
          <a:p>
            <a:pPr marL="0" lvl="0" indent="0" algn="l" rtl="0">
              <a:spcBef>
                <a:spcPts val="0"/>
              </a:spcBef>
              <a:spcAft>
                <a:spcPts val="0"/>
              </a:spcAft>
              <a:buNone/>
            </a:pPr>
            <a:endParaRPr sz="2000" dirty="0">
              <a:solidFill>
                <a:schemeClr val="dk1"/>
              </a:solidFill>
              <a:latin typeface="Roboto"/>
              <a:ea typeface="Roboto"/>
              <a:cs typeface="Roboto"/>
              <a:sym typeface="Roboto"/>
            </a:endParaRPr>
          </a:p>
          <a:p>
            <a:pPr marL="0" lvl="0" indent="0" algn="l" rtl="0">
              <a:spcBef>
                <a:spcPts val="0"/>
              </a:spcBef>
              <a:spcAft>
                <a:spcPts val="600"/>
              </a:spcAft>
              <a:buNone/>
            </a:pPr>
            <a:r>
              <a:rPr lang="en-US" sz="2000" b="1" dirty="0">
                <a:solidFill>
                  <a:schemeClr val="dk1"/>
                </a:solidFill>
                <a:latin typeface="Roboto"/>
                <a:ea typeface="Roboto"/>
                <a:cs typeface="Roboto"/>
                <a:sym typeface="Roboto"/>
              </a:rPr>
              <a:t>Steps</a:t>
            </a:r>
            <a:endParaRPr sz="2000" b="1"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ct val="100000"/>
              <a:buFont typeface="Roboto"/>
              <a:buAutoNum type="arabicPeriod"/>
            </a:pPr>
            <a:r>
              <a:rPr lang="en-US" sz="1800" dirty="0">
                <a:solidFill>
                  <a:schemeClr val="dk1"/>
                </a:solidFill>
                <a:latin typeface="Roboto"/>
                <a:ea typeface="Roboto"/>
                <a:cs typeface="Roboto"/>
                <a:sym typeface="Roboto"/>
              </a:rPr>
              <a:t>Log in to a node.</a:t>
            </a:r>
            <a:endParaRPr sz="18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ct val="100000"/>
              <a:buFont typeface="Roboto"/>
              <a:buAutoNum type="arabicPeriod"/>
            </a:pPr>
            <a:r>
              <a:rPr lang="en-US" sz="1800" dirty="0">
                <a:solidFill>
                  <a:schemeClr val="dk1"/>
                </a:solidFill>
                <a:latin typeface="Roboto"/>
                <a:ea typeface="Roboto"/>
                <a:cs typeface="Roboto"/>
                <a:sym typeface="Roboto"/>
              </a:rPr>
              <a:t>Go to its Cluster configuration and then </a:t>
            </a:r>
            <a:r>
              <a:rPr lang="en-US" sz="1800" i="1" dirty="0">
                <a:solidFill>
                  <a:schemeClr val="dk1"/>
                </a:solidFill>
                <a:latin typeface="Roboto"/>
                <a:ea typeface="Roboto"/>
                <a:cs typeface="Roboto"/>
                <a:sym typeface="Roboto"/>
              </a:rPr>
              <a:t>Create Cluster.</a:t>
            </a:r>
            <a:endParaRPr sz="1800" i="1"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ct val="100000"/>
              <a:buFont typeface="Roboto"/>
              <a:buAutoNum type="arabicPeriod"/>
            </a:pPr>
            <a:r>
              <a:rPr lang="en-US" sz="1800" dirty="0">
                <a:solidFill>
                  <a:schemeClr val="dk1"/>
                </a:solidFill>
                <a:latin typeface="Roboto"/>
                <a:ea typeface="Roboto"/>
                <a:cs typeface="Roboto"/>
                <a:sym typeface="Roboto"/>
              </a:rPr>
              <a:t>Link the cluster to a </a:t>
            </a:r>
            <a:r>
              <a:rPr lang="en-US" sz="1800" i="1" dirty="0">
                <a:solidFill>
                  <a:schemeClr val="dk1"/>
                </a:solidFill>
                <a:latin typeface="Roboto"/>
                <a:ea typeface="Roboto"/>
                <a:cs typeface="Roboto"/>
                <a:sym typeface="Roboto"/>
              </a:rPr>
              <a:t>Cluster Network.</a:t>
            </a:r>
            <a:endParaRPr sz="1800" i="1"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ct val="100000"/>
              <a:buFont typeface="Roboto"/>
              <a:buAutoNum type="arabicPeriod"/>
            </a:pPr>
            <a:r>
              <a:rPr lang="en-US" sz="1800" dirty="0">
                <a:solidFill>
                  <a:schemeClr val="dk1"/>
                </a:solidFill>
                <a:latin typeface="Roboto"/>
                <a:ea typeface="Roboto"/>
                <a:cs typeface="Roboto"/>
                <a:sym typeface="Roboto"/>
              </a:rPr>
              <a:t>Copy the information under </a:t>
            </a:r>
            <a:r>
              <a:rPr lang="en-US" sz="1800" i="1" dirty="0">
                <a:solidFill>
                  <a:schemeClr val="dk1"/>
                </a:solidFill>
                <a:latin typeface="Roboto"/>
                <a:ea typeface="Roboto"/>
                <a:cs typeface="Roboto"/>
                <a:sym typeface="Roboto"/>
              </a:rPr>
              <a:t>Join Information.</a:t>
            </a:r>
            <a:endParaRPr sz="1800" i="1"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ct val="100000"/>
              <a:buFont typeface="Roboto"/>
              <a:buAutoNum type="arabicPeriod"/>
            </a:pPr>
            <a:r>
              <a:rPr lang="en-US" sz="1800" dirty="0">
                <a:solidFill>
                  <a:schemeClr val="dk1"/>
                </a:solidFill>
                <a:latin typeface="Roboto"/>
                <a:ea typeface="Roboto"/>
                <a:cs typeface="Roboto"/>
                <a:sym typeface="Roboto"/>
              </a:rPr>
              <a:t>Log in to another node.</a:t>
            </a:r>
            <a:endParaRPr sz="18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ct val="100000"/>
              <a:buFont typeface="Roboto"/>
              <a:buAutoNum type="arabicPeriod"/>
            </a:pPr>
            <a:r>
              <a:rPr lang="en-US" sz="1800" dirty="0">
                <a:solidFill>
                  <a:schemeClr val="dk1"/>
                </a:solidFill>
                <a:latin typeface="Roboto"/>
                <a:ea typeface="Roboto"/>
                <a:cs typeface="Roboto"/>
                <a:sym typeface="Roboto"/>
              </a:rPr>
              <a:t>Go to its Cluster configuration and then </a:t>
            </a:r>
            <a:r>
              <a:rPr lang="en-US" sz="1800" i="1" dirty="0">
                <a:solidFill>
                  <a:schemeClr val="dk1"/>
                </a:solidFill>
                <a:latin typeface="Roboto"/>
                <a:ea typeface="Roboto"/>
                <a:cs typeface="Roboto"/>
                <a:sym typeface="Roboto"/>
              </a:rPr>
              <a:t>Join Cluster.</a:t>
            </a:r>
            <a:endParaRPr sz="1800" i="1"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ct val="100000"/>
              <a:buFont typeface="Roboto"/>
              <a:buAutoNum type="arabicPeriod"/>
            </a:pPr>
            <a:r>
              <a:rPr lang="en-US" sz="1800" dirty="0">
                <a:solidFill>
                  <a:schemeClr val="dk1"/>
                </a:solidFill>
                <a:latin typeface="Roboto"/>
                <a:ea typeface="Roboto"/>
                <a:cs typeface="Roboto"/>
                <a:sym typeface="Roboto"/>
              </a:rPr>
              <a:t>Paste the copied information.</a:t>
            </a:r>
            <a:endParaRPr sz="2000" dirty="0">
              <a:solidFill>
                <a:schemeClr val="dk1"/>
              </a:solidFill>
              <a:latin typeface="Roboto"/>
              <a:ea typeface="Roboto"/>
              <a:cs typeface="Roboto"/>
              <a:sym typeface="Roboto"/>
            </a:endParaRPr>
          </a:p>
        </p:txBody>
      </p:sp>
      <p:pic>
        <p:nvPicPr>
          <p:cNvPr id="1071" name="Google Shape;1071;g30aa653cca0_0_207"/>
          <p:cNvPicPr preferRelativeResize="0"/>
          <p:nvPr/>
        </p:nvPicPr>
        <p:blipFill rotWithShape="1">
          <a:blip r:embed="rId3">
            <a:alphaModFix/>
          </a:blip>
          <a:srcRect r="32764"/>
          <a:stretch/>
        </p:blipFill>
        <p:spPr>
          <a:xfrm>
            <a:off x="5707251" y="1836987"/>
            <a:ext cx="5717174" cy="3709048"/>
          </a:xfrm>
          <a:prstGeom prst="rect">
            <a:avLst/>
          </a:prstGeom>
          <a:noFill/>
          <a:ln>
            <a:solidFill>
              <a:schemeClr val="bg1">
                <a:lumMod val="85000"/>
              </a:schemeClr>
            </a:solidFill>
          </a:ln>
        </p:spPr>
      </p:pic>
      <p:sp>
        <p:nvSpPr>
          <p:cNvPr id="3" name="TextBox 2">
            <a:extLst>
              <a:ext uri="{FF2B5EF4-FFF2-40B4-BE49-F238E27FC236}">
                <a16:creationId xmlns:a16="http://schemas.microsoft.com/office/drawing/2014/main" id="{477ADDFA-68F5-E7CB-A782-0FE677F386EA}"/>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09.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1075"/>
        <p:cNvGrpSpPr/>
        <p:nvPr/>
      </p:nvGrpSpPr>
      <p:grpSpPr>
        <a:xfrm>
          <a:off x="0" y="0"/>
          <a:ext cx="0" cy="0"/>
          <a:chOff x="0" y="0"/>
          <a:chExt cx="0" cy="0"/>
        </a:xfrm>
      </p:grpSpPr>
      <p:sp>
        <p:nvSpPr>
          <p:cNvPr id="1076" name="Google Shape;1076;g30aff127c71_0_0"/>
          <p:cNvSpPr txBox="1">
            <a:spLocks noGrp="1"/>
          </p:cNvSpPr>
          <p:nvPr>
            <p:ph type="title"/>
          </p:nvPr>
        </p:nvSpPr>
        <p:spPr>
          <a:xfrm>
            <a:off x="838200" y="593723"/>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a:latin typeface="Roboto" panose="02000000000000000000" pitchFamily="2" charset="0"/>
                <a:ea typeface="Roboto" panose="02000000000000000000" pitchFamily="2" charset="0"/>
              </a:rPr>
              <a:t>Cluster Features: Workload Migrations</a:t>
            </a:r>
            <a:endParaRPr>
              <a:latin typeface="Roboto" panose="02000000000000000000" pitchFamily="2" charset="0"/>
              <a:ea typeface="Roboto" panose="02000000000000000000" pitchFamily="2" charset="0"/>
            </a:endParaRPr>
          </a:p>
        </p:txBody>
      </p:sp>
      <p:grpSp>
        <p:nvGrpSpPr>
          <p:cNvPr id="2" name="Group 1">
            <a:extLst>
              <a:ext uri="{FF2B5EF4-FFF2-40B4-BE49-F238E27FC236}">
                <a16:creationId xmlns:a16="http://schemas.microsoft.com/office/drawing/2014/main" id="{F06D781C-0E76-44C7-9FEC-242E0AC25F3B}"/>
              </a:ext>
            </a:extLst>
          </p:cNvPr>
          <p:cNvGrpSpPr/>
          <p:nvPr/>
        </p:nvGrpSpPr>
        <p:grpSpPr>
          <a:xfrm>
            <a:off x="979783" y="1943648"/>
            <a:ext cx="10155893" cy="3855889"/>
            <a:chOff x="979783" y="1943648"/>
            <a:chExt cx="10155893" cy="3855889"/>
          </a:xfrm>
        </p:grpSpPr>
        <p:sp>
          <p:nvSpPr>
            <p:cNvPr id="1077" name="Google Shape;1077;g30aff127c71_0_0"/>
            <p:cNvSpPr/>
            <p:nvPr/>
          </p:nvSpPr>
          <p:spPr>
            <a:xfrm>
              <a:off x="979783" y="2539200"/>
              <a:ext cx="3212703" cy="3260337"/>
            </a:xfrm>
            <a:prstGeom prst="roundRect">
              <a:avLst>
                <a:gd name="adj" fmla="val 3863"/>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Migrates the VM/CT from one node to another. </a:t>
              </a:r>
              <a:endParaRPr sz="18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Files remain in the origin node.</a:t>
              </a:r>
              <a:endParaRPr sz="18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Works great when nodes share storage.</a:t>
              </a:r>
            </a:p>
            <a:p>
              <a:pPr marL="457200" lvl="0" indent="-349250" algn="l" rtl="0">
                <a:spcBef>
                  <a:spcPts val="0"/>
                </a:spcBef>
                <a:spcAft>
                  <a:spcPts val="600"/>
                </a:spcAft>
                <a:buClr>
                  <a:schemeClr val="dk1"/>
                </a:buClr>
                <a:buSzPts val="1900"/>
                <a:buChar char="●"/>
              </a:pPr>
              <a:r>
                <a:rPr lang="en-US" sz="1800" b="1" i="1" dirty="0">
                  <a:solidFill>
                    <a:schemeClr val="dk1"/>
                  </a:solidFill>
                  <a:latin typeface="Consolas" panose="020B0609020204030204" pitchFamily="49" charset="0"/>
                  <a:ea typeface="Roboto" panose="02000000000000000000" pitchFamily="2" charset="0"/>
                  <a:cs typeface="Consolas" panose="020B0609020204030204" pitchFamily="49" charset="0"/>
                </a:rPr>
                <a:t>qm migrate &lt;vmid&gt; &lt;target_node&gt;</a:t>
              </a:r>
              <a:endParaRPr sz="18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p:txBody>
        </p:sp>
        <p:sp>
          <p:nvSpPr>
            <p:cNvPr id="1078" name="Google Shape;1078;g30aff127c71_0_0"/>
            <p:cNvSpPr/>
            <p:nvPr/>
          </p:nvSpPr>
          <p:spPr>
            <a:xfrm>
              <a:off x="979784" y="1943648"/>
              <a:ext cx="3212700"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Live Migration</a:t>
              </a:r>
              <a:endParaRPr sz="2000" dirty="0">
                <a:solidFill>
                  <a:schemeClr val="lt1"/>
                </a:solidFill>
                <a:latin typeface="Roboto" panose="02000000000000000000" pitchFamily="2" charset="0"/>
                <a:ea typeface="Roboto" panose="02000000000000000000" pitchFamily="2" charset="0"/>
              </a:endParaRPr>
            </a:p>
          </p:txBody>
        </p:sp>
        <p:sp>
          <p:nvSpPr>
            <p:cNvPr id="1079" name="Google Shape;1079;g30aff127c71_0_0"/>
            <p:cNvSpPr/>
            <p:nvPr/>
          </p:nvSpPr>
          <p:spPr>
            <a:xfrm>
              <a:off x="4451321" y="2539200"/>
              <a:ext cx="3212704" cy="3260337"/>
            </a:xfrm>
            <a:prstGeom prst="roundRect">
              <a:avLst>
                <a:gd name="adj" fmla="val 2644"/>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Only moves the VM’s files from one storage to another while ON.</a:t>
              </a:r>
              <a:endParaRPr sz="18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Could be done to balance resources.</a:t>
              </a:r>
            </a:p>
            <a:p>
              <a:pPr marL="457200" lvl="0" indent="-349250" algn="l" rtl="0">
                <a:spcBef>
                  <a:spcPts val="0"/>
                </a:spcBef>
                <a:spcAft>
                  <a:spcPts val="600"/>
                </a:spcAft>
                <a:buClr>
                  <a:schemeClr val="dk1"/>
                </a:buClr>
                <a:buSzPts val="1900"/>
                <a:buChar char="●"/>
              </a:pPr>
              <a:r>
                <a:rPr lang="en-US" sz="1800" b="1" i="1" dirty="0">
                  <a:solidFill>
                    <a:schemeClr val="dk1"/>
                  </a:solidFill>
                  <a:latin typeface="Consolas" panose="020B0609020204030204" pitchFamily="49" charset="0"/>
                  <a:ea typeface="Roboto" panose="02000000000000000000" pitchFamily="2" charset="0"/>
                  <a:cs typeface="Consolas" panose="020B0609020204030204" pitchFamily="49" charset="0"/>
                </a:rPr>
                <a:t>qm move_disk &lt;vmid&gt; &lt;disk&gt; &lt;target_storage&gt;</a:t>
              </a:r>
              <a:endParaRPr sz="18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p:txBody>
        </p:sp>
        <p:sp>
          <p:nvSpPr>
            <p:cNvPr id="1080" name="Google Shape;1080;g30aff127c71_0_0"/>
            <p:cNvSpPr/>
            <p:nvPr/>
          </p:nvSpPr>
          <p:spPr>
            <a:xfrm>
              <a:off x="4451325" y="1943648"/>
              <a:ext cx="3212700"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Storage Migration</a:t>
              </a:r>
              <a:endParaRPr sz="2000">
                <a:solidFill>
                  <a:schemeClr val="lt1"/>
                </a:solidFill>
                <a:latin typeface="Roboto" panose="02000000000000000000" pitchFamily="2" charset="0"/>
                <a:ea typeface="Roboto" panose="02000000000000000000" pitchFamily="2" charset="0"/>
              </a:endParaRPr>
            </a:p>
          </p:txBody>
        </p:sp>
        <p:sp>
          <p:nvSpPr>
            <p:cNvPr id="1081" name="Google Shape;1081;g30aff127c71_0_0"/>
            <p:cNvSpPr/>
            <p:nvPr/>
          </p:nvSpPr>
          <p:spPr>
            <a:xfrm>
              <a:off x="7922859" y="2539200"/>
              <a:ext cx="3212817" cy="3260337"/>
            </a:xfrm>
            <a:prstGeom prst="roundRect">
              <a:avLst>
                <a:gd name="adj" fmla="val 2949"/>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Migrates both computing resources and files to another node.</a:t>
              </a:r>
              <a:endParaRPr sz="18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Could be done when a node fails.</a:t>
              </a:r>
            </a:p>
            <a:p>
              <a:pPr marL="457200" lvl="0" indent="-349250" algn="l" rtl="0">
                <a:spcBef>
                  <a:spcPts val="0"/>
                </a:spcBef>
                <a:spcAft>
                  <a:spcPts val="600"/>
                </a:spcAft>
                <a:buClr>
                  <a:schemeClr val="dk1"/>
                </a:buClr>
                <a:buSzPts val="1900"/>
                <a:buChar char="●"/>
              </a:pPr>
              <a:r>
                <a:rPr lang="en-US" sz="1800" b="1" i="1" dirty="0">
                  <a:solidFill>
                    <a:schemeClr val="dk1"/>
                  </a:solidFill>
                  <a:latin typeface="Consolas" panose="020B0609020204030204" pitchFamily="49" charset="0"/>
                  <a:ea typeface="Roboto" panose="02000000000000000000" pitchFamily="2" charset="0"/>
                  <a:cs typeface="Consolas" panose="020B0609020204030204" pitchFamily="49" charset="0"/>
                </a:rPr>
                <a:t>qm migrate &lt;vmid&gt; &lt;target_node&gt; --with-local-disks</a:t>
              </a:r>
              <a:endParaRPr sz="1800" b="1" i="1" dirty="0">
                <a:solidFill>
                  <a:schemeClr val="dk1"/>
                </a:solidFill>
                <a:latin typeface="Consolas" panose="020B0609020204030204" pitchFamily="49" charset="0"/>
                <a:ea typeface="Roboto" panose="02000000000000000000" pitchFamily="2" charset="0"/>
                <a:cs typeface="Consolas" panose="020B0609020204030204" pitchFamily="49" charset="0"/>
              </a:endParaRPr>
            </a:p>
          </p:txBody>
        </p:sp>
        <p:sp>
          <p:nvSpPr>
            <p:cNvPr id="1082" name="Google Shape;1082;g30aff127c71_0_0"/>
            <p:cNvSpPr/>
            <p:nvPr/>
          </p:nvSpPr>
          <p:spPr>
            <a:xfrm>
              <a:off x="7922865" y="1943648"/>
              <a:ext cx="3212700"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Full Migration</a:t>
              </a:r>
              <a:endParaRPr sz="2000">
                <a:solidFill>
                  <a:schemeClr val="lt1"/>
                </a:solidFill>
                <a:latin typeface="Roboto" panose="02000000000000000000" pitchFamily="2" charset="0"/>
                <a:ea typeface="Roboto" panose="02000000000000000000" pitchFamily="2" charset="0"/>
              </a:endParaRPr>
            </a:p>
          </p:txBody>
        </p:sp>
      </p:grpSp>
      <p:sp>
        <p:nvSpPr>
          <p:cNvPr id="4" name="TextBox 3">
            <a:extLst>
              <a:ext uri="{FF2B5EF4-FFF2-40B4-BE49-F238E27FC236}">
                <a16:creationId xmlns:a16="http://schemas.microsoft.com/office/drawing/2014/main" id="{94E357B8-B9C5-3517-E1FC-1B5594483889}"/>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09.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1086"/>
        <p:cNvGrpSpPr/>
        <p:nvPr/>
      </p:nvGrpSpPr>
      <p:grpSpPr>
        <a:xfrm>
          <a:off x="0" y="0"/>
          <a:ext cx="0" cy="0"/>
          <a:chOff x="0" y="0"/>
          <a:chExt cx="0" cy="0"/>
        </a:xfrm>
      </p:grpSpPr>
      <p:sp>
        <p:nvSpPr>
          <p:cNvPr id="1087" name="Google Shape;1087;g30aff127c71_0_15"/>
          <p:cNvSpPr txBox="1">
            <a:spLocks noGrp="1"/>
          </p:cNvSpPr>
          <p:nvPr>
            <p:ph type="title"/>
          </p:nvPr>
        </p:nvSpPr>
        <p:spPr>
          <a:xfrm>
            <a:off x="838200" y="451189"/>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a:latin typeface="Roboto" panose="02000000000000000000" pitchFamily="2" charset="0"/>
                <a:ea typeface="Roboto" panose="02000000000000000000" pitchFamily="2" charset="0"/>
              </a:rPr>
              <a:t>Cluster Features: Replication</a:t>
            </a:r>
            <a:endParaRPr>
              <a:latin typeface="Roboto" panose="02000000000000000000" pitchFamily="2" charset="0"/>
              <a:ea typeface="Roboto" panose="02000000000000000000" pitchFamily="2" charset="0"/>
            </a:endParaRPr>
          </a:p>
        </p:txBody>
      </p:sp>
      <p:sp>
        <p:nvSpPr>
          <p:cNvPr id="1088" name="Google Shape;1088;g30aff127c71_0_15"/>
          <p:cNvSpPr txBox="1"/>
          <p:nvPr/>
        </p:nvSpPr>
        <p:spPr>
          <a:xfrm>
            <a:off x="901975" y="1635639"/>
            <a:ext cx="10515600" cy="11082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200" dirty="0">
                <a:solidFill>
                  <a:schemeClr val="dk1"/>
                </a:solidFill>
                <a:latin typeface="Roboto" panose="02000000000000000000" pitchFamily="2" charset="0"/>
                <a:ea typeface="Roboto" panose="02000000000000000000" pitchFamily="2" charset="0"/>
                <a:cs typeface="Roboto"/>
                <a:sym typeface="Roboto"/>
              </a:rPr>
              <a:t>The ability to create a copy of the VM/CT in another node to increase redundancy. Both the origin and the destination storage must have replication capabilities; ZFS meets this need.</a:t>
            </a:r>
            <a:endParaRPr sz="2200" dirty="0">
              <a:solidFill>
                <a:schemeClr val="dk1"/>
              </a:solidFill>
              <a:latin typeface="Roboto" panose="02000000000000000000" pitchFamily="2" charset="0"/>
              <a:ea typeface="Roboto" panose="02000000000000000000" pitchFamily="2" charset="0"/>
              <a:cs typeface="Roboto"/>
              <a:sym typeface="Roboto"/>
            </a:endParaRPr>
          </a:p>
        </p:txBody>
      </p:sp>
      <p:sp>
        <p:nvSpPr>
          <p:cNvPr id="1089" name="Google Shape;1089;g30aff127c71_0_15"/>
          <p:cNvSpPr/>
          <p:nvPr/>
        </p:nvSpPr>
        <p:spPr>
          <a:xfrm>
            <a:off x="1046350" y="3177564"/>
            <a:ext cx="4596900" cy="6750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Replication Jobs</a:t>
            </a:r>
            <a:endParaRPr sz="2000">
              <a:solidFill>
                <a:schemeClr val="lt1"/>
              </a:solidFill>
              <a:latin typeface="Roboto" panose="02000000000000000000" pitchFamily="2" charset="0"/>
              <a:ea typeface="Roboto" panose="02000000000000000000" pitchFamily="2" charset="0"/>
            </a:endParaRPr>
          </a:p>
        </p:txBody>
      </p:sp>
      <p:sp>
        <p:nvSpPr>
          <p:cNvPr id="1090" name="Google Shape;1090;g30aff127c71_0_15"/>
          <p:cNvSpPr/>
          <p:nvPr/>
        </p:nvSpPr>
        <p:spPr>
          <a:xfrm>
            <a:off x="1046350" y="3918442"/>
            <a:ext cx="4596900" cy="1440600"/>
          </a:xfrm>
          <a:prstGeom prst="roundRect">
            <a:avLst>
              <a:gd name="adj" fmla="val 6318"/>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Font typeface="Roboto"/>
              <a:buChar char="●"/>
            </a:pPr>
            <a:r>
              <a:rPr lang="en-US" sz="1800" dirty="0">
                <a:solidFill>
                  <a:schemeClr val="dk1"/>
                </a:solidFill>
                <a:latin typeface="Roboto" panose="02000000000000000000" pitchFamily="2" charset="0"/>
                <a:ea typeface="Roboto" panose="02000000000000000000" pitchFamily="2" charset="0"/>
                <a:cs typeface="Roboto"/>
                <a:sym typeface="Roboto"/>
              </a:rPr>
              <a:t>You have to create a job to schedule/run replications.</a:t>
            </a:r>
            <a:endParaRPr sz="1800" dirty="0">
              <a:solidFill>
                <a:schemeClr val="dk1"/>
              </a:solidFill>
              <a:latin typeface="Roboto" panose="02000000000000000000" pitchFamily="2" charset="0"/>
              <a:ea typeface="Roboto" panose="02000000000000000000" pitchFamily="2" charset="0"/>
              <a:cs typeface="Roboto"/>
              <a:sym typeface="Roboto"/>
            </a:endParaRPr>
          </a:p>
          <a:p>
            <a:pPr marL="457200" lvl="0" indent="-342900" algn="l" rtl="0">
              <a:spcBef>
                <a:spcPts val="0"/>
              </a:spcBef>
              <a:spcAft>
                <a:spcPts val="600"/>
              </a:spcAft>
              <a:buClr>
                <a:schemeClr val="dk1"/>
              </a:buClr>
              <a:buSzPts val="1800"/>
              <a:buFont typeface="Roboto"/>
              <a:buChar char="●"/>
            </a:pPr>
            <a:r>
              <a:rPr lang="en-US" sz="1800" dirty="0">
                <a:solidFill>
                  <a:schemeClr val="dk1"/>
                </a:solidFill>
                <a:latin typeface="Roboto" panose="02000000000000000000" pitchFamily="2" charset="0"/>
                <a:ea typeface="Roboto" panose="02000000000000000000" pitchFamily="2" charset="0"/>
                <a:cs typeface="Roboto"/>
                <a:sym typeface="Roboto"/>
              </a:rPr>
              <a:t>Set a target, schedule it, define an MB limit, and enable it.</a:t>
            </a:r>
            <a:endParaRPr sz="1800" dirty="0">
              <a:solidFill>
                <a:schemeClr val="dk1"/>
              </a:solidFill>
              <a:latin typeface="Roboto" panose="02000000000000000000" pitchFamily="2" charset="0"/>
              <a:ea typeface="Roboto" panose="02000000000000000000" pitchFamily="2" charset="0"/>
              <a:cs typeface="Roboto"/>
              <a:sym typeface="Roboto"/>
            </a:endParaRPr>
          </a:p>
        </p:txBody>
      </p:sp>
      <p:pic>
        <p:nvPicPr>
          <p:cNvPr id="1091" name="Google Shape;1091;g30aff127c71_0_15"/>
          <p:cNvPicPr preferRelativeResize="0"/>
          <p:nvPr/>
        </p:nvPicPr>
        <p:blipFill>
          <a:blip r:embed="rId3">
            <a:alphaModFix/>
          </a:blip>
          <a:stretch>
            <a:fillRect/>
          </a:stretch>
        </p:blipFill>
        <p:spPr>
          <a:xfrm>
            <a:off x="6096000" y="2614747"/>
            <a:ext cx="3552825" cy="3276600"/>
          </a:xfrm>
          <a:prstGeom prst="rect">
            <a:avLst/>
          </a:prstGeom>
          <a:noFill/>
          <a:ln>
            <a:solidFill>
              <a:schemeClr val="bg1">
                <a:lumMod val="85000"/>
              </a:schemeClr>
            </a:solidFill>
          </a:ln>
        </p:spPr>
      </p:pic>
      <p:sp>
        <p:nvSpPr>
          <p:cNvPr id="3" name="TextBox 2">
            <a:extLst>
              <a:ext uri="{FF2B5EF4-FFF2-40B4-BE49-F238E27FC236}">
                <a16:creationId xmlns:a16="http://schemas.microsoft.com/office/drawing/2014/main" id="{CC660B79-46EC-2406-65DA-6407048B005D}"/>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09.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1095"/>
        <p:cNvGrpSpPr/>
        <p:nvPr/>
      </p:nvGrpSpPr>
      <p:grpSpPr>
        <a:xfrm>
          <a:off x="0" y="0"/>
          <a:ext cx="0" cy="0"/>
          <a:chOff x="0" y="0"/>
          <a:chExt cx="0" cy="0"/>
        </a:xfrm>
      </p:grpSpPr>
      <p:sp>
        <p:nvSpPr>
          <p:cNvPr id="1096" name="Google Shape;1096;g30aff127c71_0_24"/>
          <p:cNvSpPr txBox="1">
            <a:spLocks noGrp="1"/>
          </p:cNvSpPr>
          <p:nvPr>
            <p:ph type="title"/>
          </p:nvPr>
        </p:nvSpPr>
        <p:spPr>
          <a:xfrm>
            <a:off x="838200" y="623310"/>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a:latin typeface="Roboto" panose="02000000000000000000" pitchFamily="2" charset="0"/>
                <a:ea typeface="Roboto" panose="02000000000000000000" pitchFamily="2" charset="0"/>
              </a:rPr>
              <a:t>Cluster Features: High Availability</a:t>
            </a:r>
            <a:endParaRPr>
              <a:latin typeface="Roboto" panose="02000000000000000000" pitchFamily="2" charset="0"/>
              <a:ea typeface="Roboto" panose="02000000000000000000" pitchFamily="2" charset="0"/>
            </a:endParaRPr>
          </a:p>
        </p:txBody>
      </p:sp>
      <p:sp>
        <p:nvSpPr>
          <p:cNvPr id="1097" name="Google Shape;1097;g30aff127c71_0_24"/>
          <p:cNvSpPr txBox="1"/>
          <p:nvPr/>
        </p:nvSpPr>
        <p:spPr>
          <a:xfrm>
            <a:off x="901975" y="1807760"/>
            <a:ext cx="10515600" cy="1477287"/>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cs typeface="Roboto"/>
                <a:sym typeface="Roboto"/>
              </a:rPr>
              <a:t>Activating HA allows nodes to work together, and moves VMs/CTs from one node to another whenever the first node fails. This ensures that the workload keeps running even though a host failed.</a:t>
            </a:r>
            <a:endParaRPr sz="1800" dirty="0">
              <a:solidFill>
                <a:schemeClr val="dk1"/>
              </a:solidFill>
              <a:latin typeface="Roboto" panose="02000000000000000000" pitchFamily="2" charset="0"/>
              <a:ea typeface="Roboto" panose="02000000000000000000" pitchFamily="2" charset="0"/>
              <a:cs typeface="Roboto"/>
              <a:sym typeface="Roboto"/>
            </a:endParaRPr>
          </a:p>
          <a:p>
            <a:pPr marL="0" lvl="0" indent="0" algn="l" rtl="0">
              <a:spcBef>
                <a:spcPts val="0"/>
              </a:spcBef>
              <a:spcAft>
                <a:spcPts val="0"/>
              </a:spcAft>
              <a:buNone/>
            </a:pPr>
            <a:endParaRPr sz="1800" dirty="0">
              <a:solidFill>
                <a:schemeClr val="dk1"/>
              </a:solidFill>
              <a:latin typeface="Roboto" panose="02000000000000000000" pitchFamily="2" charset="0"/>
              <a:ea typeface="Roboto" panose="02000000000000000000" pitchFamily="2" charset="0"/>
              <a:cs typeface="Roboto"/>
              <a:sym typeface="Roboto"/>
            </a:endParaRPr>
          </a:p>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cs typeface="Roboto"/>
                <a:sym typeface="Roboto"/>
              </a:rPr>
              <a:t>The HA system is constantly monitoring node health to ensure quick failover happens in case of an emergency.</a:t>
            </a:r>
            <a:endParaRPr sz="1800" dirty="0">
              <a:solidFill>
                <a:schemeClr val="dk1"/>
              </a:solidFill>
              <a:latin typeface="Roboto" panose="02000000000000000000" pitchFamily="2" charset="0"/>
              <a:ea typeface="Roboto" panose="02000000000000000000" pitchFamily="2" charset="0"/>
              <a:cs typeface="Roboto"/>
              <a:sym typeface="Roboto"/>
            </a:endParaRPr>
          </a:p>
        </p:txBody>
      </p:sp>
      <p:sp>
        <p:nvSpPr>
          <p:cNvPr id="1098" name="Google Shape;1098;g30aff127c71_0_24"/>
          <p:cNvSpPr/>
          <p:nvPr/>
        </p:nvSpPr>
        <p:spPr>
          <a:xfrm>
            <a:off x="1956806" y="3487859"/>
            <a:ext cx="4049700" cy="7746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Improved Fault Tolerance</a:t>
            </a:r>
            <a:endParaRPr sz="1800" dirty="0">
              <a:solidFill>
                <a:schemeClr val="dk1"/>
              </a:solidFill>
              <a:latin typeface="Roboto" panose="02000000000000000000" pitchFamily="2" charset="0"/>
              <a:ea typeface="Roboto" panose="02000000000000000000" pitchFamily="2" charset="0"/>
            </a:endParaRPr>
          </a:p>
        </p:txBody>
      </p:sp>
      <p:sp>
        <p:nvSpPr>
          <p:cNvPr id="1099" name="Google Shape;1099;g30aff127c71_0_24"/>
          <p:cNvSpPr/>
          <p:nvPr/>
        </p:nvSpPr>
        <p:spPr>
          <a:xfrm>
            <a:off x="1956806" y="4301250"/>
            <a:ext cx="4049700" cy="7746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a:solidFill>
                  <a:schemeClr val="dk1"/>
                </a:solidFill>
                <a:latin typeface="Roboto" panose="02000000000000000000" pitchFamily="2" charset="0"/>
                <a:ea typeface="Roboto" panose="02000000000000000000" pitchFamily="2" charset="0"/>
              </a:rPr>
              <a:t>Automated Failover and Recovery</a:t>
            </a:r>
            <a:endParaRPr sz="1800">
              <a:solidFill>
                <a:schemeClr val="dk1"/>
              </a:solidFill>
              <a:latin typeface="Roboto" panose="02000000000000000000" pitchFamily="2" charset="0"/>
              <a:ea typeface="Roboto" panose="02000000000000000000" pitchFamily="2" charset="0"/>
            </a:endParaRPr>
          </a:p>
        </p:txBody>
      </p:sp>
      <p:sp>
        <p:nvSpPr>
          <p:cNvPr id="1100" name="Google Shape;1100;g30aff127c71_0_24"/>
          <p:cNvSpPr/>
          <p:nvPr/>
        </p:nvSpPr>
        <p:spPr>
          <a:xfrm>
            <a:off x="6051970" y="3487859"/>
            <a:ext cx="4049700" cy="7746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a:solidFill>
                  <a:schemeClr val="dk1"/>
                </a:solidFill>
                <a:latin typeface="Roboto" panose="02000000000000000000" pitchFamily="2" charset="0"/>
                <a:ea typeface="Roboto" panose="02000000000000000000" pitchFamily="2" charset="0"/>
              </a:rPr>
              <a:t>Enhanced Service Reliability</a:t>
            </a:r>
            <a:endParaRPr sz="1800">
              <a:solidFill>
                <a:schemeClr val="dk1"/>
              </a:solidFill>
              <a:latin typeface="Roboto" panose="02000000000000000000" pitchFamily="2" charset="0"/>
              <a:ea typeface="Roboto" panose="02000000000000000000" pitchFamily="2" charset="0"/>
            </a:endParaRPr>
          </a:p>
        </p:txBody>
      </p:sp>
      <p:sp>
        <p:nvSpPr>
          <p:cNvPr id="1101" name="Google Shape;1101;g30aff127c71_0_24"/>
          <p:cNvSpPr/>
          <p:nvPr/>
        </p:nvSpPr>
        <p:spPr>
          <a:xfrm>
            <a:off x="6051970" y="4301250"/>
            <a:ext cx="4049700" cy="7746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Load Balancing</a:t>
            </a:r>
            <a:endParaRPr sz="1800" dirty="0">
              <a:solidFill>
                <a:schemeClr val="dk1"/>
              </a:solidFill>
              <a:latin typeface="Roboto" panose="02000000000000000000" pitchFamily="2" charset="0"/>
              <a:ea typeface="Roboto" panose="02000000000000000000" pitchFamily="2" charset="0"/>
            </a:endParaRPr>
          </a:p>
        </p:txBody>
      </p:sp>
      <p:sp>
        <p:nvSpPr>
          <p:cNvPr id="1102" name="Google Shape;1102;g30aff127c71_0_24"/>
          <p:cNvSpPr txBox="1"/>
          <p:nvPr/>
        </p:nvSpPr>
        <p:spPr>
          <a:xfrm>
            <a:off x="1706400" y="5418720"/>
            <a:ext cx="8779200" cy="430800"/>
          </a:xfrm>
          <a:prstGeom prst="rect">
            <a:avLst/>
          </a:prstGeom>
          <a:solidFill>
            <a:srgbClr val="B3DFFF"/>
          </a:solidFill>
          <a:ln>
            <a:noFill/>
          </a:ln>
        </p:spPr>
        <p:txBody>
          <a:bodyPr spcFirstLastPara="1" wrap="square" lIns="91425" tIns="45700" rIns="91425" bIns="45700" anchor="t" anchorCtr="0">
            <a:spAutoFit/>
          </a:bodyPr>
          <a:lstStyle/>
          <a:p>
            <a:pPr marL="0" lvl="0" indent="0" algn="ctr" rtl="0">
              <a:spcBef>
                <a:spcPts val="0"/>
              </a:spcBef>
              <a:spcAft>
                <a:spcPts val="0"/>
              </a:spcAft>
              <a:buNone/>
            </a:pPr>
            <a:r>
              <a:rPr lang="en-US" sz="2200" b="1" dirty="0">
                <a:solidFill>
                  <a:srgbClr val="0E5C9A"/>
                </a:solidFill>
                <a:latin typeface="Roboto" panose="02000000000000000000" pitchFamily="2" charset="0"/>
                <a:ea typeface="Roboto" panose="02000000000000000000" pitchFamily="2" charset="0"/>
                <a:cs typeface="Roboto"/>
                <a:sym typeface="Roboto"/>
              </a:rPr>
              <a:t>We are now ready for Lab 14: Clustering and High Availability</a:t>
            </a:r>
            <a:endParaRPr sz="2200" b="1" dirty="0">
              <a:solidFill>
                <a:srgbClr val="0E5C9A"/>
              </a:solidFill>
              <a:latin typeface="Roboto" panose="02000000000000000000" pitchFamily="2" charset="0"/>
              <a:ea typeface="Roboto" panose="02000000000000000000" pitchFamily="2" charset="0"/>
              <a:cs typeface="Roboto"/>
              <a:sym typeface="Roboto"/>
            </a:endParaRPr>
          </a:p>
        </p:txBody>
      </p:sp>
      <p:sp>
        <p:nvSpPr>
          <p:cNvPr id="3" name="TextBox 2">
            <a:extLst>
              <a:ext uri="{FF2B5EF4-FFF2-40B4-BE49-F238E27FC236}">
                <a16:creationId xmlns:a16="http://schemas.microsoft.com/office/drawing/2014/main" id="{86C27300-53E6-ACEF-6323-EDFBCAD496F7}"/>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09.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1106"/>
        <p:cNvGrpSpPr/>
        <p:nvPr/>
      </p:nvGrpSpPr>
      <p:grpSpPr>
        <a:xfrm>
          <a:off x="0" y="0"/>
          <a:ext cx="0" cy="0"/>
          <a:chOff x="0" y="0"/>
          <a:chExt cx="0" cy="0"/>
        </a:xfrm>
      </p:grpSpPr>
      <p:sp>
        <p:nvSpPr>
          <p:cNvPr id="1107" name="Google Shape;1107;g302bd11f498_0_195"/>
          <p:cNvSpPr txBox="1">
            <a:spLocks noGrp="1"/>
          </p:cNvSpPr>
          <p:nvPr>
            <p:ph type="title"/>
          </p:nvPr>
        </p:nvSpPr>
        <p:spPr>
          <a:xfrm>
            <a:off x="838200" y="68785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Lab 14: Clustering and High Availability</a:t>
            </a:r>
            <a:endParaRPr dirty="0">
              <a:latin typeface="Roboto" panose="02000000000000000000" pitchFamily="2" charset="0"/>
              <a:ea typeface="Roboto" panose="02000000000000000000" pitchFamily="2" charset="0"/>
            </a:endParaRPr>
          </a:p>
        </p:txBody>
      </p:sp>
      <p:sp>
        <p:nvSpPr>
          <p:cNvPr id="1108" name="Google Shape;1108;g302bd11f498_0_195"/>
          <p:cNvSpPr txBox="1"/>
          <p:nvPr/>
        </p:nvSpPr>
        <p:spPr>
          <a:xfrm>
            <a:off x="407312" y="2219168"/>
            <a:ext cx="4939240" cy="4316526"/>
          </a:xfrm>
          <a:prstGeom prst="rect">
            <a:avLst/>
          </a:prstGeom>
          <a:noFill/>
          <a:ln>
            <a:noFill/>
          </a:ln>
        </p:spPr>
        <p:txBody>
          <a:bodyPr spcFirstLastPara="1" wrap="square" lIns="91425" tIns="45700" rIns="91425" bIns="45700" anchor="t" anchorCtr="0">
            <a:spAutoFit/>
          </a:bodyPr>
          <a:lstStyle/>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Summary</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In this lab, you will get the opportunity to look into some of the more advanced features of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 </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and its ability to proactively ensure availability for its hosted machines and services</a:t>
            </a:r>
            <a:r>
              <a:rPr lang="en-US" sz="1800" dirty="0">
                <a:solidFill>
                  <a:srgbClr val="262626"/>
                </a:solidFill>
                <a:latin typeface="Roboto" panose="02000000000000000000" pitchFamily="2" charset="0"/>
                <a:ea typeface="Roboto" panose="02000000000000000000" pitchFamily="2" charset="0"/>
                <a:cs typeface="Calibri"/>
                <a:sym typeface="Calibri"/>
              </a:rPr>
              <a:t>.</a:t>
            </a:r>
          </a:p>
          <a:p>
            <a:pPr marL="914400" marR="0" lvl="2" algn="l" rtl="0">
              <a:spcBef>
                <a:spcPts val="600"/>
              </a:spcBef>
              <a:spcAft>
                <a:spcPts val="0"/>
              </a:spcAft>
              <a:buClr>
                <a:srgbClr val="0E5C9A"/>
              </a:buClr>
              <a:buSzPts val="2250"/>
            </a:pPr>
            <a:endParaRPr sz="300" b="1" i="0" u="none" strike="noStrike" cap="none" dirty="0">
              <a:solidFill>
                <a:srgbClr val="262626"/>
              </a:solidFill>
              <a:latin typeface="Roboto" panose="02000000000000000000" pitchFamily="2" charset="0"/>
              <a:ea typeface="Roboto" panose="02000000000000000000" pitchFamily="2" charset="0"/>
              <a:cs typeface="Calibri"/>
              <a:sym typeface="Calibri"/>
            </a:endParaRPr>
          </a:p>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Objectives</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Cluster together 3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 </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nodes. </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Migrate a VM. </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Create replication tasks.</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Configure HA functionality.</a:t>
            </a: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1109" name="Google Shape;1109;g302bd11f498_0_195"/>
          <p:cNvCxnSpPr/>
          <p:nvPr/>
        </p:nvCxnSpPr>
        <p:spPr>
          <a:xfrm>
            <a:off x="0" y="2038147"/>
            <a:ext cx="11850000" cy="0"/>
          </a:xfrm>
          <a:prstGeom prst="straightConnector1">
            <a:avLst/>
          </a:prstGeom>
          <a:noFill/>
          <a:ln w="19050" cap="flat" cmpd="sng">
            <a:solidFill>
              <a:schemeClr val="accent1"/>
            </a:solidFill>
            <a:prstDash val="solid"/>
            <a:miter lim="800000"/>
            <a:headEnd type="none" w="sm" len="sm"/>
            <a:tailEnd type="none" w="sm" len="sm"/>
          </a:ln>
        </p:spPr>
      </p:cxnSp>
      <p:pic>
        <p:nvPicPr>
          <p:cNvPr id="1110" name="Google Shape;1110;g302bd11f498_0_195" descr="A screenshot of a computer&#10;&#10;Description automatically generated"/>
          <p:cNvPicPr preferRelativeResize="0"/>
          <p:nvPr/>
        </p:nvPicPr>
        <p:blipFill rotWithShape="1">
          <a:blip r:embed="rId3">
            <a:alphaModFix/>
          </a:blip>
          <a:srcRect/>
          <a:stretch/>
        </p:blipFill>
        <p:spPr>
          <a:xfrm>
            <a:off x="5450541" y="2370368"/>
            <a:ext cx="5392289" cy="3429002"/>
          </a:xfrm>
          <a:prstGeom prst="rect">
            <a:avLst/>
          </a:prstGeom>
          <a:noFill/>
          <a:ln>
            <a:solidFill>
              <a:schemeClr val="bg1">
                <a:lumMod val="85000"/>
              </a:schemeClr>
            </a:solidFill>
          </a:ln>
        </p:spPr>
      </p:pic>
      <p:sp>
        <p:nvSpPr>
          <p:cNvPr id="2" name="TextBox 1">
            <a:extLst>
              <a:ext uri="{FF2B5EF4-FFF2-40B4-BE49-F238E27FC236}">
                <a16:creationId xmlns:a16="http://schemas.microsoft.com/office/drawing/2014/main" id="{0F28AAC4-F834-35D2-FAEA-DC4E8DCCC48C}"/>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09.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115"/>
        <p:cNvGrpSpPr/>
        <p:nvPr/>
      </p:nvGrpSpPr>
      <p:grpSpPr>
        <a:xfrm>
          <a:off x="0" y="0"/>
          <a:ext cx="0" cy="0"/>
          <a:chOff x="0" y="0"/>
          <a:chExt cx="0" cy="0"/>
        </a:xfrm>
      </p:grpSpPr>
      <p:sp>
        <p:nvSpPr>
          <p:cNvPr id="1116" name="Google Shape;1116;g302bd11f498_0_95"/>
          <p:cNvSpPr txBox="1">
            <a:spLocks noGrp="1"/>
          </p:cNvSpPr>
          <p:nvPr>
            <p:ph type="title"/>
          </p:nvPr>
        </p:nvSpPr>
        <p:spPr>
          <a:xfrm>
            <a:off x="838200" y="1326235"/>
            <a:ext cx="10515600" cy="2783475"/>
          </a:xfrm>
          <a:prstGeom prst="rect">
            <a:avLst/>
          </a:prstGeom>
        </p:spPr>
        <p:txBody>
          <a:bodyPr spcFirstLastPara="1" wrap="square" lIns="91425" tIns="45700" rIns="91425" bIns="45700" anchor="ctr" anchorCtr="0">
            <a:normAutofit/>
          </a:bodyPr>
          <a:lstStyle/>
          <a:p>
            <a:pPr marL="0" lvl="0" indent="0" algn="ctr" rtl="0">
              <a:lnSpc>
                <a:spcPct val="100000"/>
              </a:lnSpc>
              <a:spcBef>
                <a:spcPts val="0"/>
              </a:spcBef>
              <a:spcAft>
                <a:spcPts val="0"/>
              </a:spcAft>
              <a:buNone/>
            </a:pPr>
            <a:r>
              <a:rPr lang="en-US" sz="6000" dirty="0">
                <a:solidFill>
                  <a:schemeClr val="lt1"/>
                </a:solidFill>
              </a:rPr>
              <a:t>NDG Proxmox VE: Setup and Management</a:t>
            </a:r>
            <a:endParaRPr sz="6000" dirty="0">
              <a:solidFill>
                <a:schemeClr val="lt1"/>
              </a:solidFill>
            </a:endParaRPr>
          </a:p>
        </p:txBody>
      </p:sp>
      <p:sp>
        <p:nvSpPr>
          <p:cNvPr id="2" name="TextBox 1">
            <a:extLst>
              <a:ext uri="{FF2B5EF4-FFF2-40B4-BE49-F238E27FC236}">
                <a16:creationId xmlns:a16="http://schemas.microsoft.com/office/drawing/2014/main" id="{78EC99FB-D502-1831-ECE1-8FCB16CAB10C}"/>
              </a:ext>
            </a:extLst>
          </p:cNvPr>
          <p:cNvSpPr txBox="1"/>
          <p:nvPr/>
        </p:nvSpPr>
        <p:spPr>
          <a:xfrm>
            <a:off x="4267200" y="3848100"/>
            <a:ext cx="3981450" cy="523220"/>
          </a:xfrm>
          <a:prstGeom prst="rect">
            <a:avLst/>
          </a:prstGeom>
          <a:noFill/>
        </p:spPr>
        <p:txBody>
          <a:bodyPr wrap="square" rtlCol="0">
            <a:spAutoFit/>
          </a:bodyPr>
          <a:lstStyle/>
          <a:p>
            <a:pPr algn="ctr"/>
            <a:r>
              <a:rPr lang="en-US" sz="2800" b="1" dirty="0">
                <a:solidFill>
                  <a:schemeClr val="bg1"/>
                </a:solidFill>
                <a:latin typeface="Roboto" panose="02000000000000000000" pitchFamily="2" charset="0"/>
                <a:ea typeface="Roboto" panose="02000000000000000000" pitchFamily="2" charset="0"/>
                <a:cs typeface="Roboto" panose="02000000000000000000" pitchFamily="2" charset="0"/>
              </a:rPr>
              <a:t>Lab Information</a:t>
            </a:r>
          </a:p>
        </p:txBody>
      </p:sp>
      <p:sp>
        <p:nvSpPr>
          <p:cNvPr id="3" name="Rectangle 2">
            <a:extLst>
              <a:ext uri="{FF2B5EF4-FFF2-40B4-BE49-F238E27FC236}">
                <a16:creationId xmlns:a16="http://schemas.microsoft.com/office/drawing/2014/main" id="{2F019097-AF9E-AB51-F749-D110C5064824}"/>
              </a:ext>
            </a:extLst>
          </p:cNvPr>
          <p:cNvSpPr>
            <a:spLocks noGrp="1" noRot="1" noMove="1" noResize="1" noEditPoints="1" noAdjustHandles="1" noChangeArrowheads="1" noChangeShapeType="1"/>
          </p:cNvSpPr>
          <p:nvPr/>
        </p:nvSpPr>
        <p:spPr>
          <a:xfrm>
            <a:off x="10363200" y="5915025"/>
            <a:ext cx="1743075" cy="6762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g302bd11f498_0_5"/>
          <p:cNvSpPr txBox="1">
            <a:spLocks noGrp="1"/>
          </p:cNvSpPr>
          <p:nvPr>
            <p:ph type="title"/>
          </p:nvPr>
        </p:nvSpPr>
        <p:spPr>
          <a:xfrm>
            <a:off x="838200" y="365125"/>
            <a:ext cx="10515600" cy="52833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b="0" dirty="0"/>
              <a:t>Module 02.</a:t>
            </a:r>
            <a:endParaRPr b="0" dirty="0"/>
          </a:p>
          <a:p>
            <a:pPr marL="0" lvl="0" indent="0" algn="l" rtl="0">
              <a:lnSpc>
                <a:spcPct val="100000"/>
              </a:lnSpc>
              <a:spcBef>
                <a:spcPts val="0"/>
              </a:spcBef>
              <a:spcAft>
                <a:spcPts val="0"/>
              </a:spcAft>
              <a:buNone/>
            </a:pPr>
            <a:r>
              <a:rPr lang="en-US" sz="4000" dirty="0"/>
              <a:t>Proxmox VE Subscriptions and Repositories</a:t>
            </a:r>
            <a:endParaRPr sz="4000"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1120"/>
        <p:cNvGrpSpPr/>
        <p:nvPr/>
      </p:nvGrpSpPr>
      <p:grpSpPr>
        <a:xfrm>
          <a:off x="0" y="0"/>
          <a:ext cx="0" cy="0"/>
          <a:chOff x="0" y="0"/>
          <a:chExt cx="0" cy="0"/>
        </a:xfrm>
      </p:grpSpPr>
      <p:sp>
        <p:nvSpPr>
          <p:cNvPr id="1121" name="Google Shape;1121;p2"/>
          <p:cNvSpPr txBox="1">
            <a:spLocks noGrp="1"/>
          </p:cNvSpPr>
          <p:nvPr>
            <p:ph type="title"/>
          </p:nvPr>
        </p:nvSpPr>
        <p:spPr>
          <a:xfrm>
            <a:off x="838200" y="75240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Details</a:t>
            </a:r>
            <a:endParaRPr dirty="0">
              <a:latin typeface="Roboto" panose="02000000000000000000" pitchFamily="2" charset="0"/>
              <a:ea typeface="Roboto" panose="02000000000000000000" pitchFamily="2" charset="0"/>
            </a:endParaRPr>
          </a:p>
        </p:txBody>
      </p:sp>
      <p:sp>
        <p:nvSpPr>
          <p:cNvPr id="1122" name="Google Shape;1122;p2"/>
          <p:cNvSpPr txBox="1"/>
          <p:nvPr/>
        </p:nvSpPr>
        <p:spPr>
          <a:xfrm>
            <a:off x="838200" y="2663469"/>
            <a:ext cx="4976033" cy="2031285"/>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E5C9A"/>
              </a:buClr>
              <a:buSzPts val="2250"/>
              <a:buFont typeface="Arial"/>
              <a:buChar char="•"/>
            </a:pPr>
            <a:r>
              <a:rPr lang="en-US" sz="1800" i="1" dirty="0">
                <a:solidFill>
                  <a:srgbClr val="3F3F3F"/>
                </a:solidFill>
                <a:latin typeface="Roboto" panose="02000000000000000000" pitchFamily="2" charset="0"/>
                <a:ea typeface="Roboto" panose="02000000000000000000" pitchFamily="2" charset="0"/>
                <a:cs typeface="Roboto"/>
                <a:sym typeface="Roboto"/>
              </a:rPr>
              <a:t>Proxmox VE 8: Setup and Management </a:t>
            </a:r>
            <a:r>
              <a:rPr lang="en-US" sz="1800" dirty="0">
                <a:solidFill>
                  <a:srgbClr val="3F3F3F"/>
                </a:solidFill>
                <a:latin typeface="Roboto" panose="02000000000000000000" pitchFamily="2" charset="0"/>
                <a:ea typeface="Roboto" panose="02000000000000000000" pitchFamily="2" charset="0"/>
                <a:cs typeface="Roboto"/>
                <a:sym typeface="Roboto"/>
              </a:rPr>
              <a:t>labs demonstrate how to install and configure Proxmox VE, deploy and modify VM and CTs, and understand storage backup solutions. </a:t>
            </a:r>
            <a:endParaRPr sz="1800" b="0" i="0" dirty="0">
              <a:solidFill>
                <a:srgbClr val="3F3F3F"/>
              </a:solidFill>
              <a:latin typeface="Roboto" panose="02000000000000000000" pitchFamily="2" charset="0"/>
              <a:ea typeface="Roboto" panose="02000000000000000000" pitchFamily="2" charset="0"/>
              <a:cs typeface="Roboto"/>
              <a:sym typeface="Roboto"/>
            </a:endParaRPr>
          </a:p>
          <a:p>
            <a:pPr marL="457200" marR="0" lvl="1" indent="0" algn="l" rtl="0">
              <a:spcBef>
                <a:spcPts val="0"/>
              </a:spcBef>
              <a:spcAft>
                <a:spcPts val="0"/>
              </a:spcAft>
              <a:buNone/>
            </a:pPr>
            <a:br>
              <a:rPr lang="en-US" sz="1800" b="0" i="0" u="none" strike="noStrike" cap="none" dirty="0">
                <a:solidFill>
                  <a:schemeClr val="dk1"/>
                </a:solidFill>
                <a:latin typeface="Roboto" panose="02000000000000000000" pitchFamily="2" charset="0"/>
                <a:ea typeface="Roboto" panose="02000000000000000000" pitchFamily="2" charset="0"/>
                <a:sym typeface="Arial"/>
              </a:rPr>
            </a:b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pic>
        <p:nvPicPr>
          <p:cNvPr id="1123" name="Google Shape;1123;p2" descr="A close-up of a red and white background&#10;&#10;Description automatically generated"/>
          <p:cNvPicPr preferRelativeResize="0"/>
          <p:nvPr/>
        </p:nvPicPr>
        <p:blipFill rotWithShape="1">
          <a:blip r:embed="rId3">
            <a:alphaModFix/>
          </a:blip>
          <a:srcRect/>
          <a:stretch/>
        </p:blipFill>
        <p:spPr>
          <a:xfrm>
            <a:off x="6377767" y="2753077"/>
            <a:ext cx="4976033" cy="2132585"/>
          </a:xfrm>
          <a:prstGeom prst="rect">
            <a:avLst/>
          </a:prstGeom>
          <a:noFill/>
          <a:ln>
            <a:noFill/>
          </a:ln>
        </p:spPr>
      </p:pic>
      <p:cxnSp>
        <p:nvCxnSpPr>
          <p:cNvPr id="1124" name="Google Shape;1124;p2"/>
          <p:cNvCxnSpPr/>
          <p:nvPr/>
        </p:nvCxnSpPr>
        <p:spPr>
          <a:xfrm>
            <a:off x="0" y="2320303"/>
            <a:ext cx="11850130" cy="0"/>
          </a:xfrm>
          <a:prstGeom prst="straightConnector1">
            <a:avLst/>
          </a:prstGeom>
          <a:noFill/>
          <a:ln w="19050" cap="flat" cmpd="sng">
            <a:solidFill>
              <a:schemeClr val="accent1"/>
            </a:solidFill>
            <a:prstDash val="solid"/>
            <a:miter lim="800000"/>
            <a:headEnd type="none" w="sm" len="sm"/>
            <a:tailEnd type="none" w="sm" len="sm"/>
          </a:ln>
        </p:spPr>
      </p:cxn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1129"/>
        <p:cNvGrpSpPr/>
        <p:nvPr/>
      </p:nvGrpSpPr>
      <p:grpSpPr>
        <a:xfrm>
          <a:off x="0" y="0"/>
          <a:ext cx="0" cy="0"/>
          <a:chOff x="0" y="0"/>
          <a:chExt cx="0" cy="0"/>
        </a:xfrm>
      </p:grpSpPr>
      <p:sp>
        <p:nvSpPr>
          <p:cNvPr id="1130" name="Google Shape;1130;p3"/>
          <p:cNvSpPr txBox="1">
            <a:spLocks noGrp="1"/>
          </p:cNvSpPr>
          <p:nvPr>
            <p:ph type="title"/>
          </p:nvPr>
        </p:nvSpPr>
        <p:spPr>
          <a:xfrm>
            <a:off x="838200" y="7308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Access</a:t>
            </a:r>
            <a:endParaRPr dirty="0">
              <a:latin typeface="Roboto" panose="02000000000000000000" pitchFamily="2" charset="0"/>
              <a:ea typeface="Roboto" panose="02000000000000000000" pitchFamily="2" charset="0"/>
            </a:endParaRPr>
          </a:p>
        </p:txBody>
      </p:sp>
      <p:sp>
        <p:nvSpPr>
          <p:cNvPr id="1131" name="Google Shape;1131;p3"/>
          <p:cNvSpPr txBox="1"/>
          <p:nvPr/>
        </p:nvSpPr>
        <p:spPr>
          <a:xfrm>
            <a:off x="838200" y="2639592"/>
            <a:ext cx="3152887" cy="2308284"/>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E5C9A"/>
              </a:buClr>
              <a:buSzPts val="2250"/>
              <a:buFont typeface="Arial"/>
              <a:buChar char="•"/>
            </a:pPr>
            <a:r>
              <a:rPr lang="en-US" sz="1800" i="1" dirty="0">
                <a:solidFill>
                  <a:srgbClr val="3F3F3F"/>
                </a:solidFill>
                <a:latin typeface="Roboto" panose="02000000000000000000" pitchFamily="2" charset="0"/>
                <a:ea typeface="Roboto" panose="02000000000000000000" pitchFamily="2" charset="0"/>
                <a:cs typeface="Roboto"/>
                <a:sym typeface="Roboto"/>
              </a:rPr>
              <a:t>All you need is a Browser!</a:t>
            </a:r>
            <a:endParaRPr dirty="0">
              <a:latin typeface="Roboto" panose="02000000000000000000" pitchFamily="2" charset="0"/>
              <a:ea typeface="Roboto" panose="02000000000000000000" pitchFamily="2" charset="0"/>
            </a:endParaRPr>
          </a:p>
          <a:p>
            <a:pPr marL="0" marR="0" lvl="0" indent="0" algn="l" rtl="0">
              <a:spcBef>
                <a:spcPts val="0"/>
              </a:spcBef>
              <a:spcAft>
                <a:spcPts val="0"/>
              </a:spcAft>
              <a:buNone/>
            </a:pPr>
            <a:endParaRPr sz="1800" i="1" dirty="0">
              <a:solidFill>
                <a:srgbClr val="3F3F3F"/>
              </a:solidFill>
              <a:latin typeface="Roboto" panose="02000000000000000000" pitchFamily="2" charset="0"/>
              <a:ea typeface="Roboto" panose="02000000000000000000" pitchFamily="2" charset="0"/>
              <a:cs typeface="Roboto"/>
              <a:sym typeface="Roboto"/>
            </a:endParaRPr>
          </a:p>
          <a:p>
            <a:pPr marL="285750" marR="0" lvl="0" indent="-285750" algn="l" rtl="0">
              <a:spcBef>
                <a:spcPts val="0"/>
              </a:spcBef>
              <a:spcAft>
                <a:spcPts val="0"/>
              </a:spcAft>
              <a:buClr>
                <a:srgbClr val="0E5C9A"/>
              </a:buClr>
              <a:buSzPts val="2250"/>
              <a:buFont typeface="Arial"/>
              <a:buChar char="•"/>
            </a:pPr>
            <a:r>
              <a:rPr lang="en-US" sz="1800" dirty="0">
                <a:solidFill>
                  <a:srgbClr val="3F3F3F"/>
                </a:solidFill>
                <a:latin typeface="Roboto" panose="02000000000000000000" pitchFamily="2" charset="0"/>
                <a:ea typeface="Roboto" panose="02000000000000000000" pitchFamily="2" charset="0"/>
                <a:cs typeface="Roboto"/>
                <a:sym typeface="Roboto"/>
              </a:rPr>
              <a:t>Launch the </a:t>
            </a:r>
            <a:r>
              <a:rPr lang="en-US" sz="1800" i="1" dirty="0">
                <a:solidFill>
                  <a:srgbClr val="3F3F3F"/>
                </a:solidFill>
                <a:latin typeface="Roboto" panose="02000000000000000000" pitchFamily="2" charset="0"/>
                <a:ea typeface="Roboto" panose="02000000000000000000" pitchFamily="2" charset="0"/>
                <a:cs typeface="Roboto"/>
                <a:sym typeface="Roboto"/>
              </a:rPr>
              <a:t>Proxmox Sandbox </a:t>
            </a:r>
            <a:r>
              <a:rPr lang="en-US" sz="1800" dirty="0">
                <a:solidFill>
                  <a:srgbClr val="3F3F3F"/>
                </a:solidFill>
                <a:latin typeface="Roboto" panose="02000000000000000000" pitchFamily="2" charset="0"/>
                <a:ea typeface="Roboto" panose="02000000000000000000" pitchFamily="2" charset="0"/>
                <a:cs typeface="Roboto"/>
                <a:sym typeface="Roboto"/>
              </a:rPr>
              <a:t>or the </a:t>
            </a:r>
            <a:r>
              <a:rPr lang="en-US" sz="1800" i="1" dirty="0">
                <a:solidFill>
                  <a:srgbClr val="3F3F3F"/>
                </a:solidFill>
                <a:latin typeface="Roboto" panose="02000000000000000000" pitchFamily="2" charset="0"/>
                <a:ea typeface="Roboto" panose="02000000000000000000" pitchFamily="2" charset="0"/>
                <a:cs typeface="Roboto"/>
                <a:sym typeface="Roboto"/>
              </a:rPr>
              <a:t>Proxmox Labs </a:t>
            </a:r>
            <a:r>
              <a:rPr lang="en-US" sz="1800" dirty="0">
                <a:solidFill>
                  <a:srgbClr val="3F3F3F"/>
                </a:solidFill>
                <a:latin typeface="Roboto" panose="02000000000000000000" pitchFamily="2" charset="0"/>
                <a:ea typeface="Roboto" panose="02000000000000000000" pitchFamily="2" charset="0"/>
                <a:cs typeface="Roboto"/>
                <a:sym typeface="Roboto"/>
              </a:rPr>
              <a:t>directly from the NDG Portal. </a:t>
            </a:r>
            <a:endParaRPr sz="1800" b="0" i="0" dirty="0">
              <a:solidFill>
                <a:srgbClr val="3F3F3F"/>
              </a:solidFill>
              <a:latin typeface="Roboto" panose="02000000000000000000" pitchFamily="2" charset="0"/>
              <a:ea typeface="Roboto" panose="02000000000000000000" pitchFamily="2" charset="0"/>
              <a:cs typeface="Roboto"/>
              <a:sym typeface="Roboto"/>
            </a:endParaRPr>
          </a:p>
          <a:p>
            <a:pPr marL="457200" marR="0" lvl="1" indent="0" algn="l" rtl="0">
              <a:spcBef>
                <a:spcPts val="0"/>
              </a:spcBef>
              <a:spcAft>
                <a:spcPts val="0"/>
              </a:spcAft>
              <a:buNone/>
            </a:pPr>
            <a:br>
              <a:rPr lang="en-US" sz="1800" b="0" i="0" u="none" strike="noStrike" cap="none" dirty="0">
                <a:solidFill>
                  <a:schemeClr val="dk1"/>
                </a:solidFill>
                <a:latin typeface="Roboto" panose="02000000000000000000" pitchFamily="2" charset="0"/>
                <a:ea typeface="Roboto" panose="02000000000000000000" pitchFamily="2" charset="0"/>
                <a:sym typeface="Arial"/>
              </a:rPr>
            </a:b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1132" name="Google Shape;1132;p3"/>
          <p:cNvCxnSpPr/>
          <p:nvPr/>
        </p:nvCxnSpPr>
        <p:spPr>
          <a:xfrm>
            <a:off x="0" y="2348484"/>
            <a:ext cx="11850130" cy="0"/>
          </a:xfrm>
          <a:prstGeom prst="straightConnector1">
            <a:avLst/>
          </a:prstGeom>
          <a:noFill/>
          <a:ln w="19050" cap="flat" cmpd="sng">
            <a:solidFill>
              <a:schemeClr val="accent1"/>
            </a:solidFill>
            <a:prstDash val="solid"/>
            <a:miter lim="800000"/>
            <a:headEnd type="none" w="sm" len="sm"/>
            <a:tailEnd type="none" w="sm" len="sm"/>
          </a:ln>
        </p:spPr>
      </p:cxnSp>
      <p:pic>
        <p:nvPicPr>
          <p:cNvPr id="1133" name="Google Shape;1133;p3" descr="A diagram of server servers&#10;&#10;Description automatically generated"/>
          <p:cNvPicPr preferRelativeResize="0"/>
          <p:nvPr/>
        </p:nvPicPr>
        <p:blipFill rotWithShape="1">
          <a:blip r:embed="rId3">
            <a:alphaModFix/>
          </a:blip>
          <a:srcRect/>
          <a:stretch/>
        </p:blipFill>
        <p:spPr>
          <a:xfrm>
            <a:off x="4205739" y="2639592"/>
            <a:ext cx="6464337" cy="3267419"/>
          </a:xfrm>
          <a:prstGeom prst="rect">
            <a:avLst/>
          </a:prstGeom>
          <a:noFill/>
          <a:ln>
            <a:solidFill>
              <a:schemeClr val="bg1">
                <a:lumMod val="85000"/>
              </a:schemeClr>
            </a:solidFill>
          </a:ln>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1138"/>
        <p:cNvGrpSpPr/>
        <p:nvPr/>
      </p:nvGrpSpPr>
      <p:grpSpPr>
        <a:xfrm>
          <a:off x="0" y="0"/>
          <a:ext cx="0" cy="0"/>
          <a:chOff x="0" y="0"/>
          <a:chExt cx="0" cy="0"/>
        </a:xfrm>
      </p:grpSpPr>
      <p:sp>
        <p:nvSpPr>
          <p:cNvPr id="1139" name="Google Shape;1139;p4"/>
          <p:cNvSpPr txBox="1">
            <a:spLocks noGrp="1"/>
          </p:cNvSpPr>
          <p:nvPr>
            <p:ph type="title"/>
          </p:nvPr>
        </p:nvSpPr>
        <p:spPr>
          <a:xfrm>
            <a:off x="838200" y="806190"/>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Features</a:t>
            </a:r>
            <a:endParaRPr dirty="0">
              <a:latin typeface="Roboto" panose="02000000000000000000" pitchFamily="2" charset="0"/>
              <a:ea typeface="Roboto" panose="02000000000000000000" pitchFamily="2" charset="0"/>
            </a:endParaRPr>
          </a:p>
        </p:txBody>
      </p:sp>
      <p:sp>
        <p:nvSpPr>
          <p:cNvPr id="1140" name="Google Shape;1140;p4"/>
          <p:cNvSpPr txBox="1"/>
          <p:nvPr/>
        </p:nvSpPr>
        <p:spPr>
          <a:xfrm>
            <a:off x="838200" y="2776186"/>
            <a:ext cx="2352260" cy="2308284"/>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E5C9A"/>
              </a:buClr>
              <a:buSzPts val="2250"/>
              <a:buFont typeface="Arial"/>
              <a:buChar char="•"/>
            </a:pPr>
            <a:r>
              <a:rPr lang="en-US" sz="1800" i="1" dirty="0">
                <a:solidFill>
                  <a:srgbClr val="3F3F3F"/>
                </a:solidFill>
                <a:latin typeface="Roboto" panose="02000000000000000000" pitchFamily="2" charset="0"/>
                <a:ea typeface="Roboto" panose="02000000000000000000" pitchFamily="2" charset="0"/>
                <a:cs typeface="Roboto"/>
                <a:sym typeface="Roboto"/>
              </a:rPr>
              <a:t>Undock</a:t>
            </a:r>
            <a:r>
              <a:rPr lang="en-US" sz="1800" dirty="0">
                <a:solidFill>
                  <a:srgbClr val="3F3F3F"/>
                </a:solidFill>
                <a:latin typeface="Roboto" panose="02000000000000000000" pitchFamily="2" charset="0"/>
                <a:ea typeface="Roboto" panose="02000000000000000000" pitchFamily="2" charset="0"/>
                <a:cs typeface="Roboto"/>
                <a:sym typeface="Roboto"/>
              </a:rPr>
              <a:t> the lab instructions for side-by-side view</a:t>
            </a:r>
            <a:endParaRPr dirty="0">
              <a:latin typeface="Roboto" panose="02000000000000000000" pitchFamily="2" charset="0"/>
              <a:ea typeface="Roboto" panose="02000000000000000000" pitchFamily="2" charset="0"/>
            </a:endParaRPr>
          </a:p>
          <a:p>
            <a:pPr marL="0" marR="0" lvl="0" indent="0" algn="l" rtl="0">
              <a:spcBef>
                <a:spcPts val="0"/>
              </a:spcBef>
              <a:spcAft>
                <a:spcPts val="0"/>
              </a:spcAft>
              <a:buNone/>
            </a:pPr>
            <a:endParaRPr sz="1800" i="1" dirty="0">
              <a:solidFill>
                <a:srgbClr val="3F3F3F"/>
              </a:solidFill>
              <a:latin typeface="Roboto" panose="02000000000000000000" pitchFamily="2" charset="0"/>
              <a:ea typeface="Roboto" panose="02000000000000000000" pitchFamily="2" charset="0"/>
              <a:cs typeface="Roboto"/>
              <a:sym typeface="Roboto"/>
            </a:endParaRPr>
          </a:p>
          <a:p>
            <a:pPr marL="285750" marR="0" lvl="0" indent="-285750" algn="l" rtl="0">
              <a:spcBef>
                <a:spcPts val="0"/>
              </a:spcBef>
              <a:spcAft>
                <a:spcPts val="0"/>
              </a:spcAft>
              <a:buClr>
                <a:srgbClr val="0E5C9A"/>
              </a:buClr>
              <a:buSzPts val="2250"/>
              <a:buFont typeface="Arial"/>
              <a:buChar char="•"/>
            </a:pPr>
            <a:r>
              <a:rPr lang="en-US" sz="1800" dirty="0">
                <a:solidFill>
                  <a:srgbClr val="3F3F3F"/>
                </a:solidFill>
                <a:latin typeface="Roboto" panose="02000000000000000000" pitchFamily="2" charset="0"/>
                <a:ea typeface="Roboto" panose="02000000000000000000" pitchFamily="2" charset="0"/>
                <a:cs typeface="Roboto"/>
                <a:sym typeface="Roboto"/>
              </a:rPr>
              <a:t>Manually end reservation and extend reservation</a:t>
            </a:r>
            <a:br>
              <a:rPr lang="en-US" sz="1800" dirty="0">
                <a:solidFill>
                  <a:schemeClr val="dk1"/>
                </a:solidFill>
                <a:latin typeface="Roboto" panose="02000000000000000000" pitchFamily="2" charset="0"/>
                <a:ea typeface="Roboto" panose="02000000000000000000" pitchFamily="2" charset="0"/>
                <a:sym typeface="Arial"/>
              </a:rPr>
            </a:br>
            <a:endParaRPr sz="1800" dirty="0">
              <a:solidFill>
                <a:schemeClr val="dk1"/>
              </a:solidFill>
              <a:latin typeface="Roboto" panose="02000000000000000000" pitchFamily="2" charset="0"/>
              <a:ea typeface="Roboto" panose="02000000000000000000" pitchFamily="2" charset="0"/>
              <a:sym typeface="Arial"/>
            </a:endParaRPr>
          </a:p>
        </p:txBody>
      </p:sp>
      <p:cxnSp>
        <p:nvCxnSpPr>
          <p:cNvPr id="1141" name="Google Shape;1141;p4"/>
          <p:cNvCxnSpPr/>
          <p:nvPr/>
        </p:nvCxnSpPr>
        <p:spPr>
          <a:xfrm>
            <a:off x="0" y="2295509"/>
            <a:ext cx="11850130" cy="0"/>
          </a:xfrm>
          <a:prstGeom prst="straightConnector1">
            <a:avLst/>
          </a:prstGeom>
          <a:noFill/>
          <a:ln w="19050" cap="flat" cmpd="sng">
            <a:solidFill>
              <a:schemeClr val="accent1"/>
            </a:solidFill>
            <a:prstDash val="solid"/>
            <a:miter lim="800000"/>
            <a:headEnd type="none" w="sm" len="sm"/>
            <a:tailEnd type="none" w="sm" len="sm"/>
          </a:ln>
        </p:spPr>
      </p:cxnSp>
      <p:grpSp>
        <p:nvGrpSpPr>
          <p:cNvPr id="2" name="Group 1">
            <a:extLst>
              <a:ext uri="{FF2B5EF4-FFF2-40B4-BE49-F238E27FC236}">
                <a16:creationId xmlns:a16="http://schemas.microsoft.com/office/drawing/2014/main" id="{189A9511-27CF-4782-99E7-47350A003D19}"/>
              </a:ext>
            </a:extLst>
          </p:cNvPr>
          <p:cNvGrpSpPr>
            <a:grpSpLocks noGrp="1" noUngrp="1" noRot="1" noMove="1" noResize="1"/>
          </p:cNvGrpSpPr>
          <p:nvPr/>
        </p:nvGrpSpPr>
        <p:grpSpPr>
          <a:xfrm>
            <a:off x="3483317" y="2776186"/>
            <a:ext cx="8098458" cy="2680200"/>
            <a:chOff x="3751672" y="2136338"/>
            <a:chExt cx="8098458" cy="2680200"/>
          </a:xfrm>
        </p:grpSpPr>
        <p:pic>
          <p:nvPicPr>
            <p:cNvPr id="1142" name="Google Shape;1142;p4" descr="A screenshot of a computer&#10;&#10;Description automatically generated"/>
            <p:cNvPicPr preferRelativeResize="0">
              <a:picLocks noGrp="1" noRot="1" noMove="1" noResize="1" noEditPoints="1" noAdjustHandles="1" noChangeArrowheads="1" noChangeShapeType="1" noCrop="1"/>
            </p:cNvPicPr>
            <p:nvPr/>
          </p:nvPicPr>
          <p:blipFill rotWithShape="1">
            <a:blip r:embed="rId3">
              <a:alphaModFix/>
            </a:blip>
            <a:srcRect/>
            <a:stretch/>
          </p:blipFill>
          <p:spPr>
            <a:xfrm>
              <a:off x="3751672" y="2136338"/>
              <a:ext cx="8002764" cy="2680200"/>
            </a:xfrm>
            <a:prstGeom prst="rect">
              <a:avLst/>
            </a:prstGeom>
            <a:noFill/>
            <a:ln>
              <a:solidFill>
                <a:schemeClr val="bg1">
                  <a:lumMod val="85000"/>
                </a:schemeClr>
              </a:solidFill>
            </a:ln>
          </p:spPr>
        </p:pic>
        <p:sp>
          <p:nvSpPr>
            <p:cNvPr id="1143" name="Google Shape;1143;p4"/>
            <p:cNvSpPr>
              <a:spLocks noGrp="1" noRot="1" noMove="1" noResize="1" noEditPoints="1" noAdjustHandles="1" noChangeArrowheads="1" noChangeShapeType="1"/>
            </p:cNvSpPr>
            <p:nvPr/>
          </p:nvSpPr>
          <p:spPr>
            <a:xfrm>
              <a:off x="4210493" y="3359612"/>
              <a:ext cx="1297172" cy="664812"/>
            </a:xfrm>
            <a:prstGeom prst="ellipse">
              <a:avLst/>
            </a:prstGeom>
            <a:noFill/>
            <a:ln w="1905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panose="02000000000000000000" pitchFamily="2" charset="0"/>
                <a:ea typeface="Roboto" panose="02000000000000000000" pitchFamily="2" charset="0"/>
                <a:sym typeface="Arial"/>
              </a:endParaRPr>
            </a:p>
          </p:txBody>
        </p:sp>
        <p:sp>
          <p:nvSpPr>
            <p:cNvPr id="1144" name="Google Shape;1144;p4"/>
            <p:cNvSpPr>
              <a:spLocks noGrp="1" noRot="1" noMove="1" noResize="1" noEditPoints="1" noAdjustHandles="1" noChangeArrowheads="1" noChangeShapeType="1"/>
            </p:cNvSpPr>
            <p:nvPr/>
          </p:nvSpPr>
          <p:spPr>
            <a:xfrm>
              <a:off x="10552958" y="2491287"/>
              <a:ext cx="1297172" cy="664812"/>
            </a:xfrm>
            <a:prstGeom prst="ellipse">
              <a:avLst/>
            </a:prstGeom>
            <a:noFill/>
            <a:ln w="1905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panose="02000000000000000000" pitchFamily="2" charset="0"/>
                <a:ea typeface="Roboto" panose="02000000000000000000" pitchFamily="2" charset="0"/>
                <a:sym typeface="Arial"/>
              </a:endParaRPr>
            </a:p>
          </p:txBody>
        </p:sp>
      </p:gr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1149"/>
        <p:cNvGrpSpPr/>
        <p:nvPr/>
      </p:nvGrpSpPr>
      <p:grpSpPr>
        <a:xfrm>
          <a:off x="0" y="0"/>
          <a:ext cx="0" cy="0"/>
          <a:chOff x="0" y="0"/>
          <a:chExt cx="0" cy="0"/>
        </a:xfrm>
      </p:grpSpPr>
      <p:sp>
        <p:nvSpPr>
          <p:cNvPr id="1150" name="Google Shape;1150;p5"/>
          <p:cNvSpPr txBox="1">
            <a:spLocks noGrp="1"/>
          </p:cNvSpPr>
          <p:nvPr>
            <p:ph type="title"/>
          </p:nvPr>
        </p:nvSpPr>
        <p:spPr>
          <a:xfrm>
            <a:off x="838200" y="59372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t>Proxmox VE 8: Setup and Management </a:t>
            </a:r>
            <a:br>
              <a:rPr lang="en-US" dirty="0"/>
            </a:br>
            <a:r>
              <a:rPr lang="en-US" sz="2800" dirty="0"/>
              <a:t>Features</a:t>
            </a:r>
            <a:endParaRPr dirty="0"/>
          </a:p>
        </p:txBody>
      </p:sp>
      <p:cxnSp>
        <p:nvCxnSpPr>
          <p:cNvPr id="1151" name="Google Shape;1151;p5"/>
          <p:cNvCxnSpPr/>
          <p:nvPr/>
        </p:nvCxnSpPr>
        <p:spPr>
          <a:xfrm>
            <a:off x="0" y="1972783"/>
            <a:ext cx="11850130" cy="0"/>
          </a:xfrm>
          <a:prstGeom prst="straightConnector1">
            <a:avLst/>
          </a:prstGeom>
          <a:noFill/>
          <a:ln w="19050" cap="flat" cmpd="sng">
            <a:solidFill>
              <a:schemeClr val="accent1"/>
            </a:solidFill>
            <a:prstDash val="solid"/>
            <a:miter lim="800000"/>
            <a:headEnd type="none" w="sm" len="sm"/>
            <a:tailEnd type="none" w="sm" len="sm"/>
          </a:ln>
        </p:spPr>
      </p:cxnSp>
      <p:pic>
        <p:nvPicPr>
          <p:cNvPr id="1152" name="Google Shape;1152;p5" descr="A screenshot of a computer&#10;&#10;Description automatically generated"/>
          <p:cNvPicPr preferRelativeResize="0">
            <a:picLocks noGrp="1" noRot="1" noMove="1" noResize="1" noEditPoints="1" noAdjustHandles="1" noChangeArrowheads="1" noChangeShapeType="1" noCrop="1"/>
          </p:cNvPicPr>
          <p:nvPr/>
        </p:nvPicPr>
        <p:blipFill rotWithShape="1">
          <a:blip r:embed="rId3">
            <a:alphaModFix/>
          </a:blip>
          <a:srcRect/>
          <a:stretch/>
        </p:blipFill>
        <p:spPr>
          <a:xfrm>
            <a:off x="2380111" y="2230418"/>
            <a:ext cx="6917785" cy="3984215"/>
          </a:xfrm>
          <a:prstGeom prst="rect">
            <a:avLst/>
          </a:prstGeom>
          <a:noFill/>
          <a:ln>
            <a:solidFill>
              <a:schemeClr val="bg1">
                <a:lumMod val="85000"/>
              </a:schemeClr>
            </a:solidFill>
          </a:ln>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157"/>
        <p:cNvGrpSpPr/>
        <p:nvPr/>
      </p:nvGrpSpPr>
      <p:grpSpPr>
        <a:xfrm>
          <a:off x="0" y="0"/>
          <a:ext cx="0" cy="0"/>
          <a:chOff x="0" y="0"/>
          <a:chExt cx="0" cy="0"/>
        </a:xfrm>
      </p:grpSpPr>
      <p:pic>
        <p:nvPicPr>
          <p:cNvPr id="1158" name="Google Shape;1158;p6" descr="A screenshot of a computer&#10;&#10;Description automatically generated"/>
          <p:cNvPicPr preferRelativeResize="0">
            <a:picLocks noGrp="1" noRot="1" noMove="1" noResize="1" noEditPoints="1" noAdjustHandles="1" noChangeArrowheads="1" noChangeShapeType="1" noCrop="1"/>
          </p:cNvPicPr>
          <p:nvPr/>
        </p:nvPicPr>
        <p:blipFill rotWithShape="1">
          <a:blip r:embed="rId3">
            <a:alphaModFix/>
          </a:blip>
          <a:srcRect/>
          <a:stretch/>
        </p:blipFill>
        <p:spPr>
          <a:xfrm>
            <a:off x="3405103" y="2662058"/>
            <a:ext cx="7772400" cy="3136016"/>
          </a:xfrm>
          <a:prstGeom prst="rect">
            <a:avLst/>
          </a:prstGeom>
          <a:noFill/>
          <a:ln>
            <a:solidFill>
              <a:schemeClr val="bg1">
                <a:lumMod val="85000"/>
              </a:schemeClr>
            </a:solidFill>
          </a:ln>
        </p:spPr>
      </p:pic>
      <p:sp>
        <p:nvSpPr>
          <p:cNvPr id="1159" name="Google Shape;1159;p6"/>
          <p:cNvSpPr txBox="1">
            <a:spLocks noGrp="1"/>
          </p:cNvSpPr>
          <p:nvPr>
            <p:ph type="title"/>
          </p:nvPr>
        </p:nvSpPr>
        <p:spPr>
          <a:xfrm>
            <a:off x="838200" y="86763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Features</a:t>
            </a:r>
            <a:endParaRPr dirty="0">
              <a:latin typeface="Roboto" panose="02000000000000000000" pitchFamily="2" charset="0"/>
              <a:ea typeface="Roboto" panose="02000000000000000000" pitchFamily="2" charset="0"/>
            </a:endParaRPr>
          </a:p>
        </p:txBody>
      </p:sp>
      <p:sp>
        <p:nvSpPr>
          <p:cNvPr id="1160" name="Google Shape;1160;p6"/>
          <p:cNvSpPr txBox="1"/>
          <p:nvPr/>
        </p:nvSpPr>
        <p:spPr>
          <a:xfrm>
            <a:off x="838201" y="2662058"/>
            <a:ext cx="2346063" cy="1754326"/>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E5C9A"/>
              </a:buClr>
              <a:buSzPts val="2250"/>
              <a:buFont typeface="Arial"/>
              <a:buChar char="•"/>
            </a:pPr>
            <a:r>
              <a:rPr lang="en-US" sz="1800" dirty="0">
                <a:solidFill>
                  <a:srgbClr val="3F3F3F"/>
                </a:solidFill>
                <a:latin typeface="Roboto" panose="02000000000000000000" pitchFamily="2" charset="0"/>
                <a:ea typeface="Roboto" panose="02000000000000000000" pitchFamily="2" charset="0"/>
                <a:cs typeface="Roboto"/>
                <a:sym typeface="Roboto"/>
              </a:rPr>
              <a:t>Scale and resize the display.</a:t>
            </a:r>
            <a:endParaRPr dirty="0">
              <a:latin typeface="Roboto" panose="02000000000000000000" pitchFamily="2" charset="0"/>
              <a:ea typeface="Roboto" panose="02000000000000000000" pitchFamily="2" charset="0"/>
            </a:endParaRPr>
          </a:p>
          <a:p>
            <a:pPr marL="0" marR="0" lvl="0" indent="0" algn="l" rtl="0">
              <a:spcBef>
                <a:spcPts val="0"/>
              </a:spcBef>
              <a:spcAft>
                <a:spcPts val="0"/>
              </a:spcAft>
              <a:buNone/>
            </a:pPr>
            <a:endParaRPr sz="1800" i="1" dirty="0">
              <a:solidFill>
                <a:srgbClr val="3F3F3F"/>
              </a:solidFill>
              <a:latin typeface="Roboto" panose="02000000000000000000" pitchFamily="2" charset="0"/>
              <a:ea typeface="Roboto" panose="02000000000000000000" pitchFamily="2" charset="0"/>
              <a:cs typeface="Roboto"/>
              <a:sym typeface="Roboto"/>
            </a:endParaRPr>
          </a:p>
          <a:p>
            <a:pPr marL="285750" marR="0" lvl="0" indent="-285750" algn="l" rtl="0">
              <a:spcBef>
                <a:spcPts val="0"/>
              </a:spcBef>
              <a:spcAft>
                <a:spcPts val="0"/>
              </a:spcAft>
              <a:buClr>
                <a:srgbClr val="0E5C9A"/>
              </a:buClr>
              <a:buSzPts val="2250"/>
              <a:buFont typeface="Arial"/>
              <a:buChar char="•"/>
            </a:pPr>
            <a:r>
              <a:rPr lang="en-US" sz="1800" dirty="0">
                <a:solidFill>
                  <a:srgbClr val="3F3F3F"/>
                </a:solidFill>
                <a:latin typeface="Roboto" panose="02000000000000000000" pitchFamily="2" charset="0"/>
                <a:ea typeface="Roboto" panose="02000000000000000000" pitchFamily="2" charset="0"/>
                <a:cs typeface="Roboto"/>
                <a:sym typeface="Roboto"/>
              </a:rPr>
              <a:t>Take a screenshot of your progress.</a:t>
            </a:r>
            <a:br>
              <a:rPr lang="en-US" sz="1800" dirty="0">
                <a:solidFill>
                  <a:schemeClr val="dk1"/>
                </a:solidFill>
                <a:latin typeface="Roboto" panose="02000000000000000000" pitchFamily="2" charset="0"/>
                <a:ea typeface="Roboto" panose="02000000000000000000" pitchFamily="2" charset="0"/>
                <a:sym typeface="Arial"/>
              </a:rPr>
            </a:br>
            <a:endParaRPr sz="1800" dirty="0">
              <a:solidFill>
                <a:schemeClr val="dk1"/>
              </a:solidFill>
              <a:latin typeface="Roboto" panose="02000000000000000000" pitchFamily="2" charset="0"/>
              <a:ea typeface="Roboto" panose="02000000000000000000" pitchFamily="2" charset="0"/>
              <a:sym typeface="Arial"/>
            </a:endParaRPr>
          </a:p>
        </p:txBody>
      </p:sp>
      <p:cxnSp>
        <p:nvCxnSpPr>
          <p:cNvPr id="1161" name="Google Shape;1161;p6"/>
          <p:cNvCxnSpPr/>
          <p:nvPr/>
        </p:nvCxnSpPr>
        <p:spPr>
          <a:xfrm>
            <a:off x="0" y="2376777"/>
            <a:ext cx="11850130" cy="0"/>
          </a:xfrm>
          <a:prstGeom prst="straightConnector1">
            <a:avLst/>
          </a:prstGeom>
          <a:noFill/>
          <a:ln w="19050" cap="flat" cmpd="sng">
            <a:solidFill>
              <a:schemeClr val="accent1"/>
            </a:solidFill>
            <a:prstDash val="solid"/>
            <a:miter lim="800000"/>
            <a:headEnd type="none" w="sm" len="sm"/>
            <a:tailEnd type="none" w="sm" len="sm"/>
          </a:ln>
        </p:spPr>
      </p:cxnSp>
      <p:sp>
        <p:nvSpPr>
          <p:cNvPr id="1162" name="Google Shape;1162;p6"/>
          <p:cNvSpPr>
            <a:spLocks noGrp="1" noRot="1" noMove="1" noResize="1" noEditPoints="1" noAdjustHandles="1" noChangeArrowheads="1" noChangeShapeType="1"/>
          </p:cNvSpPr>
          <p:nvPr/>
        </p:nvSpPr>
        <p:spPr>
          <a:xfrm>
            <a:off x="5407742" y="3183387"/>
            <a:ext cx="879772" cy="491226"/>
          </a:xfrm>
          <a:prstGeom prst="ellipse">
            <a:avLst/>
          </a:prstGeom>
          <a:noFill/>
          <a:ln w="1905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panose="02000000000000000000" pitchFamily="2" charset="0"/>
              <a:ea typeface="Roboto" panose="02000000000000000000" pitchFamily="2" charset="0"/>
              <a:sym typeface="Arial"/>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167"/>
        <p:cNvGrpSpPr/>
        <p:nvPr/>
      </p:nvGrpSpPr>
      <p:grpSpPr>
        <a:xfrm>
          <a:off x="0" y="0"/>
          <a:ext cx="0" cy="0"/>
          <a:chOff x="0" y="0"/>
          <a:chExt cx="0" cy="0"/>
        </a:xfrm>
      </p:grpSpPr>
      <p:sp>
        <p:nvSpPr>
          <p:cNvPr id="1168" name="Google Shape;1168;p7"/>
          <p:cNvSpPr txBox="1">
            <a:spLocks noGrp="1"/>
          </p:cNvSpPr>
          <p:nvPr>
            <p:ph type="title"/>
          </p:nvPr>
        </p:nvSpPr>
        <p:spPr>
          <a:xfrm>
            <a:off x="838200" y="61255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Modules</a:t>
            </a:r>
            <a:endParaRPr dirty="0">
              <a:latin typeface="Roboto" panose="02000000000000000000" pitchFamily="2" charset="0"/>
              <a:ea typeface="Roboto" panose="02000000000000000000" pitchFamily="2" charset="0"/>
            </a:endParaRPr>
          </a:p>
        </p:txBody>
      </p:sp>
      <p:sp>
        <p:nvSpPr>
          <p:cNvPr id="1169" name="Google Shape;1169;p7"/>
          <p:cNvSpPr txBox="1"/>
          <p:nvPr/>
        </p:nvSpPr>
        <p:spPr>
          <a:xfrm>
            <a:off x="422276" y="2326745"/>
            <a:ext cx="4935280" cy="2923837"/>
          </a:xfrm>
          <a:prstGeom prst="rect">
            <a:avLst/>
          </a:prstGeom>
          <a:noFill/>
          <a:ln>
            <a:noFill/>
          </a:ln>
        </p:spPr>
        <p:txBody>
          <a:bodyPr spcFirstLastPara="1" wrap="square" lIns="91425" tIns="45700" rIns="91425" bIns="45700" anchor="t" anchorCtr="0">
            <a:spAutoFit/>
          </a:bodyPr>
          <a:lstStyle/>
          <a:p>
            <a:pPr marL="742950" marR="0" lvl="1" indent="-285750" algn="l" rtl="0">
              <a:spcAft>
                <a:spcPts val="600"/>
              </a:spcAft>
              <a:buClr>
                <a:srgbClr val="0E5C9A"/>
              </a:buClr>
              <a:buSzPts val="2000"/>
              <a:buFont typeface="Arial"/>
              <a:buChar char="•"/>
            </a:pPr>
            <a:r>
              <a:rPr lang="en-US" sz="1800" b="0" i="0" u="none" strike="noStrike" cap="none" dirty="0">
                <a:solidFill>
                  <a:srgbClr val="3F3F3F"/>
                </a:solidFill>
                <a:latin typeface="Roboto" panose="02000000000000000000" pitchFamily="2" charset="0"/>
                <a:ea typeface="Roboto" panose="02000000000000000000" pitchFamily="2" charset="0"/>
                <a:cs typeface="Roboto"/>
                <a:sym typeface="Roboto"/>
              </a:rPr>
              <a:t>Lab 1: Accessing the Lab Environment</a:t>
            </a:r>
            <a:endParaRPr sz="1800" dirty="0">
              <a:latin typeface="Roboto" panose="02000000000000000000" pitchFamily="2" charset="0"/>
              <a:ea typeface="Roboto" panose="02000000000000000000" pitchFamily="2" charset="0"/>
            </a:endParaRPr>
          </a:p>
          <a:p>
            <a:pPr marL="742950" marR="0" lvl="1" indent="-285750" algn="l" rtl="0">
              <a:spcAft>
                <a:spcPts val="600"/>
              </a:spcAft>
              <a:buClr>
                <a:srgbClr val="0E5C9A"/>
              </a:buClr>
              <a:buSzPts val="2000"/>
              <a:buFont typeface="Arial"/>
              <a:buChar char="•"/>
            </a:pPr>
            <a:r>
              <a:rPr lang="en-US" sz="1800" b="0" i="0" u="none" strike="noStrike" cap="none" dirty="0">
                <a:solidFill>
                  <a:srgbClr val="3F3F3F"/>
                </a:solidFill>
                <a:latin typeface="Roboto" panose="02000000000000000000" pitchFamily="2" charset="0"/>
                <a:ea typeface="Roboto" panose="02000000000000000000" pitchFamily="2" charset="0"/>
                <a:cs typeface="Roboto"/>
                <a:sym typeface="Roboto"/>
              </a:rPr>
              <a:t>Lab 2: Installing Proxmox VE</a:t>
            </a:r>
            <a:endParaRPr sz="1800" dirty="0">
              <a:latin typeface="Roboto" panose="02000000000000000000" pitchFamily="2" charset="0"/>
              <a:ea typeface="Roboto" panose="02000000000000000000" pitchFamily="2" charset="0"/>
            </a:endParaRPr>
          </a:p>
          <a:p>
            <a:pPr marL="742950" marR="0" lvl="1" indent="-285750" algn="l" rtl="0">
              <a:spcAft>
                <a:spcPts val="600"/>
              </a:spcAft>
              <a:buClr>
                <a:srgbClr val="0E5C9A"/>
              </a:buClr>
              <a:buSzPts val="2000"/>
              <a:buFont typeface="Arial"/>
              <a:buChar char="•"/>
            </a:pPr>
            <a:r>
              <a:rPr lang="en-US" sz="1800" b="0" i="0" u="none" strike="noStrike" cap="none" dirty="0">
                <a:solidFill>
                  <a:srgbClr val="3F3F3F"/>
                </a:solidFill>
                <a:latin typeface="Roboto" panose="02000000000000000000" pitchFamily="2" charset="0"/>
                <a:ea typeface="Roboto" panose="02000000000000000000" pitchFamily="2" charset="0"/>
                <a:cs typeface="Roboto"/>
                <a:sym typeface="Roboto"/>
              </a:rPr>
              <a:t>Lab 3: Basic Setup and Configuration</a:t>
            </a:r>
            <a:endParaRPr sz="1800" dirty="0">
              <a:latin typeface="Roboto" panose="02000000000000000000" pitchFamily="2" charset="0"/>
              <a:ea typeface="Roboto" panose="02000000000000000000" pitchFamily="2" charset="0"/>
            </a:endParaRPr>
          </a:p>
          <a:p>
            <a:pPr marL="742950" marR="0" lvl="1" indent="-285750" algn="l" rtl="0">
              <a:spcAft>
                <a:spcPts val="600"/>
              </a:spcAft>
              <a:buClr>
                <a:srgbClr val="0E5C9A"/>
              </a:buClr>
              <a:buSzPts val="2000"/>
              <a:buFont typeface="Arial"/>
              <a:buChar char="•"/>
            </a:pPr>
            <a:r>
              <a:rPr lang="en-US" sz="1800" b="0" i="0" u="none" strike="noStrike" cap="none" dirty="0">
                <a:solidFill>
                  <a:srgbClr val="3F3F3F"/>
                </a:solidFill>
                <a:latin typeface="Roboto" panose="02000000000000000000" pitchFamily="2" charset="0"/>
                <a:ea typeface="Roboto" panose="02000000000000000000" pitchFamily="2" charset="0"/>
                <a:cs typeface="Roboto"/>
                <a:sym typeface="Roboto"/>
              </a:rPr>
              <a:t>Lab 4: Users, Groups, and Permissions</a:t>
            </a:r>
            <a:endParaRPr sz="1800" dirty="0">
              <a:latin typeface="Roboto" panose="02000000000000000000" pitchFamily="2" charset="0"/>
              <a:ea typeface="Roboto" panose="02000000000000000000" pitchFamily="2" charset="0"/>
            </a:endParaRPr>
          </a:p>
          <a:p>
            <a:pPr marL="742950" marR="0" lvl="1" indent="-285750" algn="l" rtl="0">
              <a:spcAft>
                <a:spcPts val="600"/>
              </a:spcAft>
              <a:buClr>
                <a:srgbClr val="0E5C9A"/>
              </a:buClr>
              <a:buSzPts val="2000"/>
              <a:buFont typeface="Arial"/>
              <a:buChar char="•"/>
            </a:pPr>
            <a:r>
              <a:rPr lang="en-US" sz="1800" b="0" i="0" u="none" strike="noStrike" cap="none" dirty="0">
                <a:solidFill>
                  <a:srgbClr val="3F3F3F"/>
                </a:solidFill>
                <a:latin typeface="Roboto" panose="02000000000000000000" pitchFamily="2" charset="0"/>
                <a:ea typeface="Roboto" panose="02000000000000000000" pitchFamily="2" charset="0"/>
                <a:cs typeface="Roboto"/>
                <a:sym typeface="Roboto"/>
              </a:rPr>
              <a:t>Lab 5A: Deploying Virtual Machines</a:t>
            </a:r>
            <a:endParaRPr sz="1800" dirty="0">
              <a:latin typeface="Roboto" panose="02000000000000000000" pitchFamily="2" charset="0"/>
              <a:ea typeface="Roboto" panose="02000000000000000000" pitchFamily="2" charset="0"/>
            </a:endParaRPr>
          </a:p>
          <a:p>
            <a:pPr marL="742950" marR="0" lvl="1" indent="-285750" algn="l" rtl="0">
              <a:spcAft>
                <a:spcPts val="600"/>
              </a:spcAft>
              <a:buClr>
                <a:srgbClr val="0E5C9A"/>
              </a:buClr>
              <a:buSzPts val="2000"/>
              <a:buFont typeface="Arial"/>
              <a:buChar char="•"/>
            </a:pPr>
            <a:r>
              <a:rPr lang="en-US" sz="1800" b="0" i="0" u="none" strike="noStrike" cap="none" dirty="0">
                <a:solidFill>
                  <a:srgbClr val="3F3F3F"/>
                </a:solidFill>
                <a:latin typeface="Roboto" panose="02000000000000000000" pitchFamily="2" charset="0"/>
                <a:ea typeface="Roboto" panose="02000000000000000000" pitchFamily="2" charset="0"/>
                <a:cs typeface="Roboto"/>
                <a:sym typeface="Roboto"/>
              </a:rPr>
              <a:t>Lab 5B: Deploying Containers</a:t>
            </a:r>
            <a:endParaRPr sz="1800" dirty="0">
              <a:latin typeface="Roboto" panose="02000000000000000000" pitchFamily="2" charset="0"/>
              <a:ea typeface="Roboto" panose="02000000000000000000" pitchFamily="2" charset="0"/>
            </a:endParaRPr>
          </a:p>
          <a:p>
            <a:pPr marL="742950" marR="0" lvl="1" indent="-285750" algn="l" rtl="0">
              <a:spcAft>
                <a:spcPts val="600"/>
              </a:spcAft>
              <a:buClr>
                <a:srgbClr val="0E5C9A"/>
              </a:buClr>
              <a:buSzPts val="2000"/>
              <a:buFont typeface="Arial"/>
              <a:buChar char="•"/>
            </a:pPr>
            <a:r>
              <a:rPr lang="en-US" sz="1800" b="0" i="0" u="none" strike="noStrike" cap="none" dirty="0">
                <a:solidFill>
                  <a:srgbClr val="3F3F3F"/>
                </a:solidFill>
                <a:latin typeface="Roboto" panose="02000000000000000000" pitchFamily="2" charset="0"/>
                <a:ea typeface="Roboto" panose="02000000000000000000" pitchFamily="2" charset="0"/>
                <a:cs typeface="Roboto"/>
                <a:sym typeface="Roboto"/>
              </a:rPr>
              <a:t>Lab 6: Modifying VMs and CTs</a:t>
            </a:r>
            <a:endParaRPr sz="1800" dirty="0">
              <a:latin typeface="Roboto" panose="02000000000000000000" pitchFamily="2" charset="0"/>
              <a:ea typeface="Roboto" panose="02000000000000000000" pitchFamily="2" charset="0"/>
            </a:endParaRPr>
          </a:p>
          <a:p>
            <a:pPr marL="742950" marR="0" lvl="1" indent="-285750" algn="l" rtl="0">
              <a:spcAft>
                <a:spcPts val="600"/>
              </a:spcAft>
              <a:buClr>
                <a:srgbClr val="0E5C9A"/>
              </a:buClr>
              <a:buSzPts val="2000"/>
              <a:buFont typeface="Arial"/>
              <a:buChar char="•"/>
            </a:pPr>
            <a:r>
              <a:rPr lang="en-US" sz="1800" b="0" i="0" u="none" strike="noStrike" cap="none" dirty="0">
                <a:solidFill>
                  <a:srgbClr val="3F3F3F"/>
                </a:solidFill>
                <a:latin typeface="Roboto" panose="02000000000000000000" pitchFamily="2" charset="0"/>
                <a:ea typeface="Roboto" panose="02000000000000000000" pitchFamily="2" charset="0"/>
                <a:cs typeface="Roboto"/>
                <a:sym typeface="Roboto"/>
              </a:rPr>
              <a:t>Lab 7: Cloning and CT Templates</a:t>
            </a: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1170" name="Google Shape;1170;p7"/>
          <p:cNvCxnSpPr/>
          <p:nvPr/>
        </p:nvCxnSpPr>
        <p:spPr>
          <a:xfrm>
            <a:off x="0" y="2071235"/>
            <a:ext cx="11850130" cy="0"/>
          </a:xfrm>
          <a:prstGeom prst="straightConnector1">
            <a:avLst/>
          </a:prstGeom>
          <a:noFill/>
          <a:ln w="19050" cap="flat" cmpd="sng">
            <a:solidFill>
              <a:schemeClr val="accent1"/>
            </a:solidFill>
            <a:prstDash val="solid"/>
            <a:miter lim="800000"/>
            <a:headEnd type="none" w="sm" len="sm"/>
            <a:tailEnd type="none" w="sm" len="sm"/>
          </a:ln>
        </p:spPr>
      </p:cxnSp>
      <p:sp>
        <p:nvSpPr>
          <p:cNvPr id="1171" name="Google Shape;1171;p7"/>
          <p:cNvSpPr txBox="1"/>
          <p:nvPr/>
        </p:nvSpPr>
        <p:spPr>
          <a:xfrm>
            <a:off x="5472051" y="2326745"/>
            <a:ext cx="6019801" cy="2923837"/>
          </a:xfrm>
          <a:prstGeom prst="rect">
            <a:avLst/>
          </a:prstGeom>
          <a:noFill/>
          <a:ln>
            <a:noFill/>
          </a:ln>
        </p:spPr>
        <p:txBody>
          <a:bodyPr spcFirstLastPara="1" wrap="square" lIns="91425" tIns="45700" rIns="91425" bIns="45700" anchor="t" anchorCtr="0">
            <a:spAutoFit/>
          </a:bodyPr>
          <a:lstStyle/>
          <a:p>
            <a:pPr marL="742950" marR="0" lvl="1" indent="-285750" algn="l" rtl="0">
              <a:spcAft>
                <a:spcPts val="600"/>
              </a:spcAft>
              <a:buClr>
                <a:srgbClr val="0E5C9A"/>
              </a:buClr>
              <a:buSzPts val="2000"/>
              <a:buFont typeface="Arial"/>
              <a:buChar char="•"/>
            </a:pPr>
            <a:r>
              <a:rPr lang="en-US" sz="1800" b="0" i="0" u="none" strike="noStrike" cap="none" dirty="0">
                <a:solidFill>
                  <a:srgbClr val="3F3F3F"/>
                </a:solidFill>
                <a:latin typeface="Roboto" panose="02000000000000000000" pitchFamily="2" charset="0"/>
                <a:ea typeface="Roboto" panose="02000000000000000000" pitchFamily="2" charset="0"/>
                <a:cs typeface="Roboto"/>
                <a:sym typeface="Roboto"/>
              </a:rPr>
              <a:t>Lab 8: Local Storage</a:t>
            </a:r>
            <a:endParaRPr sz="1800" dirty="0">
              <a:latin typeface="Roboto" panose="02000000000000000000" pitchFamily="2" charset="0"/>
              <a:ea typeface="Roboto" panose="02000000000000000000" pitchFamily="2" charset="0"/>
            </a:endParaRPr>
          </a:p>
          <a:p>
            <a:pPr marL="742950" marR="0" lvl="1" indent="-285750" algn="l" rtl="0">
              <a:spcAft>
                <a:spcPts val="600"/>
              </a:spcAft>
              <a:buClr>
                <a:srgbClr val="0E5C9A"/>
              </a:buClr>
              <a:buSzPts val="2000"/>
              <a:buFont typeface="Arial"/>
              <a:buChar char="•"/>
            </a:pPr>
            <a:r>
              <a:rPr lang="en-US" sz="1800" b="0" i="0" u="none" strike="noStrike" cap="none" dirty="0">
                <a:solidFill>
                  <a:srgbClr val="3F3F3F"/>
                </a:solidFill>
                <a:latin typeface="Roboto" panose="02000000000000000000" pitchFamily="2" charset="0"/>
                <a:ea typeface="Roboto" panose="02000000000000000000" pitchFamily="2" charset="0"/>
                <a:cs typeface="Roboto"/>
                <a:sym typeface="Roboto"/>
              </a:rPr>
              <a:t>Lab 9: Networked Storage</a:t>
            </a:r>
            <a:endParaRPr sz="1800" dirty="0">
              <a:latin typeface="Roboto" panose="02000000000000000000" pitchFamily="2" charset="0"/>
              <a:ea typeface="Roboto" panose="02000000000000000000" pitchFamily="2" charset="0"/>
            </a:endParaRPr>
          </a:p>
          <a:p>
            <a:pPr marL="742950" marR="0" lvl="1" indent="-285750" algn="l" rtl="0">
              <a:spcAft>
                <a:spcPts val="600"/>
              </a:spcAft>
              <a:buClr>
                <a:srgbClr val="0E5C9A"/>
              </a:buClr>
              <a:buSzPts val="2000"/>
              <a:buFont typeface="Arial"/>
              <a:buChar char="•"/>
            </a:pPr>
            <a:r>
              <a:rPr lang="en-US" sz="1800" b="0" i="0" u="none" strike="noStrike" cap="none" dirty="0">
                <a:solidFill>
                  <a:srgbClr val="3F3F3F"/>
                </a:solidFill>
                <a:latin typeface="Roboto" panose="02000000000000000000" pitchFamily="2" charset="0"/>
                <a:ea typeface="Roboto" panose="02000000000000000000" pitchFamily="2" charset="0"/>
                <a:cs typeface="Roboto"/>
                <a:sym typeface="Roboto"/>
              </a:rPr>
              <a:t>Lab 10: Backup</a:t>
            </a:r>
            <a:endParaRPr sz="1800" dirty="0">
              <a:latin typeface="Roboto" panose="02000000000000000000" pitchFamily="2" charset="0"/>
              <a:ea typeface="Roboto" panose="02000000000000000000" pitchFamily="2" charset="0"/>
            </a:endParaRPr>
          </a:p>
          <a:p>
            <a:pPr marL="742950" marR="0" lvl="1" indent="-285750" algn="l" rtl="0">
              <a:spcAft>
                <a:spcPts val="600"/>
              </a:spcAft>
              <a:buClr>
                <a:srgbClr val="0E5C9A"/>
              </a:buClr>
              <a:buSzPts val="2000"/>
              <a:buFont typeface="Arial"/>
              <a:buChar char="•"/>
            </a:pPr>
            <a:r>
              <a:rPr lang="en-US" sz="1800" b="0" i="0" u="none" strike="noStrike" cap="none" dirty="0">
                <a:solidFill>
                  <a:srgbClr val="3F3F3F"/>
                </a:solidFill>
                <a:latin typeface="Roboto" panose="02000000000000000000" pitchFamily="2" charset="0"/>
                <a:ea typeface="Roboto" panose="02000000000000000000" pitchFamily="2" charset="0"/>
                <a:cs typeface="Roboto"/>
                <a:sym typeface="Roboto"/>
              </a:rPr>
              <a:t>Lab 11: Proxmox Backup Server</a:t>
            </a:r>
            <a:endParaRPr sz="1800" dirty="0">
              <a:latin typeface="Roboto" panose="02000000000000000000" pitchFamily="2" charset="0"/>
              <a:ea typeface="Roboto" panose="02000000000000000000" pitchFamily="2" charset="0"/>
            </a:endParaRPr>
          </a:p>
          <a:p>
            <a:pPr marL="742950" marR="0" lvl="1" indent="-285750" algn="l" rtl="0">
              <a:spcAft>
                <a:spcPts val="600"/>
              </a:spcAft>
              <a:buClr>
                <a:srgbClr val="0E5C9A"/>
              </a:buClr>
              <a:buSzPts val="2000"/>
              <a:buFont typeface="Arial"/>
              <a:buChar char="•"/>
            </a:pPr>
            <a:r>
              <a:rPr lang="en-US" sz="1800" b="0" i="0" u="none" strike="noStrike" cap="none" dirty="0">
                <a:solidFill>
                  <a:srgbClr val="3F3F3F"/>
                </a:solidFill>
                <a:latin typeface="Roboto" panose="02000000000000000000" pitchFamily="2" charset="0"/>
                <a:ea typeface="Roboto" panose="02000000000000000000" pitchFamily="2" charset="0"/>
                <a:cs typeface="Roboto"/>
                <a:sym typeface="Roboto"/>
              </a:rPr>
              <a:t>Lab 12: Networks</a:t>
            </a:r>
            <a:endParaRPr sz="1800" dirty="0">
              <a:latin typeface="Roboto" panose="02000000000000000000" pitchFamily="2" charset="0"/>
              <a:ea typeface="Roboto" panose="02000000000000000000" pitchFamily="2" charset="0"/>
            </a:endParaRPr>
          </a:p>
          <a:p>
            <a:pPr marL="742950" marR="0" lvl="1" indent="-285750" algn="l" rtl="0">
              <a:spcAft>
                <a:spcPts val="600"/>
              </a:spcAft>
              <a:buClr>
                <a:srgbClr val="0E5C9A"/>
              </a:buClr>
              <a:buSzPts val="2000"/>
              <a:buFont typeface="Arial"/>
              <a:buChar char="•"/>
            </a:pPr>
            <a:r>
              <a:rPr lang="en-US" sz="1800" b="0" i="0" u="none" strike="noStrike" cap="none" dirty="0">
                <a:solidFill>
                  <a:srgbClr val="3F3F3F"/>
                </a:solidFill>
                <a:latin typeface="Roboto" panose="02000000000000000000" pitchFamily="2" charset="0"/>
                <a:ea typeface="Roboto" panose="02000000000000000000" pitchFamily="2" charset="0"/>
                <a:cs typeface="Roboto"/>
                <a:sym typeface="Roboto"/>
              </a:rPr>
              <a:t>Lab 13: Command Line Interface (CLI)</a:t>
            </a:r>
            <a:endParaRPr sz="1800" dirty="0">
              <a:latin typeface="Roboto" panose="02000000000000000000" pitchFamily="2" charset="0"/>
              <a:ea typeface="Roboto" panose="02000000000000000000" pitchFamily="2" charset="0"/>
            </a:endParaRPr>
          </a:p>
          <a:p>
            <a:pPr marL="742950" marR="0" lvl="1" indent="-285750" algn="l" rtl="0">
              <a:spcAft>
                <a:spcPts val="600"/>
              </a:spcAft>
              <a:buClr>
                <a:srgbClr val="0E5C9A"/>
              </a:buClr>
              <a:buSzPts val="2000"/>
              <a:buFont typeface="Arial"/>
              <a:buChar char="•"/>
            </a:pPr>
            <a:r>
              <a:rPr lang="en-US" sz="1800" b="0" i="0" u="none" strike="noStrike" cap="none" dirty="0">
                <a:solidFill>
                  <a:srgbClr val="3F3F3F"/>
                </a:solidFill>
                <a:latin typeface="Roboto" panose="02000000000000000000" pitchFamily="2" charset="0"/>
                <a:ea typeface="Roboto" panose="02000000000000000000" pitchFamily="2" charset="0"/>
                <a:cs typeface="Roboto"/>
                <a:sym typeface="Roboto"/>
              </a:rPr>
              <a:t>Lab 14: Clustering and High Availability </a:t>
            </a:r>
            <a:endParaRPr sz="1800" dirty="0">
              <a:latin typeface="Roboto" panose="02000000000000000000" pitchFamily="2" charset="0"/>
              <a:ea typeface="Roboto" panose="02000000000000000000" pitchFamily="2" charset="0"/>
            </a:endParaRPr>
          </a:p>
          <a:p>
            <a:pPr marL="742950" marR="0" lvl="1" indent="-285750" algn="l" rtl="0">
              <a:spcAft>
                <a:spcPts val="600"/>
              </a:spcAft>
              <a:buClr>
                <a:srgbClr val="0E5C9A"/>
              </a:buClr>
              <a:buSzPts val="2000"/>
              <a:buFont typeface="Arial"/>
              <a:buChar char="•"/>
            </a:pPr>
            <a:r>
              <a:rPr lang="en-US" sz="1800" b="0" i="0" u="none" strike="noStrike" cap="none" dirty="0">
                <a:solidFill>
                  <a:srgbClr val="3F3F3F"/>
                </a:solidFill>
                <a:latin typeface="Roboto" panose="02000000000000000000" pitchFamily="2" charset="0"/>
                <a:ea typeface="Roboto" panose="02000000000000000000" pitchFamily="2" charset="0"/>
                <a:cs typeface="Roboto"/>
                <a:sym typeface="Roboto"/>
              </a:rPr>
              <a:t>Lab 15: Challenge Lab</a:t>
            </a: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192"/>
        <p:cNvGrpSpPr/>
        <p:nvPr/>
      </p:nvGrpSpPr>
      <p:grpSpPr>
        <a:xfrm>
          <a:off x="0" y="0"/>
          <a:ext cx="0" cy="0"/>
          <a:chOff x="0" y="0"/>
          <a:chExt cx="0" cy="0"/>
        </a:xfrm>
      </p:grpSpPr>
      <p:sp>
        <p:nvSpPr>
          <p:cNvPr id="1193" name="Google Shape;1193;p25"/>
          <p:cNvSpPr txBox="1">
            <a:spLocks noGrp="1"/>
          </p:cNvSpPr>
          <p:nvPr>
            <p:ph type="title"/>
          </p:nvPr>
        </p:nvSpPr>
        <p:spPr>
          <a:xfrm>
            <a:off x="838200" y="687860"/>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Lab 15: Challenge Lab</a:t>
            </a:r>
            <a:endParaRPr dirty="0">
              <a:latin typeface="Roboto" panose="02000000000000000000" pitchFamily="2" charset="0"/>
              <a:ea typeface="Roboto" panose="02000000000000000000" pitchFamily="2" charset="0"/>
            </a:endParaRPr>
          </a:p>
        </p:txBody>
      </p:sp>
      <p:sp>
        <p:nvSpPr>
          <p:cNvPr id="1194" name="Google Shape;1194;p25"/>
          <p:cNvSpPr txBox="1"/>
          <p:nvPr/>
        </p:nvSpPr>
        <p:spPr>
          <a:xfrm>
            <a:off x="411519" y="2229930"/>
            <a:ext cx="4472454" cy="3924111"/>
          </a:xfrm>
          <a:prstGeom prst="rect">
            <a:avLst/>
          </a:prstGeom>
          <a:noFill/>
          <a:ln>
            <a:noFill/>
          </a:ln>
        </p:spPr>
        <p:txBody>
          <a:bodyPr spcFirstLastPara="1" wrap="square" lIns="91425" tIns="45700" rIns="91425" bIns="45700" anchor="t" anchorCtr="0">
            <a:spAutoFit/>
          </a:bodyPr>
          <a:lstStyle/>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Summary</a:t>
            </a:r>
            <a:endParaRPr sz="1800"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In this lab, you will demonstrate your proficiency with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 You will receive a set of tasks to complete to showcase your understanding and skills with the platform. </a:t>
            </a:r>
            <a:endParaRPr sz="1800" dirty="0">
              <a:latin typeface="Roboto" panose="02000000000000000000" pitchFamily="2" charset="0"/>
              <a:ea typeface="Roboto" panose="02000000000000000000" pitchFamily="2" charset="0"/>
            </a:endParaRPr>
          </a:p>
          <a:p>
            <a:pPr marL="914400" marR="0" lvl="2" indent="0" algn="l" rtl="0">
              <a:spcBef>
                <a:spcPts val="600"/>
              </a:spcBef>
              <a:spcAft>
                <a:spcPts val="0"/>
              </a:spcAft>
              <a:buNone/>
            </a:pPr>
            <a:endParaRPr sz="1800" b="1" i="0" u="none" strike="noStrike" cap="none" dirty="0">
              <a:solidFill>
                <a:srgbClr val="262626"/>
              </a:solidFill>
              <a:latin typeface="Roboto" panose="02000000000000000000" pitchFamily="2" charset="0"/>
              <a:ea typeface="Roboto" panose="02000000000000000000" pitchFamily="2" charset="0"/>
              <a:cs typeface="Calibri"/>
              <a:sym typeface="Calibri"/>
            </a:endParaRPr>
          </a:p>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Objective</a:t>
            </a:r>
            <a:endParaRPr sz="1800"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Test </a:t>
            </a:r>
            <a:r>
              <a:rPr lang="en-US" sz="1800" dirty="0">
                <a:solidFill>
                  <a:srgbClr val="262626"/>
                </a:solidFill>
                <a:latin typeface="Roboto" panose="02000000000000000000" pitchFamily="2" charset="0"/>
                <a:ea typeface="Roboto" panose="02000000000000000000" pitchFamily="2" charset="0"/>
                <a:cs typeface="Calibri"/>
                <a:sym typeface="Calibri"/>
              </a:rPr>
              <a:t>y</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our knowledge of Proxmox VE.</a:t>
            </a:r>
            <a:br>
              <a:rPr lang="en-US" sz="1800" b="0" i="0" u="none" strike="noStrike" cap="none" dirty="0">
                <a:solidFill>
                  <a:schemeClr val="dk1"/>
                </a:solidFill>
                <a:latin typeface="Roboto" panose="02000000000000000000" pitchFamily="2" charset="0"/>
                <a:ea typeface="Roboto" panose="02000000000000000000" pitchFamily="2" charset="0"/>
                <a:sym typeface="Arial"/>
              </a:rPr>
            </a:b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1195" name="Google Shape;1195;p25"/>
          <p:cNvCxnSpPr/>
          <p:nvPr/>
        </p:nvCxnSpPr>
        <p:spPr>
          <a:xfrm>
            <a:off x="0" y="2100948"/>
            <a:ext cx="11850130" cy="0"/>
          </a:xfrm>
          <a:prstGeom prst="straightConnector1">
            <a:avLst/>
          </a:prstGeom>
          <a:noFill/>
          <a:ln w="19050" cap="flat" cmpd="sng">
            <a:solidFill>
              <a:schemeClr val="accent1"/>
            </a:solidFill>
            <a:prstDash val="solid"/>
            <a:miter lim="800000"/>
            <a:headEnd type="none" w="sm" len="sm"/>
            <a:tailEnd type="none" w="sm" len="sm"/>
          </a:ln>
        </p:spPr>
      </p:cxnSp>
      <p:pic>
        <p:nvPicPr>
          <p:cNvPr id="1196" name="Google Shape;1196;p25" descr="A screenshot of a computer&#10;&#10;Description automatically generated"/>
          <p:cNvPicPr preferRelativeResize="0"/>
          <p:nvPr/>
        </p:nvPicPr>
        <p:blipFill rotWithShape="1">
          <a:blip r:embed="rId3">
            <a:alphaModFix/>
          </a:blip>
          <a:srcRect/>
          <a:stretch/>
        </p:blipFill>
        <p:spPr>
          <a:xfrm>
            <a:off x="5037966" y="2466727"/>
            <a:ext cx="5410544" cy="3428999"/>
          </a:xfrm>
          <a:prstGeom prst="rect">
            <a:avLst/>
          </a:prstGeom>
          <a:noFill/>
          <a:ln>
            <a:solidFill>
              <a:schemeClr val="bg1">
                <a:lumMod val="85000"/>
              </a:schemeClr>
            </a:solidFill>
          </a:ln>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176"/>
        <p:cNvGrpSpPr/>
        <p:nvPr/>
      </p:nvGrpSpPr>
      <p:grpSpPr>
        <a:xfrm>
          <a:off x="0" y="0"/>
          <a:ext cx="0" cy="0"/>
          <a:chOff x="0" y="0"/>
          <a:chExt cx="0" cy="0"/>
        </a:xfrm>
      </p:grpSpPr>
      <p:sp>
        <p:nvSpPr>
          <p:cNvPr id="1177" name="Google Shape;1177;p8"/>
          <p:cNvSpPr txBox="1">
            <a:spLocks noGrp="1"/>
          </p:cNvSpPr>
          <p:nvPr>
            <p:ph type="title"/>
          </p:nvPr>
        </p:nvSpPr>
        <p:spPr>
          <a:xfrm>
            <a:off x="838200" y="736844"/>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t>Proxmox VE 8: Setup and Management </a:t>
            </a:r>
            <a:br>
              <a:rPr lang="en-US" dirty="0"/>
            </a:br>
            <a:r>
              <a:rPr lang="en-US" sz="2800" dirty="0"/>
              <a:t>Topology</a:t>
            </a:r>
            <a:endParaRPr dirty="0"/>
          </a:p>
        </p:txBody>
      </p:sp>
      <p:cxnSp>
        <p:nvCxnSpPr>
          <p:cNvPr id="1178" name="Google Shape;1178;p8"/>
          <p:cNvCxnSpPr/>
          <p:nvPr/>
        </p:nvCxnSpPr>
        <p:spPr>
          <a:xfrm>
            <a:off x="0" y="2049718"/>
            <a:ext cx="11850130" cy="0"/>
          </a:xfrm>
          <a:prstGeom prst="straightConnector1">
            <a:avLst/>
          </a:prstGeom>
          <a:noFill/>
          <a:ln w="19050" cap="flat" cmpd="sng">
            <a:solidFill>
              <a:schemeClr val="accent1"/>
            </a:solidFill>
            <a:prstDash val="solid"/>
            <a:miter lim="800000"/>
            <a:headEnd type="none" w="sm" len="sm"/>
            <a:tailEnd type="none" w="sm" len="sm"/>
          </a:ln>
        </p:spPr>
      </p:cxnSp>
      <p:pic>
        <p:nvPicPr>
          <p:cNvPr id="1179" name="Google Shape;1179;p8" descr="A diagram of server servers&#10;&#10;Description automatically generated"/>
          <p:cNvPicPr preferRelativeResize="0"/>
          <p:nvPr/>
        </p:nvPicPr>
        <p:blipFill rotWithShape="1">
          <a:blip r:embed="rId3">
            <a:alphaModFix/>
          </a:blip>
          <a:srcRect/>
          <a:stretch/>
        </p:blipFill>
        <p:spPr>
          <a:xfrm>
            <a:off x="3786693" y="2209158"/>
            <a:ext cx="4344692" cy="4375789"/>
          </a:xfrm>
          <a:prstGeom prst="rect">
            <a:avLst/>
          </a:prstGeom>
          <a:noFill/>
          <a:ln>
            <a:solidFill>
              <a:schemeClr val="bg1">
                <a:lumMod val="85000"/>
              </a:schemeClr>
            </a:solidFill>
          </a:ln>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184"/>
        <p:cNvGrpSpPr/>
        <p:nvPr/>
      </p:nvGrpSpPr>
      <p:grpSpPr>
        <a:xfrm>
          <a:off x="0" y="0"/>
          <a:ext cx="0" cy="0"/>
          <a:chOff x="0" y="0"/>
          <a:chExt cx="0" cy="0"/>
        </a:xfrm>
      </p:grpSpPr>
      <p:pic>
        <p:nvPicPr>
          <p:cNvPr id="1187" name="Google Shape;1187;p9" descr="A screenshot of a computer&#10;&#10;Description automatically generated"/>
          <p:cNvPicPr preferRelativeResize="0"/>
          <p:nvPr/>
        </p:nvPicPr>
        <p:blipFill rotWithShape="1">
          <a:blip r:embed="rId3">
            <a:alphaModFix/>
          </a:blip>
          <a:srcRect/>
          <a:stretch/>
        </p:blipFill>
        <p:spPr>
          <a:xfrm>
            <a:off x="2649351" y="2375561"/>
            <a:ext cx="6551428" cy="4177653"/>
          </a:xfrm>
          <a:prstGeom prst="rect">
            <a:avLst/>
          </a:prstGeom>
          <a:noFill/>
          <a:ln>
            <a:solidFill>
              <a:schemeClr val="bg1">
                <a:lumMod val="85000"/>
              </a:schemeClr>
            </a:solidFill>
          </a:ln>
        </p:spPr>
      </p:pic>
      <p:sp>
        <p:nvSpPr>
          <p:cNvPr id="1185" name="Google Shape;1185;p9"/>
          <p:cNvSpPr txBox="1">
            <a:spLocks noGrp="1"/>
          </p:cNvSpPr>
          <p:nvPr>
            <p:ph type="title"/>
          </p:nvPr>
        </p:nvSpPr>
        <p:spPr>
          <a:xfrm>
            <a:off x="838200" y="803857"/>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t>Proxmox VE 8: Setup and Management </a:t>
            </a:r>
            <a:br>
              <a:rPr lang="en-US" dirty="0"/>
            </a:br>
            <a:r>
              <a:rPr lang="en-US" sz="2800" dirty="0"/>
              <a:t>Lab Environment </a:t>
            </a:r>
            <a:endParaRPr dirty="0"/>
          </a:p>
        </p:txBody>
      </p:sp>
      <p:cxnSp>
        <p:nvCxnSpPr>
          <p:cNvPr id="1186" name="Google Shape;1186;p9"/>
          <p:cNvCxnSpPr/>
          <p:nvPr/>
        </p:nvCxnSpPr>
        <p:spPr>
          <a:xfrm>
            <a:off x="0" y="2192856"/>
            <a:ext cx="11850130" cy="0"/>
          </a:xfrm>
          <a:prstGeom prst="straightConnector1">
            <a:avLst/>
          </a:prstGeom>
          <a:noFill/>
          <a:ln w="19050" cap="flat" cmpd="sng">
            <a:solidFill>
              <a:schemeClr val="accent1"/>
            </a:solidFill>
            <a:prstDash val="solid"/>
            <a:miter lim="800000"/>
            <a:headEnd type="none" w="sm" len="sm"/>
            <a:tailEnd type="none" w="sm" len="sm"/>
          </a:ln>
        </p:spPr>
      </p:cxn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246"/>
        <p:cNvGrpSpPr/>
        <p:nvPr/>
      </p:nvGrpSpPr>
      <p:grpSpPr>
        <a:xfrm>
          <a:off x="0" y="0"/>
          <a:ext cx="0" cy="0"/>
          <a:chOff x="0" y="0"/>
          <a:chExt cx="0" cy="0"/>
        </a:xfrm>
      </p:grpSpPr>
      <p:sp>
        <p:nvSpPr>
          <p:cNvPr id="1247" name="Google Shape;1247;p31"/>
          <p:cNvSpPr txBox="1">
            <a:spLocks noGrp="1"/>
          </p:cNvSpPr>
          <p:nvPr>
            <p:ph type="title"/>
          </p:nvPr>
        </p:nvSpPr>
        <p:spPr>
          <a:xfrm>
            <a:off x="838200" y="772629"/>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Questions and Additional Information</a:t>
            </a:r>
            <a:endParaRPr dirty="0">
              <a:latin typeface="Roboto" panose="02000000000000000000" pitchFamily="2" charset="0"/>
              <a:ea typeface="Roboto" panose="02000000000000000000" pitchFamily="2" charset="0"/>
            </a:endParaRPr>
          </a:p>
        </p:txBody>
      </p:sp>
      <p:sp>
        <p:nvSpPr>
          <p:cNvPr id="1248" name="Google Shape;1248;p31"/>
          <p:cNvSpPr txBox="1"/>
          <p:nvPr/>
        </p:nvSpPr>
        <p:spPr>
          <a:xfrm>
            <a:off x="867937" y="2967355"/>
            <a:ext cx="11011931" cy="923289"/>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buClr>
                <a:srgbClr val="0E5C9A"/>
              </a:buClr>
              <a:buSzPts val="2250"/>
            </a:pPr>
            <a:r>
              <a:rPr lang="en-US" sz="1800" i="1" dirty="0">
                <a:solidFill>
                  <a:srgbClr val="3F3F3F"/>
                </a:solidFill>
                <a:latin typeface="Roboto" panose="02000000000000000000" pitchFamily="2" charset="0"/>
                <a:ea typeface="Roboto" panose="02000000000000000000" pitchFamily="2" charset="0"/>
                <a:cs typeface="Roboto"/>
                <a:sym typeface="Roboto"/>
              </a:rPr>
              <a:t>For questions regarding the NDG Online lab service please contact </a:t>
            </a:r>
            <a:r>
              <a:rPr lang="en-US" sz="1800" b="1" i="1" dirty="0">
                <a:solidFill>
                  <a:srgbClr val="3F3F3F"/>
                </a:solidFill>
                <a:latin typeface="Roboto" panose="02000000000000000000" pitchFamily="2" charset="0"/>
                <a:ea typeface="Roboto" panose="02000000000000000000" pitchFamily="2" charset="0"/>
                <a:cs typeface="Roboto"/>
                <a:sym typeface="Roboto"/>
              </a:rPr>
              <a:t>hostedsupport@netdevgroup.com</a:t>
            </a:r>
            <a:r>
              <a:rPr lang="en-US" sz="1800" i="1" dirty="0">
                <a:solidFill>
                  <a:srgbClr val="3F3F3F"/>
                </a:solidFill>
                <a:latin typeface="Roboto" panose="02000000000000000000" pitchFamily="2" charset="0"/>
                <a:ea typeface="Roboto" panose="02000000000000000000" pitchFamily="2" charset="0"/>
                <a:cs typeface="Roboto"/>
                <a:sym typeface="Roboto"/>
              </a:rPr>
              <a:t>.</a:t>
            </a:r>
            <a:endParaRPr sz="1800" b="0" i="0" dirty="0">
              <a:solidFill>
                <a:srgbClr val="3F3F3F"/>
              </a:solidFill>
              <a:latin typeface="Roboto" panose="02000000000000000000" pitchFamily="2" charset="0"/>
              <a:ea typeface="Roboto" panose="02000000000000000000" pitchFamily="2" charset="0"/>
              <a:cs typeface="Roboto"/>
              <a:sym typeface="Roboto"/>
            </a:endParaRPr>
          </a:p>
          <a:p>
            <a:pPr marL="457200" marR="0" lvl="1" indent="0" algn="l" rtl="0">
              <a:spcBef>
                <a:spcPts val="0"/>
              </a:spcBef>
              <a:spcAft>
                <a:spcPts val="0"/>
              </a:spcAft>
              <a:buNone/>
            </a:pPr>
            <a:br>
              <a:rPr lang="en-US" sz="1800" b="0" i="0" u="none" strike="noStrike" cap="none" dirty="0">
                <a:solidFill>
                  <a:schemeClr val="dk1"/>
                </a:solidFill>
                <a:latin typeface="Roboto" panose="02000000000000000000" pitchFamily="2" charset="0"/>
                <a:ea typeface="Roboto" panose="02000000000000000000" pitchFamily="2" charset="0"/>
                <a:sym typeface="Arial"/>
              </a:rPr>
            </a:b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1249" name="Google Shape;1249;p31"/>
          <p:cNvCxnSpPr/>
          <p:nvPr/>
        </p:nvCxnSpPr>
        <p:spPr>
          <a:xfrm>
            <a:off x="0" y="2261018"/>
            <a:ext cx="11850130" cy="0"/>
          </a:xfrm>
          <a:prstGeom prst="straightConnector1">
            <a:avLst/>
          </a:prstGeom>
          <a:noFill/>
          <a:ln w="19050" cap="flat" cmpd="sng">
            <a:solidFill>
              <a:schemeClr val="accent1"/>
            </a:solidFill>
            <a:prstDash val="solid"/>
            <a:miter lim="800000"/>
            <a:headEnd type="none" w="sm" len="sm"/>
            <a:tailEnd type="none" w="sm" len="sm"/>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302bd11f498_0_47"/>
          <p:cNvSpPr txBox="1">
            <a:spLocks noGrp="1"/>
          </p:cNvSpPr>
          <p:nvPr>
            <p:ph type="title"/>
          </p:nvPr>
        </p:nvSpPr>
        <p:spPr>
          <a:xfrm>
            <a:off x="838200" y="651726"/>
            <a:ext cx="10515600" cy="1325700"/>
          </a:xfrm>
          <a:prstGeom prst="rect">
            <a:avLst/>
          </a:prstGeom>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None/>
            </a:pPr>
            <a:r>
              <a:rPr lang="en-US" b="0" dirty="0"/>
              <a:t>Module 02. </a:t>
            </a:r>
            <a:endParaRPr b="0" dirty="0"/>
          </a:p>
          <a:p>
            <a:pPr marL="0" lvl="0" indent="0" algn="l" rtl="0">
              <a:lnSpc>
                <a:spcPct val="100000"/>
              </a:lnSpc>
              <a:spcBef>
                <a:spcPts val="0"/>
              </a:spcBef>
              <a:spcAft>
                <a:spcPts val="0"/>
              </a:spcAft>
              <a:buNone/>
            </a:pPr>
            <a:r>
              <a:rPr lang="en-US" dirty="0"/>
              <a:t>Overview and Learning Objectives</a:t>
            </a:r>
            <a:endParaRPr dirty="0"/>
          </a:p>
        </p:txBody>
      </p:sp>
      <p:sp>
        <p:nvSpPr>
          <p:cNvPr id="178" name="Google Shape;178;g302bd11f498_0_47"/>
          <p:cNvSpPr txBox="1">
            <a:spLocks noGrp="1"/>
          </p:cNvSpPr>
          <p:nvPr>
            <p:ph type="title"/>
          </p:nvPr>
        </p:nvSpPr>
        <p:spPr>
          <a:xfrm>
            <a:off x="887895" y="2305878"/>
            <a:ext cx="10515600" cy="3237546"/>
          </a:xfrm>
          <a:prstGeom prst="rect">
            <a:avLst/>
          </a:prstGeom>
        </p:spPr>
        <p:txBody>
          <a:bodyPr spcFirstLastPara="1" wrap="square" lIns="91425" tIns="45700" rIns="91425" bIns="45700" anchor="t" anchorCtr="0">
            <a:normAutofit/>
          </a:bodyPr>
          <a:lstStyle/>
          <a:p>
            <a:pPr marL="0" lvl="0" indent="0" algn="l" rtl="0">
              <a:lnSpc>
                <a:spcPct val="100000"/>
              </a:lnSpc>
              <a:spcBef>
                <a:spcPts val="0"/>
              </a:spcBef>
              <a:spcAft>
                <a:spcPts val="0"/>
              </a:spcAft>
              <a:buNone/>
            </a:pPr>
            <a:r>
              <a:rPr lang="en-US" sz="2000" b="0" dirty="0"/>
              <a:t>In this module, we will learn how </a:t>
            </a:r>
            <a:r>
              <a:rPr lang="en-US" sz="2000" b="0" i="1" dirty="0"/>
              <a:t>Proxmox VE </a:t>
            </a:r>
            <a:r>
              <a:rPr lang="en-US" sz="2000" b="0" dirty="0"/>
              <a:t>can be licensed, and what each license gives access to.</a:t>
            </a:r>
            <a:endParaRPr sz="2000" b="0" dirty="0"/>
          </a:p>
          <a:p>
            <a:pPr marL="0" lvl="0" indent="0" algn="l" rtl="0">
              <a:lnSpc>
                <a:spcPct val="100000"/>
              </a:lnSpc>
              <a:spcBef>
                <a:spcPts val="0"/>
              </a:spcBef>
              <a:spcAft>
                <a:spcPts val="0"/>
              </a:spcAft>
              <a:buNone/>
            </a:pPr>
            <a:endParaRPr sz="2000" b="0" dirty="0"/>
          </a:p>
          <a:p>
            <a:pPr lvl="0" algn="l" rtl="0">
              <a:lnSpc>
                <a:spcPct val="100000"/>
              </a:lnSpc>
              <a:spcBef>
                <a:spcPts val="0"/>
              </a:spcBef>
              <a:spcAft>
                <a:spcPts val="600"/>
              </a:spcAft>
            </a:pPr>
            <a:r>
              <a:rPr lang="en-US" sz="2000" dirty="0"/>
              <a:t>Learning Objectives</a:t>
            </a:r>
            <a:endParaRPr sz="2000" dirty="0"/>
          </a:p>
          <a:p>
            <a:pPr marL="508000" lvl="0" indent="-457200" algn="l" rtl="0">
              <a:lnSpc>
                <a:spcPct val="100000"/>
              </a:lnSpc>
              <a:spcBef>
                <a:spcPts val="0"/>
              </a:spcBef>
              <a:spcAft>
                <a:spcPts val="600"/>
              </a:spcAft>
              <a:buSzPct val="100000"/>
              <a:buFont typeface="+mj-lt"/>
              <a:buAutoNum type="arabicPeriod"/>
            </a:pPr>
            <a:r>
              <a:rPr lang="en-US" sz="2000" b="0" dirty="0"/>
              <a:t>Identify the difference between Enterprise and Community subscriptions.</a:t>
            </a:r>
            <a:endParaRPr sz="2000" b="0" dirty="0"/>
          </a:p>
          <a:p>
            <a:pPr marL="508000" lvl="0" indent="-457200" algn="l" rtl="0">
              <a:lnSpc>
                <a:spcPct val="100000"/>
              </a:lnSpc>
              <a:spcBef>
                <a:spcPts val="0"/>
              </a:spcBef>
              <a:spcAft>
                <a:spcPts val="600"/>
              </a:spcAft>
              <a:buSzPct val="100000"/>
              <a:buFont typeface="+mj-lt"/>
              <a:buAutoNum type="arabicPeriod"/>
            </a:pPr>
            <a:r>
              <a:rPr lang="en-US" sz="2000" b="0" dirty="0"/>
              <a:t>Describe the value, benefit, and use of Repositories. </a:t>
            </a:r>
            <a:endParaRPr sz="2000" b="0" dirty="0"/>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254"/>
        <p:cNvGrpSpPr/>
        <p:nvPr/>
      </p:nvGrpSpPr>
      <p:grpSpPr>
        <a:xfrm>
          <a:off x="0" y="0"/>
          <a:ext cx="0" cy="0"/>
          <a:chOff x="0" y="0"/>
          <a:chExt cx="0" cy="0"/>
        </a:xfrm>
      </p:grpSpPr>
      <p:sp>
        <p:nvSpPr>
          <p:cNvPr id="1255" name="Google Shape;1255;p32"/>
          <p:cNvSpPr txBox="1">
            <a:spLocks noGrp="1"/>
          </p:cNvSpPr>
          <p:nvPr>
            <p:ph type="title"/>
          </p:nvPr>
        </p:nvSpPr>
        <p:spPr>
          <a:xfrm>
            <a:off x="838200" y="72293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Thank you for using our NETLAB+ / NDG Online lab service!</a:t>
            </a:r>
            <a:endParaRPr dirty="0">
              <a:latin typeface="Roboto" panose="02000000000000000000" pitchFamily="2" charset="0"/>
              <a:ea typeface="Roboto" panose="02000000000000000000" pitchFamily="2" charset="0"/>
            </a:endParaRPr>
          </a:p>
        </p:txBody>
      </p:sp>
      <p:cxnSp>
        <p:nvCxnSpPr>
          <p:cNvPr id="1257" name="Google Shape;1257;p32"/>
          <p:cNvCxnSpPr/>
          <p:nvPr/>
        </p:nvCxnSpPr>
        <p:spPr>
          <a:xfrm>
            <a:off x="0" y="2211322"/>
            <a:ext cx="11850130" cy="0"/>
          </a:xfrm>
          <a:prstGeom prst="straightConnector1">
            <a:avLst/>
          </a:prstGeom>
          <a:noFill/>
          <a:ln w="19050" cap="flat" cmpd="sng">
            <a:solidFill>
              <a:schemeClr val="accent1"/>
            </a:solidFill>
            <a:prstDash val="solid"/>
            <a:miter lim="800000"/>
            <a:headEnd type="none" w="sm" len="sm"/>
            <a:tailEnd type="none" w="sm" len="sm"/>
          </a:ln>
        </p:spPr>
      </p:cxnSp>
      <p:pic>
        <p:nvPicPr>
          <p:cNvPr id="1258" name="Google Shape;1258;p32" descr="A close-up of a red and white background&#10;&#10;Description automatically generated"/>
          <p:cNvPicPr preferRelativeResize="0"/>
          <p:nvPr/>
        </p:nvPicPr>
        <p:blipFill rotWithShape="1">
          <a:blip r:embed="rId3">
            <a:alphaModFix/>
          </a:blip>
          <a:srcRect/>
          <a:stretch/>
        </p:blipFill>
        <p:spPr>
          <a:xfrm>
            <a:off x="2987363" y="3253049"/>
            <a:ext cx="5694482" cy="244049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g303e7233d0f_0_26"/>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Two Main Definitions</a:t>
            </a:r>
            <a:endParaRPr dirty="0">
              <a:latin typeface="Roboto" panose="02000000000000000000" pitchFamily="2" charset="0"/>
              <a:ea typeface="Roboto" panose="02000000000000000000" pitchFamily="2" charset="0"/>
            </a:endParaRPr>
          </a:p>
        </p:txBody>
      </p:sp>
      <p:sp>
        <p:nvSpPr>
          <p:cNvPr id="184" name="Google Shape;184;g303e7233d0f_0_26"/>
          <p:cNvSpPr/>
          <p:nvPr/>
        </p:nvSpPr>
        <p:spPr>
          <a:xfrm>
            <a:off x="8674181" y="1810875"/>
            <a:ext cx="2130900" cy="1433697"/>
          </a:xfrm>
          <a:prstGeom prst="roundRect">
            <a:avLst>
              <a:gd name="adj" fmla="val 8348"/>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Subscriptions</a:t>
            </a:r>
            <a:endParaRPr sz="2000" dirty="0">
              <a:solidFill>
                <a:schemeClr val="lt1"/>
              </a:solidFill>
              <a:latin typeface="Roboto" panose="02000000000000000000" pitchFamily="2" charset="0"/>
              <a:ea typeface="Roboto" panose="02000000000000000000" pitchFamily="2" charset="0"/>
            </a:endParaRPr>
          </a:p>
        </p:txBody>
      </p:sp>
      <p:sp>
        <p:nvSpPr>
          <p:cNvPr id="185" name="Google Shape;185;g303e7233d0f_0_26"/>
          <p:cNvSpPr/>
          <p:nvPr/>
        </p:nvSpPr>
        <p:spPr>
          <a:xfrm>
            <a:off x="968100" y="1810875"/>
            <a:ext cx="7650900" cy="1433697"/>
          </a:xfrm>
          <a:prstGeom prst="roundRect">
            <a:avLst>
              <a:gd name="adj" fmla="val 9041"/>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Provides Proxmox VE administrators access to the stable and tested Enterprise Repository. </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There is a no-subscription option, but it lacks official support.</a:t>
            </a:r>
            <a:endParaRPr sz="1800" dirty="0">
              <a:solidFill>
                <a:schemeClr val="dk1"/>
              </a:solidFill>
              <a:latin typeface="Roboto" panose="02000000000000000000" pitchFamily="2" charset="0"/>
              <a:ea typeface="Roboto" panose="02000000000000000000" pitchFamily="2" charset="0"/>
            </a:endParaRPr>
          </a:p>
        </p:txBody>
      </p:sp>
      <p:sp>
        <p:nvSpPr>
          <p:cNvPr id="186" name="Google Shape;186;g303e7233d0f_0_26"/>
          <p:cNvSpPr/>
          <p:nvPr/>
        </p:nvSpPr>
        <p:spPr>
          <a:xfrm>
            <a:off x="8674181" y="3356965"/>
            <a:ext cx="2130900" cy="1592722"/>
          </a:xfrm>
          <a:prstGeom prst="roundRect">
            <a:avLst>
              <a:gd name="adj" fmla="val 4188"/>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Repositories</a:t>
            </a:r>
            <a:endParaRPr sz="2000">
              <a:solidFill>
                <a:schemeClr val="lt1"/>
              </a:solidFill>
              <a:latin typeface="Roboto" panose="02000000000000000000" pitchFamily="2" charset="0"/>
              <a:ea typeface="Roboto" panose="02000000000000000000" pitchFamily="2" charset="0"/>
            </a:endParaRPr>
          </a:p>
        </p:txBody>
      </p:sp>
      <p:sp>
        <p:nvSpPr>
          <p:cNvPr id="187" name="Google Shape;187;g303e7233d0f_0_26"/>
          <p:cNvSpPr/>
          <p:nvPr/>
        </p:nvSpPr>
        <p:spPr>
          <a:xfrm>
            <a:off x="968100" y="3356965"/>
            <a:ext cx="7650900" cy="1592722"/>
          </a:xfrm>
          <a:prstGeom prst="roundRect">
            <a:avLst>
              <a:gd name="adj" fmla="val 9734"/>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Online resources available for Proxmox VE administrators to download/update their existing software packages.</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The most common are stable (enterprise), community (no subscription), and experimental (test) versions.</a:t>
            </a:r>
            <a:endParaRPr sz="1800" dirty="0">
              <a:solidFill>
                <a:schemeClr val="dk1"/>
              </a:solidFill>
              <a:latin typeface="Roboto" panose="02000000000000000000" pitchFamily="2" charset="0"/>
              <a:ea typeface="Roboto" panose="02000000000000000000" pitchFamily="2" charset="0"/>
            </a:endParaRPr>
          </a:p>
        </p:txBody>
      </p:sp>
      <p:sp>
        <p:nvSpPr>
          <p:cNvPr id="5" name="TextBox 4">
            <a:extLst>
              <a:ext uri="{FF2B5EF4-FFF2-40B4-BE49-F238E27FC236}">
                <a16:creationId xmlns:a16="http://schemas.microsoft.com/office/drawing/2014/main" id="{576DF6A8-F448-00E9-1D57-109FCB23D1F3}"/>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02.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g303e7233d0f_0_38"/>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latin typeface="Roboto" panose="02000000000000000000" pitchFamily="2" charset="0"/>
                <a:ea typeface="Roboto" panose="02000000000000000000" pitchFamily="2" charset="0"/>
              </a:rPr>
              <a:t>Subscription Types</a:t>
            </a:r>
            <a:endParaRPr>
              <a:latin typeface="Roboto" panose="02000000000000000000" pitchFamily="2" charset="0"/>
              <a:ea typeface="Roboto" panose="02000000000000000000" pitchFamily="2" charset="0"/>
            </a:endParaRPr>
          </a:p>
        </p:txBody>
      </p:sp>
      <p:sp>
        <p:nvSpPr>
          <p:cNvPr id="193" name="Google Shape;193;g303e7233d0f_0_38"/>
          <p:cNvSpPr/>
          <p:nvPr/>
        </p:nvSpPr>
        <p:spPr>
          <a:xfrm>
            <a:off x="995471" y="1690849"/>
            <a:ext cx="2130900" cy="2344437"/>
          </a:xfrm>
          <a:prstGeom prst="roundRect">
            <a:avLst>
              <a:gd name="adj" fmla="val 4699"/>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Subscriptions</a:t>
            </a:r>
            <a:endParaRPr sz="2000" dirty="0">
              <a:solidFill>
                <a:schemeClr val="lt1"/>
              </a:solidFill>
              <a:latin typeface="Roboto" panose="02000000000000000000" pitchFamily="2" charset="0"/>
              <a:ea typeface="Roboto" panose="02000000000000000000" pitchFamily="2" charset="0"/>
            </a:endParaRPr>
          </a:p>
        </p:txBody>
      </p:sp>
      <p:sp>
        <p:nvSpPr>
          <p:cNvPr id="194" name="Google Shape;194;g303e7233d0f_0_38"/>
          <p:cNvSpPr/>
          <p:nvPr/>
        </p:nvSpPr>
        <p:spPr>
          <a:xfrm>
            <a:off x="3203529" y="1690824"/>
            <a:ext cx="3341700" cy="2344437"/>
          </a:xfrm>
          <a:prstGeom prst="roundRect">
            <a:avLst>
              <a:gd name="adj" fmla="val 2784"/>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600"/>
              </a:spcAft>
              <a:buNone/>
            </a:pPr>
            <a:r>
              <a:rPr lang="en-US" sz="1800" b="1" dirty="0">
                <a:solidFill>
                  <a:schemeClr val="dk1"/>
                </a:solidFill>
                <a:latin typeface="Roboto" panose="02000000000000000000" pitchFamily="2" charset="0"/>
                <a:ea typeface="Roboto" panose="02000000000000000000" pitchFamily="2" charset="0"/>
              </a:rPr>
              <a:t>Enterprise</a:t>
            </a:r>
            <a:endParaRPr sz="1800" b="1"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Paid yearly per socket.</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4 tiers, prices vary.</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Access to the Enterprise Repository.</a:t>
            </a:r>
            <a:endParaRPr sz="1800" dirty="0">
              <a:solidFill>
                <a:schemeClr val="dk1"/>
              </a:solidFill>
              <a:latin typeface="Roboto" panose="02000000000000000000" pitchFamily="2" charset="0"/>
              <a:ea typeface="Roboto" panose="02000000000000000000" pitchFamily="2" charset="0"/>
            </a:endParaRPr>
          </a:p>
        </p:txBody>
      </p:sp>
      <p:sp>
        <p:nvSpPr>
          <p:cNvPr id="195" name="Google Shape;195;g303e7233d0f_0_38"/>
          <p:cNvSpPr/>
          <p:nvPr/>
        </p:nvSpPr>
        <p:spPr>
          <a:xfrm>
            <a:off x="6612448" y="1690849"/>
            <a:ext cx="3341700" cy="2344437"/>
          </a:xfrm>
          <a:prstGeom prst="roundRect">
            <a:avLst>
              <a:gd name="adj" fmla="val 1826"/>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600"/>
              </a:spcAft>
              <a:buNone/>
            </a:pPr>
            <a:r>
              <a:rPr lang="en-US" sz="1800" b="1" dirty="0">
                <a:solidFill>
                  <a:schemeClr val="dk1"/>
                </a:solidFill>
                <a:latin typeface="Roboto" panose="02000000000000000000" pitchFamily="2" charset="0"/>
                <a:ea typeface="Roboto" panose="02000000000000000000" pitchFamily="2" charset="0"/>
              </a:rPr>
              <a:t>Community</a:t>
            </a:r>
            <a:endParaRPr sz="1800" b="1"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Free version.</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No official assistance from Proxmox.</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No access to the  Enterprise Repository.</a:t>
            </a:r>
            <a:endParaRPr sz="1800" dirty="0">
              <a:solidFill>
                <a:schemeClr val="dk1"/>
              </a:solidFill>
              <a:latin typeface="Roboto" panose="02000000000000000000" pitchFamily="2" charset="0"/>
              <a:ea typeface="Roboto" panose="02000000000000000000" pitchFamily="2" charset="0"/>
            </a:endParaRPr>
          </a:p>
        </p:txBody>
      </p:sp>
      <p:sp>
        <p:nvSpPr>
          <p:cNvPr id="196" name="Google Shape;196;g303e7233d0f_0_38"/>
          <p:cNvSpPr txBox="1"/>
          <p:nvPr/>
        </p:nvSpPr>
        <p:spPr>
          <a:xfrm>
            <a:off x="2464692" y="4429901"/>
            <a:ext cx="5392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i="1" u="sng" dirty="0">
                <a:solidFill>
                  <a:schemeClr val="hlink"/>
                </a:solidFill>
                <a:latin typeface="Roboto" panose="02000000000000000000" pitchFamily="2" charset="0"/>
                <a:ea typeface="Roboto" panose="02000000000000000000" pitchFamily="2" charset="0"/>
                <a:hlinkClick r:id="rId3"/>
              </a:rPr>
              <a:t>Pricing for Subscriptions Plans - Proxmox Virtual Environment</a:t>
            </a:r>
            <a:endParaRPr sz="1700" i="1" dirty="0">
              <a:latin typeface="Roboto" panose="02000000000000000000" pitchFamily="2" charset="0"/>
              <a:ea typeface="Roboto" panose="02000000000000000000" pitchFamily="2" charset="0"/>
            </a:endParaRPr>
          </a:p>
        </p:txBody>
      </p:sp>
      <p:sp>
        <p:nvSpPr>
          <p:cNvPr id="4" name="TextBox 3">
            <a:extLst>
              <a:ext uri="{FF2B5EF4-FFF2-40B4-BE49-F238E27FC236}">
                <a16:creationId xmlns:a16="http://schemas.microsoft.com/office/drawing/2014/main" id="{DB433AE1-D0F0-DB02-01D8-8D5C937C6587}"/>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02.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304573a0589_0_0"/>
          <p:cNvSpPr txBox="1">
            <a:spLocks noGrp="1"/>
          </p:cNvSpPr>
          <p:nvPr>
            <p:ph type="title"/>
          </p:nvPr>
        </p:nvSpPr>
        <p:spPr>
          <a:xfrm>
            <a:off x="838200" y="646044"/>
            <a:ext cx="10515600" cy="935451"/>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4000" dirty="0"/>
              <a:t>How to Subscribe and Access Repositories</a:t>
            </a:r>
            <a:endParaRPr sz="4000" dirty="0"/>
          </a:p>
        </p:txBody>
      </p:sp>
      <p:sp>
        <p:nvSpPr>
          <p:cNvPr id="202" name="Google Shape;202;g304573a0589_0_0"/>
          <p:cNvSpPr txBox="1"/>
          <p:nvPr/>
        </p:nvSpPr>
        <p:spPr>
          <a:xfrm>
            <a:off x="838200" y="1581495"/>
            <a:ext cx="10667172" cy="4878218"/>
          </a:xfrm>
          <a:prstGeom prst="rect">
            <a:avLst/>
          </a:prstGeom>
          <a:noFill/>
          <a:ln>
            <a:noFill/>
          </a:ln>
        </p:spPr>
        <p:txBody>
          <a:bodyPr spcFirstLastPara="1" wrap="square" lIns="91425" tIns="45700" rIns="91425" bIns="45700" anchor="t" anchorCtr="0">
            <a:spAutoFit/>
          </a:bodyPr>
          <a:lstStyle/>
          <a:p>
            <a:pPr marL="431800" marR="0" lvl="0" indent="-342900" algn="l" rtl="0">
              <a:spcBef>
                <a:spcPts val="0"/>
              </a:spcBef>
              <a:spcAft>
                <a:spcPts val="1200"/>
              </a:spcAft>
              <a:buClr>
                <a:schemeClr val="dk1"/>
              </a:buClr>
              <a:buSzPct val="100000"/>
              <a:buFont typeface="+mj-lt"/>
              <a:buAutoNum type="arabicPeriod"/>
            </a:pPr>
            <a:r>
              <a:rPr lang="en-US" sz="1800" dirty="0">
                <a:solidFill>
                  <a:schemeClr val="dk1"/>
                </a:solidFill>
                <a:latin typeface="Roboto"/>
                <a:ea typeface="Roboto"/>
                <a:cs typeface="Roboto"/>
                <a:sym typeface="Roboto"/>
              </a:rPr>
              <a:t>A subscription key must be bought at the Proxmox Shop.</a:t>
            </a:r>
          </a:p>
          <a:p>
            <a:pPr marL="1030287" marR="0" lvl="0" indent="-342900" algn="l" rtl="0">
              <a:spcBef>
                <a:spcPts val="0"/>
              </a:spcBef>
              <a:spcAft>
                <a:spcPts val="1200"/>
              </a:spcAft>
              <a:buClr>
                <a:schemeClr val="dk1"/>
              </a:buClr>
              <a:buSzPct val="100000"/>
              <a:buFont typeface="+mj-lt"/>
              <a:buAutoNum type="alphaLcParenR"/>
            </a:pPr>
            <a:r>
              <a:rPr lang="en-US" sz="1800" dirty="0">
                <a:solidFill>
                  <a:schemeClr val="dk1"/>
                </a:solidFill>
                <a:latin typeface="Roboto"/>
                <a:ea typeface="Roboto"/>
                <a:cs typeface="Roboto"/>
                <a:sym typeface="Roboto"/>
              </a:rPr>
              <a:t>There are different tiers based on the growth of your business and its support needs.</a:t>
            </a:r>
            <a:endParaRPr sz="1800" dirty="0">
              <a:solidFill>
                <a:schemeClr val="dk1"/>
              </a:solidFill>
              <a:latin typeface="Roboto"/>
              <a:ea typeface="Roboto"/>
              <a:cs typeface="Roboto"/>
              <a:sym typeface="Roboto"/>
            </a:endParaRPr>
          </a:p>
          <a:p>
            <a:pPr marL="431800" marR="0" lvl="0" indent="-342900" algn="l" rtl="0">
              <a:spcBef>
                <a:spcPts val="0"/>
              </a:spcBef>
              <a:spcAft>
                <a:spcPts val="1200"/>
              </a:spcAft>
              <a:buClr>
                <a:schemeClr val="dk1"/>
              </a:buClr>
              <a:buSzPct val="100000"/>
              <a:buFont typeface="+mj-lt"/>
              <a:buAutoNum type="arabicPeriod" startAt="2"/>
            </a:pPr>
            <a:r>
              <a:rPr lang="en-US" sz="1800" dirty="0">
                <a:solidFill>
                  <a:schemeClr val="dk1"/>
                </a:solidFill>
                <a:latin typeface="Roboto"/>
                <a:ea typeface="Roboto"/>
                <a:cs typeface="Roboto"/>
                <a:sym typeface="Roboto"/>
              </a:rPr>
              <a:t>Log in into the GUI (covered in </a:t>
            </a:r>
            <a:r>
              <a:rPr lang="en-US" sz="1800" i="1" dirty="0">
                <a:solidFill>
                  <a:schemeClr val="dk1"/>
                </a:solidFill>
                <a:latin typeface="Roboto"/>
                <a:ea typeface="Roboto"/>
                <a:cs typeface="Roboto"/>
                <a:sym typeface="Roboto"/>
              </a:rPr>
              <a:t>Module 4</a:t>
            </a:r>
            <a:r>
              <a:rPr lang="en-US" sz="1800" dirty="0">
                <a:solidFill>
                  <a:schemeClr val="dk1"/>
                </a:solidFill>
                <a:latin typeface="Roboto"/>
                <a:ea typeface="Roboto"/>
                <a:cs typeface="Roboto"/>
                <a:sym typeface="Roboto"/>
              </a:rPr>
              <a:t>) and use the key on a node within the Datacenter object.</a:t>
            </a:r>
            <a:endParaRPr sz="1800" dirty="0">
              <a:solidFill>
                <a:schemeClr val="dk1"/>
              </a:solidFill>
              <a:latin typeface="Roboto"/>
              <a:ea typeface="Roboto"/>
              <a:cs typeface="Roboto"/>
              <a:sym typeface="Roboto"/>
            </a:endParaRPr>
          </a:p>
          <a:p>
            <a:pPr marL="431800" marR="0" lvl="0" indent="-342900" algn="l" rtl="0">
              <a:spcBef>
                <a:spcPts val="0"/>
              </a:spcBef>
              <a:spcAft>
                <a:spcPts val="1200"/>
              </a:spcAft>
              <a:buClr>
                <a:schemeClr val="dk1"/>
              </a:buClr>
              <a:buSzPct val="100000"/>
              <a:buFont typeface="+mj-lt"/>
              <a:buAutoNum type="arabicPeriod" startAt="2"/>
            </a:pPr>
            <a:r>
              <a:rPr lang="en-US" sz="1800" dirty="0">
                <a:solidFill>
                  <a:schemeClr val="dk1"/>
                </a:solidFill>
                <a:latin typeface="Roboto"/>
                <a:ea typeface="Roboto"/>
                <a:cs typeface="Roboto"/>
                <a:sym typeface="Roboto"/>
              </a:rPr>
              <a:t>Once your subscription is active, you must enable the Enterprise Repository (this is done via simple commands shown below). Alternatively, you can enable the repository within the GUI by going to </a:t>
            </a:r>
            <a:br>
              <a:rPr lang="en-US" sz="1800" dirty="0">
                <a:solidFill>
                  <a:schemeClr val="dk1"/>
                </a:solidFill>
                <a:latin typeface="Roboto"/>
                <a:ea typeface="Roboto"/>
                <a:cs typeface="Roboto"/>
                <a:sym typeface="Roboto"/>
              </a:rPr>
            </a:br>
            <a:r>
              <a:rPr lang="en-US" sz="1800" i="1" dirty="0">
                <a:solidFill>
                  <a:schemeClr val="dk1"/>
                </a:solidFill>
                <a:latin typeface="Roboto"/>
                <a:ea typeface="Roboto"/>
                <a:cs typeface="Roboto"/>
                <a:sym typeface="Roboto"/>
              </a:rPr>
              <a:t>Datacenter &gt; {node} &gt; Updates &gt; Repositories</a:t>
            </a:r>
            <a:r>
              <a:rPr lang="en-US" sz="1800" dirty="0">
                <a:solidFill>
                  <a:schemeClr val="dk1"/>
                </a:solidFill>
                <a:latin typeface="Roboto"/>
                <a:ea typeface="Roboto"/>
                <a:cs typeface="Roboto"/>
                <a:sym typeface="Roboto"/>
              </a:rPr>
              <a:t>. </a:t>
            </a:r>
            <a:endParaRPr sz="1800" i="1" dirty="0">
              <a:solidFill>
                <a:schemeClr val="dk1"/>
              </a:solidFill>
              <a:latin typeface="Roboto"/>
              <a:ea typeface="Roboto"/>
              <a:cs typeface="Roboto"/>
              <a:sym typeface="Roboto"/>
            </a:endParaRPr>
          </a:p>
          <a:p>
            <a:pPr marL="914400" marR="0" lvl="1" algn="l" rtl="0">
              <a:spcBef>
                <a:spcPts val="600"/>
              </a:spcBef>
              <a:spcAft>
                <a:spcPts val="1200"/>
              </a:spcAft>
              <a:buClr>
                <a:schemeClr val="dk1"/>
              </a:buClr>
              <a:buSzPct val="100000"/>
            </a:pPr>
            <a:r>
              <a:rPr lang="en-US" sz="1800" b="1" i="1" dirty="0">
                <a:solidFill>
                  <a:schemeClr val="dk1"/>
                </a:solidFill>
                <a:highlight>
                  <a:srgbClr val="EBEBEB"/>
                </a:highlight>
                <a:latin typeface="Consolas" panose="020B0609020204030204" pitchFamily="49" charset="0"/>
                <a:ea typeface="Roboto"/>
                <a:cs typeface="Consolas" panose="020B0609020204030204" pitchFamily="49" charset="0"/>
                <a:sym typeface="Roboto"/>
              </a:rPr>
              <a:t>nano /etc/apt/sources.list.d/pve-enterprise.list</a:t>
            </a:r>
            <a:endParaRPr sz="1800" b="1" i="1" dirty="0">
              <a:solidFill>
                <a:schemeClr val="dk1"/>
              </a:solidFill>
              <a:highlight>
                <a:srgbClr val="EBEBEB"/>
              </a:highlight>
              <a:latin typeface="Consolas" panose="020B0609020204030204" pitchFamily="49" charset="0"/>
              <a:ea typeface="Roboto"/>
              <a:cs typeface="Consolas" panose="020B0609020204030204" pitchFamily="49" charset="0"/>
              <a:sym typeface="Roboto"/>
            </a:endParaRPr>
          </a:p>
          <a:p>
            <a:pPr marL="914400" marR="0" lvl="1" algn="l" rtl="0">
              <a:spcBef>
                <a:spcPts val="0"/>
              </a:spcBef>
              <a:spcAft>
                <a:spcPts val="1200"/>
              </a:spcAft>
              <a:buClr>
                <a:schemeClr val="dk1"/>
              </a:buClr>
              <a:buSzPct val="100000"/>
            </a:pPr>
            <a:r>
              <a:rPr lang="en-US" sz="1800" b="1" i="1" dirty="0">
                <a:solidFill>
                  <a:schemeClr val="dk1"/>
                </a:solidFill>
                <a:highlight>
                  <a:srgbClr val="EBEBEB"/>
                </a:highlight>
                <a:latin typeface="Consolas" panose="020B0609020204030204" pitchFamily="49" charset="0"/>
                <a:ea typeface="Roboto"/>
                <a:cs typeface="Consolas" panose="020B0609020204030204" pitchFamily="49" charset="0"/>
                <a:sym typeface="Roboto"/>
              </a:rPr>
              <a:t>deb https://enterprise.proxmox.com/debian/pve bookworm pve-enterprise</a:t>
            </a:r>
            <a:r>
              <a:rPr lang="en-US" sz="1800" i="1" dirty="0">
                <a:solidFill>
                  <a:schemeClr val="dk1"/>
                </a:solidFill>
                <a:highlight>
                  <a:srgbClr val="EBEBEB"/>
                </a:highlight>
                <a:latin typeface="Consolas" panose="020B0609020204030204" pitchFamily="49" charset="0"/>
                <a:ea typeface="Roboto"/>
                <a:cs typeface="Consolas" panose="020B0609020204030204" pitchFamily="49" charset="0"/>
                <a:sym typeface="Roboto"/>
              </a:rPr>
              <a:t> </a:t>
            </a:r>
            <a:r>
              <a:rPr lang="en-US" sz="1800" i="1" dirty="0">
                <a:solidFill>
                  <a:schemeClr val="dk1"/>
                </a:solidFill>
                <a:latin typeface="Roboto"/>
                <a:ea typeface="Roboto"/>
                <a:cs typeface="Roboto"/>
                <a:sym typeface="Roboto"/>
              </a:rPr>
              <a:t>(ensure this line is in the output)</a:t>
            </a:r>
            <a:endParaRPr sz="1800" i="1" dirty="0">
              <a:solidFill>
                <a:schemeClr val="dk1"/>
              </a:solidFill>
              <a:latin typeface="Roboto"/>
              <a:ea typeface="Roboto"/>
              <a:cs typeface="Roboto"/>
              <a:sym typeface="Roboto"/>
            </a:endParaRPr>
          </a:p>
          <a:p>
            <a:pPr marL="914400" marR="0" lvl="1" algn="l" rtl="0">
              <a:spcBef>
                <a:spcPts val="0"/>
              </a:spcBef>
              <a:spcAft>
                <a:spcPts val="1200"/>
              </a:spcAft>
              <a:buClr>
                <a:schemeClr val="dk1"/>
              </a:buClr>
              <a:buSzPct val="100000"/>
            </a:pPr>
            <a:r>
              <a:rPr lang="en-US" sz="1800" b="1" i="1" dirty="0">
                <a:solidFill>
                  <a:schemeClr val="dk1"/>
                </a:solidFill>
                <a:highlight>
                  <a:srgbClr val="EBEBEB"/>
                </a:highlight>
                <a:latin typeface="Consolas" panose="020B0609020204030204" pitchFamily="49" charset="0"/>
                <a:ea typeface="Roboto"/>
                <a:cs typeface="Consolas" panose="020B0609020204030204" pitchFamily="49" charset="0"/>
                <a:sym typeface="Roboto"/>
              </a:rPr>
              <a:t>nano /etc/apt/sources.list.d/pve-no-subscription.list</a:t>
            </a:r>
            <a:r>
              <a:rPr lang="en-US" sz="1800" i="1" dirty="0">
                <a:solidFill>
                  <a:schemeClr val="dk1"/>
                </a:solidFill>
                <a:highlight>
                  <a:srgbClr val="EBEBEB"/>
                </a:highlight>
                <a:latin typeface="Roboto"/>
                <a:ea typeface="Roboto"/>
                <a:cs typeface="Roboto"/>
                <a:sym typeface="Roboto"/>
              </a:rPr>
              <a:t> </a:t>
            </a:r>
            <a:r>
              <a:rPr lang="en-US" sz="1800" i="1" dirty="0">
                <a:solidFill>
                  <a:schemeClr val="dk1"/>
                </a:solidFill>
                <a:latin typeface="Roboto"/>
                <a:ea typeface="Roboto"/>
                <a:cs typeface="Roboto"/>
                <a:sym typeface="Roboto"/>
              </a:rPr>
              <a:t>(comment this line)</a:t>
            </a:r>
            <a:endParaRPr sz="1800" i="1" dirty="0">
              <a:solidFill>
                <a:schemeClr val="dk1"/>
              </a:solidFill>
              <a:latin typeface="Roboto"/>
              <a:ea typeface="Roboto"/>
              <a:cs typeface="Roboto"/>
              <a:sym typeface="Roboto"/>
            </a:endParaRPr>
          </a:p>
          <a:p>
            <a:pPr marL="914400" marR="0" lvl="1" algn="l" rtl="0">
              <a:spcBef>
                <a:spcPts val="0"/>
              </a:spcBef>
              <a:spcAft>
                <a:spcPts val="1200"/>
              </a:spcAft>
              <a:buClr>
                <a:schemeClr val="dk1"/>
              </a:buClr>
              <a:buSzPct val="100000"/>
            </a:pPr>
            <a:r>
              <a:rPr lang="en-US" sz="1800" b="1" i="1" dirty="0">
                <a:solidFill>
                  <a:schemeClr val="dk1"/>
                </a:solidFill>
                <a:highlight>
                  <a:srgbClr val="EBEBEB"/>
                </a:highlight>
                <a:latin typeface="Consolas" panose="020B0609020204030204" pitchFamily="49" charset="0"/>
                <a:ea typeface="Roboto"/>
                <a:cs typeface="Consolas" panose="020B0609020204030204" pitchFamily="49" charset="0"/>
                <a:sym typeface="Roboto"/>
              </a:rPr>
              <a:t>apt update </a:t>
            </a:r>
            <a:endParaRPr sz="1800" b="1" i="1" dirty="0">
              <a:solidFill>
                <a:schemeClr val="dk1"/>
              </a:solidFill>
              <a:highlight>
                <a:srgbClr val="EBEBEB"/>
              </a:highlight>
              <a:latin typeface="Consolas" panose="020B0609020204030204" pitchFamily="49" charset="0"/>
              <a:ea typeface="Roboto"/>
              <a:cs typeface="Consolas" panose="020B0609020204030204" pitchFamily="49" charset="0"/>
              <a:sym typeface="Roboto"/>
            </a:endParaRPr>
          </a:p>
          <a:p>
            <a:pPr marL="914400" marR="0" lvl="1" algn="l" rtl="0">
              <a:spcBef>
                <a:spcPts val="0"/>
              </a:spcBef>
              <a:spcAft>
                <a:spcPts val="1200"/>
              </a:spcAft>
              <a:buClr>
                <a:schemeClr val="dk1"/>
              </a:buClr>
              <a:buSzPct val="100000"/>
            </a:pPr>
            <a:r>
              <a:rPr lang="en-US" sz="1800" b="1" i="1" dirty="0">
                <a:solidFill>
                  <a:schemeClr val="dk1"/>
                </a:solidFill>
                <a:highlight>
                  <a:srgbClr val="EBEBEB"/>
                </a:highlight>
                <a:latin typeface="Consolas" panose="020B0609020204030204" pitchFamily="49" charset="0"/>
                <a:ea typeface="Roboto"/>
                <a:cs typeface="Consolas" panose="020B0609020204030204" pitchFamily="49" charset="0"/>
                <a:sym typeface="Roboto"/>
              </a:rPr>
              <a:t>apt full-upgrade </a:t>
            </a:r>
            <a:r>
              <a:rPr lang="en-US" sz="1800" i="1" dirty="0">
                <a:solidFill>
                  <a:schemeClr val="dk1"/>
                </a:solidFill>
                <a:latin typeface="Roboto"/>
                <a:ea typeface="Roboto"/>
                <a:cs typeface="Roboto"/>
                <a:sym typeface="Roboto"/>
              </a:rPr>
              <a:t>(update the system to use the repository)</a:t>
            </a:r>
            <a:endParaRPr sz="1800" i="1" dirty="0">
              <a:solidFill>
                <a:schemeClr val="dk1"/>
              </a:solidFill>
              <a:latin typeface="Roboto"/>
              <a:ea typeface="Roboto"/>
              <a:cs typeface="Roboto"/>
              <a:sym typeface="Roboto"/>
            </a:endParaRPr>
          </a:p>
        </p:txBody>
      </p:sp>
      <p:sp>
        <p:nvSpPr>
          <p:cNvPr id="4" name="TextBox 3">
            <a:extLst>
              <a:ext uri="{FF2B5EF4-FFF2-40B4-BE49-F238E27FC236}">
                <a16:creationId xmlns:a16="http://schemas.microsoft.com/office/drawing/2014/main" id="{9E24EBCC-E4FA-3DAE-6D6B-2E450BAE7DAA}"/>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02.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g303e7233d0f_0_51"/>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Repositories and Key Terms</a:t>
            </a:r>
            <a:endParaRPr dirty="0">
              <a:latin typeface="Roboto" panose="02000000000000000000" pitchFamily="2" charset="0"/>
              <a:ea typeface="Roboto" panose="02000000000000000000" pitchFamily="2" charset="0"/>
            </a:endParaRPr>
          </a:p>
        </p:txBody>
      </p:sp>
      <p:sp>
        <p:nvSpPr>
          <p:cNvPr id="208" name="Google Shape;208;g303e7233d0f_0_51"/>
          <p:cNvSpPr txBox="1"/>
          <p:nvPr/>
        </p:nvSpPr>
        <p:spPr>
          <a:xfrm>
            <a:off x="901975" y="1658802"/>
            <a:ext cx="9197400" cy="16311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i="1" dirty="0">
                <a:solidFill>
                  <a:schemeClr val="dk1"/>
                </a:solidFill>
                <a:latin typeface="Roboto" panose="02000000000000000000" pitchFamily="2" charset="0"/>
                <a:ea typeface="Roboto" panose="02000000000000000000" pitchFamily="2" charset="0"/>
                <a:cs typeface="Roboto"/>
                <a:sym typeface="Roboto"/>
              </a:rPr>
              <a:t>Repositories</a:t>
            </a:r>
            <a:r>
              <a:rPr lang="en-US" sz="2000" dirty="0">
                <a:solidFill>
                  <a:schemeClr val="dk1"/>
                </a:solidFill>
                <a:latin typeface="Roboto" panose="02000000000000000000" pitchFamily="2" charset="0"/>
                <a:ea typeface="Roboto" panose="02000000000000000000" pitchFamily="2" charset="0"/>
                <a:cs typeface="Roboto"/>
                <a:sym typeface="Roboto"/>
              </a:rPr>
              <a:t> are locations on the internet where Debian-based Linux distro software packages are stored for admins to access remotely. </a:t>
            </a:r>
            <a:endParaRPr sz="2000" dirty="0">
              <a:solidFill>
                <a:schemeClr val="dk1"/>
              </a:solidFill>
              <a:latin typeface="Roboto" panose="02000000000000000000" pitchFamily="2" charset="0"/>
              <a:ea typeface="Roboto" panose="02000000000000000000" pitchFamily="2" charset="0"/>
              <a:cs typeface="Roboto"/>
              <a:sym typeface="Roboto"/>
            </a:endParaRPr>
          </a:p>
          <a:p>
            <a:pPr marL="0" marR="0" lvl="0" indent="0" algn="l" rtl="0">
              <a:spcBef>
                <a:spcPts val="0"/>
              </a:spcBef>
              <a:spcAft>
                <a:spcPts val="0"/>
              </a:spcAft>
              <a:buNone/>
            </a:pPr>
            <a:endParaRPr sz="2000" dirty="0">
              <a:solidFill>
                <a:schemeClr val="dk1"/>
              </a:solidFill>
              <a:latin typeface="Roboto" panose="02000000000000000000" pitchFamily="2" charset="0"/>
              <a:ea typeface="Roboto" panose="02000000000000000000" pitchFamily="2" charset="0"/>
              <a:cs typeface="Roboto"/>
              <a:sym typeface="Roboto"/>
            </a:endParaRPr>
          </a:p>
          <a:p>
            <a:pPr marL="0" marR="0" lvl="0" indent="0" algn="l" rtl="0">
              <a:spcBef>
                <a:spcPts val="0"/>
              </a:spcBef>
              <a:spcAft>
                <a:spcPts val="0"/>
              </a:spcAft>
              <a:buNone/>
            </a:pPr>
            <a:r>
              <a:rPr lang="en-US" sz="2000" dirty="0">
                <a:solidFill>
                  <a:schemeClr val="dk1"/>
                </a:solidFill>
                <a:latin typeface="Roboto" panose="02000000000000000000" pitchFamily="2" charset="0"/>
                <a:ea typeface="Roboto" panose="02000000000000000000" pitchFamily="2" charset="0"/>
                <a:cs typeface="Roboto"/>
                <a:sym typeface="Roboto"/>
              </a:rPr>
              <a:t>These repositories contain </a:t>
            </a:r>
            <a:r>
              <a:rPr lang="en-US" sz="2000" b="1" dirty="0">
                <a:solidFill>
                  <a:schemeClr val="dk1"/>
                </a:solidFill>
                <a:latin typeface="Roboto" panose="02000000000000000000" pitchFamily="2" charset="0"/>
                <a:ea typeface="Roboto" panose="02000000000000000000" pitchFamily="2" charset="0"/>
                <a:cs typeface="Roboto"/>
                <a:sym typeface="Roboto"/>
              </a:rPr>
              <a:t>precompiled software packages</a:t>
            </a:r>
            <a:r>
              <a:rPr lang="en-US" sz="2000" dirty="0">
                <a:solidFill>
                  <a:schemeClr val="dk1"/>
                </a:solidFill>
                <a:latin typeface="Roboto" panose="02000000000000000000" pitchFamily="2" charset="0"/>
                <a:ea typeface="Roboto" panose="02000000000000000000" pitchFamily="2" charset="0"/>
                <a:cs typeface="Roboto"/>
                <a:sym typeface="Roboto"/>
              </a:rPr>
              <a:t> and metadata so that the APT system knows what to do with them.</a:t>
            </a:r>
            <a:endParaRPr sz="2000" dirty="0">
              <a:solidFill>
                <a:schemeClr val="dk1"/>
              </a:solidFill>
              <a:latin typeface="Roboto" panose="02000000000000000000" pitchFamily="2" charset="0"/>
              <a:ea typeface="Roboto" panose="02000000000000000000" pitchFamily="2" charset="0"/>
              <a:cs typeface="Roboto"/>
              <a:sym typeface="Roboto"/>
            </a:endParaRPr>
          </a:p>
        </p:txBody>
      </p:sp>
      <p:sp>
        <p:nvSpPr>
          <p:cNvPr id="209" name="Google Shape;209;g303e7233d0f_0_51"/>
          <p:cNvSpPr/>
          <p:nvPr/>
        </p:nvSpPr>
        <p:spPr>
          <a:xfrm>
            <a:off x="1011305" y="3607780"/>
            <a:ext cx="2130900"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Package</a:t>
            </a:r>
            <a:endParaRPr sz="2000" dirty="0">
              <a:solidFill>
                <a:schemeClr val="lt1"/>
              </a:solidFill>
              <a:latin typeface="Roboto" panose="02000000000000000000" pitchFamily="2" charset="0"/>
              <a:ea typeface="Roboto" panose="02000000000000000000" pitchFamily="2" charset="0"/>
            </a:endParaRPr>
          </a:p>
        </p:txBody>
      </p:sp>
      <p:sp>
        <p:nvSpPr>
          <p:cNvPr id="210" name="Google Shape;210;g303e7233d0f_0_51"/>
          <p:cNvSpPr/>
          <p:nvPr/>
        </p:nvSpPr>
        <p:spPr>
          <a:xfrm>
            <a:off x="3190462" y="3607780"/>
            <a:ext cx="6828182" cy="5331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Collection of files to install in the system. Often </a:t>
            </a:r>
            <a:r>
              <a:rPr lang="en-US" sz="1800" i="1" dirty="0">
                <a:solidFill>
                  <a:schemeClr val="dk1"/>
                </a:solidFill>
                <a:latin typeface="Roboto" panose="02000000000000000000" pitchFamily="2" charset="0"/>
                <a:ea typeface="Roboto" panose="02000000000000000000" pitchFamily="2" charset="0"/>
              </a:rPr>
              <a:t>.deb</a:t>
            </a:r>
            <a:r>
              <a:rPr lang="en-US" sz="1800" dirty="0">
                <a:solidFill>
                  <a:schemeClr val="dk1"/>
                </a:solidFill>
                <a:latin typeface="Roboto" panose="02000000000000000000" pitchFamily="2" charset="0"/>
                <a:ea typeface="Roboto" panose="02000000000000000000" pitchFamily="2" charset="0"/>
              </a:rPr>
              <a:t> extension.</a:t>
            </a:r>
            <a:endParaRPr sz="1800" dirty="0">
              <a:solidFill>
                <a:schemeClr val="dk1"/>
              </a:solidFill>
              <a:latin typeface="Roboto" panose="02000000000000000000" pitchFamily="2" charset="0"/>
              <a:ea typeface="Roboto" panose="02000000000000000000" pitchFamily="2" charset="0"/>
            </a:endParaRPr>
          </a:p>
        </p:txBody>
      </p:sp>
      <p:sp>
        <p:nvSpPr>
          <p:cNvPr id="211" name="Google Shape;211;g303e7233d0f_0_51"/>
          <p:cNvSpPr/>
          <p:nvPr/>
        </p:nvSpPr>
        <p:spPr>
          <a:xfrm>
            <a:off x="1011305" y="4257118"/>
            <a:ext cx="2130900"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Sources List</a:t>
            </a:r>
            <a:endParaRPr sz="2000" dirty="0">
              <a:solidFill>
                <a:schemeClr val="lt1"/>
              </a:solidFill>
              <a:latin typeface="Roboto" panose="02000000000000000000" pitchFamily="2" charset="0"/>
              <a:ea typeface="Roboto" panose="02000000000000000000" pitchFamily="2" charset="0"/>
            </a:endParaRPr>
          </a:p>
        </p:txBody>
      </p:sp>
      <p:sp>
        <p:nvSpPr>
          <p:cNvPr id="212" name="Google Shape;212;g303e7233d0f_0_51"/>
          <p:cNvSpPr/>
          <p:nvPr/>
        </p:nvSpPr>
        <p:spPr>
          <a:xfrm>
            <a:off x="3190462" y="4257118"/>
            <a:ext cx="6828182" cy="5331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URLs where those packages are hosted (inside a repository).</a:t>
            </a:r>
            <a:endParaRPr sz="1800" dirty="0">
              <a:solidFill>
                <a:schemeClr val="dk1"/>
              </a:solidFill>
              <a:latin typeface="Roboto" panose="02000000000000000000" pitchFamily="2" charset="0"/>
              <a:ea typeface="Roboto" panose="02000000000000000000" pitchFamily="2" charset="0"/>
            </a:endParaRPr>
          </a:p>
        </p:txBody>
      </p:sp>
      <p:sp>
        <p:nvSpPr>
          <p:cNvPr id="213" name="Google Shape;213;g303e7233d0f_0_51"/>
          <p:cNvSpPr/>
          <p:nvPr/>
        </p:nvSpPr>
        <p:spPr>
          <a:xfrm>
            <a:off x="1011305" y="4906456"/>
            <a:ext cx="2130900"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APT</a:t>
            </a:r>
            <a:endParaRPr sz="2000" dirty="0">
              <a:solidFill>
                <a:schemeClr val="lt1"/>
              </a:solidFill>
              <a:latin typeface="Roboto" panose="02000000000000000000" pitchFamily="2" charset="0"/>
              <a:ea typeface="Roboto" panose="02000000000000000000" pitchFamily="2" charset="0"/>
            </a:endParaRPr>
          </a:p>
        </p:txBody>
      </p:sp>
      <p:sp>
        <p:nvSpPr>
          <p:cNvPr id="214" name="Google Shape;214;g303e7233d0f_0_51"/>
          <p:cNvSpPr/>
          <p:nvPr/>
        </p:nvSpPr>
        <p:spPr>
          <a:xfrm>
            <a:off x="3190462" y="4906456"/>
            <a:ext cx="6828182" cy="5331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The command interface to interact with repositories/packages.</a:t>
            </a:r>
            <a:endParaRPr sz="1800" dirty="0">
              <a:solidFill>
                <a:schemeClr val="dk1"/>
              </a:solidFill>
              <a:latin typeface="Roboto" panose="02000000000000000000" pitchFamily="2" charset="0"/>
              <a:ea typeface="Roboto" panose="02000000000000000000" pitchFamily="2" charset="0"/>
            </a:endParaRPr>
          </a:p>
        </p:txBody>
      </p:sp>
      <p:sp>
        <p:nvSpPr>
          <p:cNvPr id="4" name="TextBox 3">
            <a:extLst>
              <a:ext uri="{FF2B5EF4-FFF2-40B4-BE49-F238E27FC236}">
                <a16:creationId xmlns:a16="http://schemas.microsoft.com/office/drawing/2014/main" id="{366D4255-BC7D-1F88-0396-7F7F292AE70A}"/>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02.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g304573a0589_0_13"/>
          <p:cNvSpPr txBox="1">
            <a:spLocks noGrp="1"/>
          </p:cNvSpPr>
          <p:nvPr>
            <p:ph type="title"/>
          </p:nvPr>
        </p:nvSpPr>
        <p:spPr>
          <a:xfrm>
            <a:off x="639420" y="441375"/>
            <a:ext cx="10515600" cy="1090425"/>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latin typeface="Roboto" panose="02000000000000000000" pitchFamily="2" charset="0"/>
                <a:ea typeface="Roboto" panose="02000000000000000000" pitchFamily="2" charset="0"/>
              </a:rPr>
              <a:t>Repositories via the GUI</a:t>
            </a:r>
            <a:endParaRPr dirty="0">
              <a:latin typeface="Roboto" panose="02000000000000000000" pitchFamily="2" charset="0"/>
              <a:ea typeface="Roboto" panose="02000000000000000000" pitchFamily="2" charset="0"/>
            </a:endParaRPr>
          </a:p>
        </p:txBody>
      </p:sp>
      <p:grpSp>
        <p:nvGrpSpPr>
          <p:cNvPr id="2" name="Group 1">
            <a:extLst>
              <a:ext uri="{FF2B5EF4-FFF2-40B4-BE49-F238E27FC236}">
                <a16:creationId xmlns:a16="http://schemas.microsoft.com/office/drawing/2014/main" id="{B6032A58-48F1-4DA4-B368-47DB109693E6}"/>
              </a:ext>
            </a:extLst>
          </p:cNvPr>
          <p:cNvGrpSpPr/>
          <p:nvPr/>
        </p:nvGrpSpPr>
        <p:grpSpPr>
          <a:xfrm>
            <a:off x="317394" y="1407710"/>
            <a:ext cx="9123951" cy="5008915"/>
            <a:chOff x="782707" y="1332250"/>
            <a:chExt cx="9197400" cy="5029700"/>
          </a:xfrm>
        </p:grpSpPr>
        <p:sp>
          <p:nvSpPr>
            <p:cNvPr id="220" name="Google Shape;220;g304573a0589_0_13"/>
            <p:cNvSpPr txBox="1"/>
            <p:nvPr/>
          </p:nvSpPr>
          <p:spPr>
            <a:xfrm>
              <a:off x="782707" y="1728375"/>
              <a:ext cx="9197400" cy="430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200">
                <a:solidFill>
                  <a:srgbClr val="0E5C9A"/>
                </a:solidFill>
                <a:latin typeface="Roboto" panose="02000000000000000000" pitchFamily="2" charset="0"/>
                <a:ea typeface="Roboto" panose="02000000000000000000" pitchFamily="2" charset="0"/>
                <a:cs typeface="Roboto"/>
                <a:sym typeface="Roboto"/>
              </a:endParaRPr>
            </a:p>
          </p:txBody>
        </p:sp>
        <p:pic>
          <p:nvPicPr>
            <p:cNvPr id="221" name="Google Shape;221;g304573a0589_0_13"/>
            <p:cNvPicPr preferRelativeResize="0">
              <a:picLocks noGrp="1" noRot="1" noMove="1" noResize="1" noEditPoints="1" noAdjustHandles="1" noChangeArrowheads="1" noChangeShapeType="1" noCrop="1"/>
            </p:cNvPicPr>
            <p:nvPr/>
          </p:nvPicPr>
          <p:blipFill>
            <a:blip r:embed="rId3">
              <a:alphaModFix/>
              <a:extLst>
                <a:ext uri="{BEBA8EAE-BF5A-486C-A8C5-ECC9F3942E4B}">
                  <a14:imgProps xmlns:a14="http://schemas.microsoft.com/office/drawing/2010/main">
                    <a14:imgLayer r:embed="rId4">
                      <a14:imgEffect>
                        <a14:brightnessContrast bright="-1000"/>
                      </a14:imgEffect>
                    </a14:imgLayer>
                  </a14:imgProps>
                </a:ext>
              </a:extLst>
            </a:blip>
            <a:stretch>
              <a:fillRect/>
            </a:stretch>
          </p:blipFill>
          <p:spPr>
            <a:xfrm>
              <a:off x="1415581" y="1332250"/>
              <a:ext cx="8472979" cy="5029700"/>
            </a:xfrm>
            <a:prstGeom prst="rect">
              <a:avLst/>
            </a:prstGeom>
            <a:noFill/>
            <a:ln>
              <a:solidFill>
                <a:schemeClr val="bg1">
                  <a:lumMod val="85000"/>
                </a:schemeClr>
              </a:solidFill>
            </a:ln>
          </p:spPr>
        </p:pic>
        <p:sp>
          <p:nvSpPr>
            <p:cNvPr id="222" name="Google Shape;222;g304573a0589_0_13"/>
            <p:cNvSpPr>
              <a:spLocks noGrp="1" noRot="1" noMove="1" noResize="1" noEditPoints="1" noAdjustHandles="1" noChangeArrowheads="1" noChangeShapeType="1"/>
            </p:cNvSpPr>
            <p:nvPr/>
          </p:nvSpPr>
          <p:spPr>
            <a:xfrm>
              <a:off x="1430942" y="3681127"/>
              <a:ext cx="900714" cy="137279"/>
            </a:xfrm>
            <a:prstGeom prst="rect">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Roboto" panose="02000000000000000000" pitchFamily="2" charset="0"/>
                <a:ea typeface="Roboto" panose="02000000000000000000" pitchFamily="2" charset="0"/>
              </a:endParaRPr>
            </a:p>
          </p:txBody>
        </p:sp>
        <p:sp>
          <p:nvSpPr>
            <p:cNvPr id="223" name="Google Shape;223;g304573a0589_0_13"/>
            <p:cNvSpPr>
              <a:spLocks noGrp="1" noRot="1" noMove="1" noResize="1" noEditPoints="1" noAdjustHandles="1" noChangeArrowheads="1" noChangeShapeType="1"/>
            </p:cNvSpPr>
            <p:nvPr/>
          </p:nvSpPr>
          <p:spPr>
            <a:xfrm>
              <a:off x="2331656" y="1554232"/>
              <a:ext cx="1807800" cy="1256245"/>
            </a:xfrm>
            <a:prstGeom prst="rect">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Roboto" panose="02000000000000000000" pitchFamily="2" charset="0"/>
                <a:ea typeface="Roboto" panose="02000000000000000000" pitchFamily="2" charset="0"/>
              </a:endParaRPr>
            </a:p>
          </p:txBody>
        </p:sp>
        <p:sp>
          <p:nvSpPr>
            <p:cNvPr id="224" name="Google Shape;224;g304573a0589_0_13"/>
            <p:cNvSpPr>
              <a:spLocks noGrp="1" noRot="1" noMove="1" noResize="1" noEditPoints="1" noAdjustHandles="1" noChangeArrowheads="1" noChangeShapeType="1"/>
            </p:cNvSpPr>
            <p:nvPr/>
          </p:nvSpPr>
          <p:spPr>
            <a:xfrm>
              <a:off x="2331656" y="2810478"/>
              <a:ext cx="2821500" cy="1481100"/>
            </a:xfrm>
            <a:prstGeom prst="rect">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Roboto" panose="02000000000000000000" pitchFamily="2" charset="0"/>
                <a:ea typeface="Roboto" panose="02000000000000000000" pitchFamily="2" charset="0"/>
              </a:endParaRPr>
            </a:p>
          </p:txBody>
        </p:sp>
      </p:grpSp>
      <p:sp>
        <p:nvSpPr>
          <p:cNvPr id="5" name="Google Shape;271;g303e7233d0f_0_6">
            <a:extLst>
              <a:ext uri="{FF2B5EF4-FFF2-40B4-BE49-F238E27FC236}">
                <a16:creationId xmlns:a16="http://schemas.microsoft.com/office/drawing/2014/main" id="{3678A562-DE7E-DCD0-BF51-AD439D50CE72}"/>
              </a:ext>
            </a:extLst>
          </p:cNvPr>
          <p:cNvSpPr txBox="1"/>
          <p:nvPr/>
        </p:nvSpPr>
        <p:spPr>
          <a:xfrm>
            <a:off x="9656564" y="2828856"/>
            <a:ext cx="2224495" cy="1938952"/>
          </a:xfrm>
          <a:prstGeom prst="rect">
            <a:avLst/>
          </a:prstGeom>
          <a:solidFill>
            <a:srgbClr val="B3DFFF"/>
          </a:solidFill>
          <a:ln>
            <a:noFill/>
          </a:ln>
        </p:spPr>
        <p:txBody>
          <a:bodyPr spcFirstLastPara="1" wrap="square" lIns="91425" tIns="45700" rIns="91425" bIns="45700" anchor="t" anchorCtr="0">
            <a:spAutoFit/>
          </a:bodyPr>
          <a:lstStyle/>
          <a:p>
            <a:pPr marL="0" lvl="0" indent="0" algn="ctr" rtl="0">
              <a:spcBef>
                <a:spcPts val="0"/>
              </a:spcBef>
              <a:spcAft>
                <a:spcPts val="0"/>
              </a:spcAft>
              <a:buNone/>
            </a:pPr>
            <a:r>
              <a:rPr lang="en-US" sz="2400" b="1" dirty="0">
                <a:solidFill>
                  <a:srgbClr val="0E5C9A"/>
                </a:solidFill>
                <a:latin typeface="Roboto"/>
                <a:ea typeface="Roboto"/>
                <a:cs typeface="Roboto"/>
                <a:sym typeface="Roboto"/>
              </a:rPr>
              <a:t>We are now ready for Assessment 1 and Assessment 2</a:t>
            </a:r>
            <a:endParaRPr sz="2400" b="1" dirty="0">
              <a:solidFill>
                <a:srgbClr val="0E5C9A"/>
              </a:solidFill>
              <a:latin typeface="Roboto"/>
              <a:ea typeface="Roboto"/>
              <a:cs typeface="Roboto"/>
              <a:sym typeface="Roboto"/>
            </a:endParaRPr>
          </a:p>
        </p:txBody>
      </p:sp>
      <p:sp>
        <p:nvSpPr>
          <p:cNvPr id="7" name="TextBox 6">
            <a:extLst>
              <a:ext uri="{FF2B5EF4-FFF2-40B4-BE49-F238E27FC236}">
                <a16:creationId xmlns:a16="http://schemas.microsoft.com/office/drawing/2014/main" id="{4597A323-CE80-2976-E3EC-EB1941522C87}"/>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02.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302bd11f498_0_0"/>
          <p:cNvSpPr txBox="1">
            <a:spLocks noGrp="1"/>
          </p:cNvSpPr>
          <p:nvPr>
            <p:ph type="title"/>
          </p:nvPr>
        </p:nvSpPr>
        <p:spPr>
          <a:xfrm>
            <a:off x="838200" y="365125"/>
            <a:ext cx="10515600" cy="9615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Course Contents</a:t>
            </a:r>
            <a:endParaRPr dirty="0"/>
          </a:p>
        </p:txBody>
      </p:sp>
      <p:sp>
        <p:nvSpPr>
          <p:cNvPr id="113" name="Google Shape;113;g302bd11f498_0_0"/>
          <p:cNvSpPr txBox="1">
            <a:spLocks noGrp="1"/>
          </p:cNvSpPr>
          <p:nvPr>
            <p:ph type="title"/>
          </p:nvPr>
        </p:nvSpPr>
        <p:spPr>
          <a:xfrm>
            <a:off x="838200" y="1426015"/>
            <a:ext cx="10515600" cy="4336800"/>
          </a:xfrm>
          <a:prstGeom prst="rect">
            <a:avLst/>
          </a:prstGeom>
        </p:spPr>
        <p:txBody>
          <a:bodyPr spcFirstLastPara="1" wrap="square" lIns="91425" tIns="45700" rIns="91425" bIns="45700" anchor="ctr" anchorCtr="0">
            <a:normAutofit fontScale="90000"/>
          </a:bodyPr>
          <a:lstStyle/>
          <a:p>
            <a:pPr marL="457200" lvl="0" indent="-406400" algn="l" rtl="0">
              <a:lnSpc>
                <a:spcPct val="100000"/>
              </a:lnSpc>
              <a:spcBef>
                <a:spcPts val="0"/>
              </a:spcBef>
              <a:spcAft>
                <a:spcPts val="1200"/>
              </a:spcAft>
              <a:buSzPts val="2800"/>
              <a:buChar char="●"/>
            </a:pPr>
            <a:r>
              <a:rPr lang="en-US" sz="2400" dirty="0"/>
              <a:t>Module 01</a:t>
            </a:r>
            <a:r>
              <a:rPr lang="en-US" sz="2400" b="0" dirty="0"/>
              <a:t>. Introduction to Proxmox VE</a:t>
            </a:r>
            <a:endParaRPr sz="2400" b="0" dirty="0"/>
          </a:p>
          <a:p>
            <a:pPr marL="457200" lvl="0" indent="-406400" algn="l" rtl="0">
              <a:lnSpc>
                <a:spcPct val="100000"/>
              </a:lnSpc>
              <a:spcBef>
                <a:spcPts val="0"/>
              </a:spcBef>
              <a:spcAft>
                <a:spcPts val="1200"/>
              </a:spcAft>
              <a:buSzPts val="2800"/>
              <a:buChar char="●"/>
            </a:pPr>
            <a:r>
              <a:rPr lang="en-US" sz="2400" dirty="0"/>
              <a:t>Module 02</a:t>
            </a:r>
            <a:r>
              <a:rPr lang="en-US" sz="2400" b="0" dirty="0"/>
              <a:t>. Proxmox VE Subscriptions and Repositories</a:t>
            </a:r>
            <a:endParaRPr sz="2400" b="0" dirty="0"/>
          </a:p>
          <a:p>
            <a:pPr marL="457200" lvl="0" indent="-406400" algn="l" rtl="0">
              <a:lnSpc>
                <a:spcPct val="100000"/>
              </a:lnSpc>
              <a:spcBef>
                <a:spcPts val="0"/>
              </a:spcBef>
              <a:spcAft>
                <a:spcPts val="1200"/>
              </a:spcAft>
              <a:buSzPts val="2800"/>
              <a:buChar char="●"/>
            </a:pPr>
            <a:r>
              <a:rPr lang="en-US" sz="2400" dirty="0"/>
              <a:t>Module 03</a:t>
            </a:r>
            <a:r>
              <a:rPr lang="en-US" sz="2400" b="0" dirty="0"/>
              <a:t>. Proxmox VE Installation</a:t>
            </a:r>
            <a:endParaRPr sz="2400" b="0" dirty="0"/>
          </a:p>
          <a:p>
            <a:pPr marL="457200" lvl="0" indent="-406400" algn="l" rtl="0">
              <a:lnSpc>
                <a:spcPct val="100000"/>
              </a:lnSpc>
              <a:spcBef>
                <a:spcPts val="0"/>
              </a:spcBef>
              <a:spcAft>
                <a:spcPts val="1200"/>
              </a:spcAft>
              <a:buSzPts val="2800"/>
              <a:buChar char="●"/>
            </a:pPr>
            <a:r>
              <a:rPr lang="en-US" sz="2400" dirty="0"/>
              <a:t>Module 04</a:t>
            </a:r>
            <a:r>
              <a:rPr lang="en-US" sz="2400" b="0" dirty="0"/>
              <a:t>. Proxmox VE GUI Navigation</a:t>
            </a:r>
            <a:endParaRPr sz="2400" b="0" dirty="0"/>
          </a:p>
          <a:p>
            <a:pPr marL="457200" lvl="0" indent="-406400" algn="l" rtl="0">
              <a:lnSpc>
                <a:spcPct val="100000"/>
              </a:lnSpc>
              <a:spcBef>
                <a:spcPts val="0"/>
              </a:spcBef>
              <a:spcAft>
                <a:spcPts val="1200"/>
              </a:spcAft>
              <a:buSzPts val="2800"/>
              <a:buChar char="●"/>
            </a:pPr>
            <a:r>
              <a:rPr lang="en-US" sz="2400" dirty="0"/>
              <a:t>Module 05</a:t>
            </a:r>
            <a:r>
              <a:rPr lang="en-US" sz="2400" b="0" dirty="0"/>
              <a:t>. Proxmox VE Virtual Storage</a:t>
            </a:r>
            <a:endParaRPr sz="2400" b="0" dirty="0"/>
          </a:p>
          <a:p>
            <a:pPr marL="457200" lvl="0" indent="-406400" algn="l" rtl="0">
              <a:lnSpc>
                <a:spcPct val="100000"/>
              </a:lnSpc>
              <a:spcBef>
                <a:spcPts val="0"/>
              </a:spcBef>
              <a:spcAft>
                <a:spcPts val="1200"/>
              </a:spcAft>
              <a:buSzPts val="2800"/>
              <a:buChar char="●"/>
            </a:pPr>
            <a:r>
              <a:rPr lang="en-US" sz="2400" dirty="0"/>
              <a:t>Module 06</a:t>
            </a:r>
            <a:r>
              <a:rPr lang="en-US" sz="2400" b="0" dirty="0"/>
              <a:t>. Proxmox VE Virtual Networking</a:t>
            </a:r>
            <a:endParaRPr sz="2400" b="0" dirty="0"/>
          </a:p>
          <a:p>
            <a:pPr marL="457200" lvl="0" indent="-406400" algn="l" rtl="0">
              <a:lnSpc>
                <a:spcPct val="100000"/>
              </a:lnSpc>
              <a:spcBef>
                <a:spcPts val="0"/>
              </a:spcBef>
              <a:spcAft>
                <a:spcPts val="1200"/>
              </a:spcAft>
              <a:buSzPts val="2800"/>
              <a:buChar char="●"/>
            </a:pPr>
            <a:r>
              <a:rPr lang="en-US" sz="2400" dirty="0"/>
              <a:t>Module 07</a:t>
            </a:r>
            <a:r>
              <a:rPr lang="en-US" sz="2400" b="0" dirty="0"/>
              <a:t>. Proxmox VE User, VM and CT Management</a:t>
            </a:r>
            <a:endParaRPr sz="2400" b="0" dirty="0"/>
          </a:p>
          <a:p>
            <a:pPr marL="457200" lvl="0" indent="-406400" algn="l" rtl="0">
              <a:lnSpc>
                <a:spcPct val="100000"/>
              </a:lnSpc>
              <a:spcBef>
                <a:spcPts val="0"/>
              </a:spcBef>
              <a:spcAft>
                <a:spcPts val="1200"/>
              </a:spcAft>
              <a:buSzPts val="2800"/>
              <a:buChar char="●"/>
            </a:pPr>
            <a:r>
              <a:rPr lang="en-US" sz="2400" dirty="0"/>
              <a:t>Module 08</a:t>
            </a:r>
            <a:r>
              <a:rPr lang="en-US" sz="2400" b="0" dirty="0"/>
              <a:t>. Proxmox VE Backup Server Configuration</a:t>
            </a:r>
            <a:endParaRPr sz="2400" b="0" dirty="0"/>
          </a:p>
          <a:p>
            <a:pPr marL="457200" lvl="0" indent="-406400" algn="l" rtl="0">
              <a:lnSpc>
                <a:spcPct val="100000"/>
              </a:lnSpc>
              <a:spcBef>
                <a:spcPts val="0"/>
              </a:spcBef>
              <a:spcAft>
                <a:spcPts val="1200"/>
              </a:spcAft>
              <a:buSzPts val="2800"/>
              <a:buChar char="●"/>
            </a:pPr>
            <a:r>
              <a:rPr lang="en-US" sz="2400" dirty="0"/>
              <a:t>Module 09</a:t>
            </a:r>
            <a:r>
              <a:rPr lang="en-US" sz="2400" b="0" dirty="0"/>
              <a:t>. Proxmox VE Clusters</a:t>
            </a:r>
            <a:endParaRPr sz="2400" b="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g302bd11f498_0_14"/>
          <p:cNvSpPr txBox="1">
            <a:spLocks noGrp="1"/>
          </p:cNvSpPr>
          <p:nvPr>
            <p:ph type="title"/>
          </p:nvPr>
        </p:nvSpPr>
        <p:spPr>
          <a:xfrm>
            <a:off x="838200" y="365125"/>
            <a:ext cx="10515600" cy="52833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b="0" dirty="0"/>
              <a:t>Module 03.</a:t>
            </a:r>
            <a:endParaRPr b="0" dirty="0"/>
          </a:p>
          <a:p>
            <a:pPr marL="0" lvl="0" indent="0" algn="l" rtl="0">
              <a:lnSpc>
                <a:spcPct val="100000"/>
              </a:lnSpc>
              <a:spcBef>
                <a:spcPts val="0"/>
              </a:spcBef>
              <a:spcAft>
                <a:spcPts val="0"/>
              </a:spcAft>
              <a:buNone/>
            </a:pPr>
            <a:r>
              <a:rPr lang="en-US" dirty="0"/>
              <a:t>Proxmox VE Installation</a:t>
            </a:r>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g302bd11f498_0_52"/>
          <p:cNvSpPr txBox="1">
            <a:spLocks noGrp="1"/>
          </p:cNvSpPr>
          <p:nvPr>
            <p:ph type="title"/>
          </p:nvPr>
        </p:nvSpPr>
        <p:spPr>
          <a:xfrm>
            <a:off x="838200" y="651725"/>
            <a:ext cx="10515600" cy="1325700"/>
          </a:xfrm>
          <a:prstGeom prst="rect">
            <a:avLst/>
          </a:prstGeom>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None/>
            </a:pPr>
            <a:r>
              <a:rPr lang="en-US" b="0" dirty="0"/>
              <a:t>Module 03. </a:t>
            </a:r>
            <a:endParaRPr b="0" dirty="0"/>
          </a:p>
          <a:p>
            <a:pPr marL="0" lvl="0" indent="0" algn="l" rtl="0">
              <a:lnSpc>
                <a:spcPct val="100000"/>
              </a:lnSpc>
              <a:spcBef>
                <a:spcPts val="0"/>
              </a:spcBef>
              <a:spcAft>
                <a:spcPts val="0"/>
              </a:spcAft>
              <a:buNone/>
            </a:pPr>
            <a:r>
              <a:rPr lang="en-US" dirty="0"/>
              <a:t>Overview and Learning Objectives</a:t>
            </a:r>
            <a:endParaRPr dirty="0"/>
          </a:p>
        </p:txBody>
      </p:sp>
      <p:sp>
        <p:nvSpPr>
          <p:cNvPr id="235" name="Google Shape;235;g302bd11f498_0_52"/>
          <p:cNvSpPr txBox="1">
            <a:spLocks noGrp="1"/>
          </p:cNvSpPr>
          <p:nvPr>
            <p:ph type="title"/>
          </p:nvPr>
        </p:nvSpPr>
        <p:spPr>
          <a:xfrm>
            <a:off x="838200" y="2484783"/>
            <a:ext cx="10515600" cy="3058642"/>
          </a:xfrm>
          <a:prstGeom prst="rect">
            <a:avLst/>
          </a:prstGeom>
        </p:spPr>
        <p:txBody>
          <a:bodyPr spcFirstLastPara="1" wrap="square" lIns="91425" tIns="45700" rIns="91425" bIns="45700" anchor="t" anchorCtr="0">
            <a:normAutofit/>
          </a:bodyPr>
          <a:lstStyle/>
          <a:p>
            <a:pPr marL="0" lvl="0" indent="0" algn="l" rtl="0">
              <a:lnSpc>
                <a:spcPct val="100000"/>
              </a:lnSpc>
              <a:spcBef>
                <a:spcPts val="0"/>
              </a:spcBef>
              <a:spcAft>
                <a:spcPts val="0"/>
              </a:spcAft>
              <a:buNone/>
            </a:pPr>
            <a:r>
              <a:rPr lang="en-US" sz="2000" b="0" dirty="0"/>
              <a:t>In this module, we will learn how to install a </a:t>
            </a:r>
            <a:r>
              <a:rPr lang="en-US" sz="2000" b="0" i="1" dirty="0"/>
              <a:t>Proxmox VE </a:t>
            </a:r>
            <a:r>
              <a:rPr lang="en-US" sz="2000" b="0" dirty="0"/>
              <a:t>node, and then do basic node-level setup and configurations.</a:t>
            </a:r>
          </a:p>
          <a:p>
            <a:pPr marL="0" lvl="0" indent="0" algn="l" rtl="0">
              <a:lnSpc>
                <a:spcPct val="100000"/>
              </a:lnSpc>
              <a:spcBef>
                <a:spcPts val="0"/>
              </a:spcBef>
              <a:spcAft>
                <a:spcPts val="0"/>
              </a:spcAft>
              <a:buNone/>
            </a:pPr>
            <a:endParaRPr lang="en-US" sz="2000" b="0" dirty="0"/>
          </a:p>
          <a:p>
            <a:pPr marL="0" lvl="0" indent="0" algn="l" rtl="0">
              <a:lnSpc>
                <a:spcPct val="100000"/>
              </a:lnSpc>
              <a:spcBef>
                <a:spcPts val="0"/>
              </a:spcBef>
              <a:spcAft>
                <a:spcPts val="600"/>
              </a:spcAft>
              <a:buNone/>
            </a:pPr>
            <a:r>
              <a:rPr lang="en-US" sz="2000" dirty="0"/>
              <a:t>Learning Objectives</a:t>
            </a:r>
          </a:p>
          <a:p>
            <a:pPr marL="457200" lvl="0" indent="-406400" algn="l" rtl="0">
              <a:lnSpc>
                <a:spcPct val="100000"/>
              </a:lnSpc>
              <a:spcBef>
                <a:spcPts val="0"/>
              </a:spcBef>
              <a:spcAft>
                <a:spcPts val="600"/>
              </a:spcAft>
              <a:buSzPct val="100000"/>
              <a:buAutoNum type="arabicPeriod"/>
            </a:pPr>
            <a:r>
              <a:rPr lang="en-US" sz="2000" b="0" dirty="0"/>
              <a:t>Create a bootable USB drive with </a:t>
            </a:r>
            <a:r>
              <a:rPr lang="en-US" sz="2000" b="0" i="1" dirty="0"/>
              <a:t>Proxmox VE</a:t>
            </a:r>
            <a:r>
              <a:rPr lang="en-US" sz="2000" b="0" dirty="0"/>
              <a:t>’s </a:t>
            </a:r>
            <a:r>
              <a:rPr lang="en-US" sz="2000" b="0" i="1" dirty="0"/>
              <a:t>.iso </a:t>
            </a:r>
            <a:r>
              <a:rPr lang="en-US" sz="2000" b="0" dirty="0"/>
              <a:t>file.</a:t>
            </a:r>
          </a:p>
          <a:p>
            <a:pPr marL="457200" lvl="0" indent="-406400" algn="l" rtl="0">
              <a:lnSpc>
                <a:spcPct val="100000"/>
              </a:lnSpc>
              <a:spcBef>
                <a:spcPts val="0"/>
              </a:spcBef>
              <a:spcAft>
                <a:spcPts val="600"/>
              </a:spcAft>
              <a:buSzPct val="100000"/>
              <a:buAutoNum type="arabicPeriod"/>
            </a:pPr>
            <a:r>
              <a:rPr lang="en-US" sz="2000" b="0" dirty="0"/>
              <a:t>Deploy, setup, and configure the </a:t>
            </a:r>
            <a:r>
              <a:rPr lang="en-US" sz="2000" b="0" i="1" dirty="0"/>
              <a:t>Proxmox VE </a:t>
            </a:r>
            <a:r>
              <a:rPr lang="en-US" sz="2000" b="0" dirty="0"/>
              <a:t>node via GUI.</a:t>
            </a:r>
          </a:p>
          <a:p>
            <a:pPr marL="457200" lvl="0" indent="-406400" algn="l" rtl="0">
              <a:lnSpc>
                <a:spcPct val="100000"/>
              </a:lnSpc>
              <a:spcBef>
                <a:spcPts val="0"/>
              </a:spcBef>
              <a:spcAft>
                <a:spcPts val="600"/>
              </a:spcAft>
              <a:buSzPct val="100000"/>
              <a:buAutoNum type="arabicPeriod"/>
            </a:pPr>
            <a:r>
              <a:rPr lang="en-US" sz="2000" b="0" dirty="0"/>
              <a:t>Gain access to the </a:t>
            </a:r>
            <a:r>
              <a:rPr lang="en-US" sz="2000" b="0" i="1" dirty="0"/>
              <a:t>Proxmox VE </a:t>
            </a:r>
            <a:r>
              <a:rPr lang="en-US" sz="2000" b="0" dirty="0"/>
              <a:t>node.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g302bd11f498_0_262"/>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a:latin typeface="Roboto" panose="02000000000000000000" pitchFamily="2" charset="0"/>
                <a:ea typeface="Roboto" panose="02000000000000000000" pitchFamily="2" charset="0"/>
              </a:rPr>
              <a:t>Files and Minimum Requirements</a:t>
            </a:r>
            <a:endParaRPr>
              <a:latin typeface="Roboto" panose="02000000000000000000" pitchFamily="2" charset="0"/>
              <a:ea typeface="Roboto" panose="02000000000000000000" pitchFamily="2" charset="0"/>
            </a:endParaRPr>
          </a:p>
        </p:txBody>
      </p:sp>
      <p:sp>
        <p:nvSpPr>
          <p:cNvPr id="241" name="Google Shape;241;g302bd11f498_0_262"/>
          <p:cNvSpPr/>
          <p:nvPr/>
        </p:nvSpPr>
        <p:spPr>
          <a:xfrm>
            <a:off x="1008425" y="1690825"/>
            <a:ext cx="3315097" cy="585236"/>
          </a:xfrm>
          <a:prstGeom prst="roundRect">
            <a:avLst>
              <a:gd name="adj" fmla="val 12449"/>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What do I need?</a:t>
            </a:r>
            <a:endParaRPr sz="2000">
              <a:solidFill>
                <a:schemeClr val="lt1"/>
              </a:solidFill>
              <a:latin typeface="Roboto" panose="02000000000000000000" pitchFamily="2" charset="0"/>
              <a:ea typeface="Roboto" panose="02000000000000000000" pitchFamily="2" charset="0"/>
            </a:endParaRPr>
          </a:p>
        </p:txBody>
      </p:sp>
      <p:sp>
        <p:nvSpPr>
          <p:cNvPr id="242" name="Google Shape;242;g302bd11f498_0_262"/>
          <p:cNvSpPr/>
          <p:nvPr/>
        </p:nvSpPr>
        <p:spPr>
          <a:xfrm>
            <a:off x="1008425" y="2333043"/>
            <a:ext cx="3315097" cy="2338348"/>
          </a:xfrm>
          <a:prstGeom prst="roundRect">
            <a:avLst>
              <a:gd name="adj" fmla="val 4799"/>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Installer Image (</a:t>
            </a:r>
            <a:r>
              <a:rPr lang="en-US" sz="1800" i="1" dirty="0">
                <a:solidFill>
                  <a:schemeClr val="dk1"/>
                </a:solidFill>
                <a:latin typeface="Roboto" panose="02000000000000000000" pitchFamily="2" charset="0"/>
                <a:ea typeface="Roboto" panose="02000000000000000000" pitchFamily="2" charset="0"/>
              </a:rPr>
              <a:t>.iso</a:t>
            </a:r>
            <a:r>
              <a:rPr lang="en-US" sz="1800" dirty="0">
                <a:solidFill>
                  <a:schemeClr val="dk1"/>
                </a:solidFill>
                <a:latin typeface="Roboto" panose="02000000000000000000" pitchFamily="2" charset="0"/>
                <a:ea typeface="Roboto" panose="02000000000000000000" pitchFamily="2" charset="0"/>
              </a:rPr>
              <a:t>)</a:t>
            </a:r>
            <a:endParaRPr sz="1800" dirty="0">
              <a:solidFill>
                <a:schemeClr val="dk1"/>
              </a:solidFill>
              <a:latin typeface="Roboto" panose="02000000000000000000" pitchFamily="2" charset="0"/>
              <a:ea typeface="Roboto" panose="02000000000000000000" pitchFamily="2" charset="0"/>
            </a:endParaRPr>
          </a:p>
          <a:p>
            <a:pPr marL="914400" lvl="1"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Includes Debian Linux and all necessary PVE Packages</a:t>
            </a:r>
            <a:endParaRPr sz="1800" dirty="0">
              <a:solidFill>
                <a:schemeClr val="dk1"/>
              </a:solidFill>
              <a:latin typeface="Roboto" panose="02000000000000000000" pitchFamily="2" charset="0"/>
              <a:ea typeface="Roboto" panose="02000000000000000000" pitchFamily="2" charset="0"/>
            </a:endParaRPr>
          </a:p>
        </p:txBody>
      </p:sp>
      <p:sp>
        <p:nvSpPr>
          <p:cNvPr id="243" name="Google Shape;243;g302bd11f498_0_262"/>
          <p:cNvSpPr/>
          <p:nvPr/>
        </p:nvSpPr>
        <p:spPr>
          <a:xfrm>
            <a:off x="4493747" y="2333043"/>
            <a:ext cx="5097514" cy="2338348"/>
          </a:xfrm>
          <a:prstGeom prst="roundRect">
            <a:avLst>
              <a:gd name="adj" fmla="val 5158"/>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CPU: 64-bit (Intel VT/AMD-V capable)</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Memory: at least 2Gb + extra for VMs/CTs</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Storage: 32Gb (64Gb for ZFS)</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Networking: one 1 Gigabit Ethernet NIC</a:t>
            </a:r>
            <a:endParaRPr sz="1800" dirty="0">
              <a:solidFill>
                <a:schemeClr val="dk1"/>
              </a:solidFill>
              <a:latin typeface="Roboto" panose="02000000000000000000" pitchFamily="2" charset="0"/>
              <a:ea typeface="Roboto" panose="02000000000000000000" pitchFamily="2" charset="0"/>
            </a:endParaRPr>
          </a:p>
          <a:p>
            <a:pPr marL="0" lvl="0" indent="0" algn="l" rtl="0">
              <a:spcBef>
                <a:spcPts val="0"/>
              </a:spcBef>
              <a:spcAft>
                <a:spcPts val="600"/>
              </a:spcAft>
              <a:buNone/>
            </a:pPr>
            <a:endParaRPr sz="700" dirty="0">
              <a:solidFill>
                <a:schemeClr val="dk1"/>
              </a:solidFill>
              <a:latin typeface="Roboto" panose="02000000000000000000" pitchFamily="2" charset="0"/>
              <a:ea typeface="Roboto" panose="02000000000000000000" pitchFamily="2" charset="0"/>
            </a:endParaRPr>
          </a:p>
          <a:p>
            <a:pPr marL="0" lvl="0" indent="0" algn="l" rtl="0">
              <a:spcBef>
                <a:spcPts val="0"/>
              </a:spcBef>
              <a:spcAft>
                <a:spcPts val="600"/>
              </a:spcAft>
              <a:buNone/>
            </a:pPr>
            <a:r>
              <a:rPr lang="en-US" sz="1800" i="1" dirty="0">
                <a:solidFill>
                  <a:schemeClr val="dk1"/>
                </a:solidFill>
                <a:latin typeface="Roboto" panose="02000000000000000000" pitchFamily="2" charset="0"/>
                <a:ea typeface="Roboto" panose="02000000000000000000" pitchFamily="2" charset="0"/>
              </a:rPr>
              <a:t>  More resources = better performance</a:t>
            </a:r>
            <a:endParaRPr sz="1800" i="1" dirty="0">
              <a:solidFill>
                <a:schemeClr val="dk1"/>
              </a:solidFill>
              <a:latin typeface="Roboto" panose="02000000000000000000" pitchFamily="2" charset="0"/>
              <a:ea typeface="Roboto" panose="02000000000000000000" pitchFamily="2" charset="0"/>
            </a:endParaRPr>
          </a:p>
        </p:txBody>
      </p:sp>
      <p:sp>
        <p:nvSpPr>
          <p:cNvPr id="244" name="Google Shape;244;g302bd11f498_0_262"/>
          <p:cNvSpPr/>
          <p:nvPr/>
        </p:nvSpPr>
        <p:spPr>
          <a:xfrm>
            <a:off x="4493747" y="1690825"/>
            <a:ext cx="5097514" cy="585236"/>
          </a:xfrm>
          <a:prstGeom prst="roundRect">
            <a:avLst>
              <a:gd name="adj" fmla="val 8231"/>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Minimum Hardware Requirements</a:t>
            </a:r>
            <a:endParaRPr sz="2000" dirty="0">
              <a:solidFill>
                <a:schemeClr val="lt1"/>
              </a:solidFill>
              <a:latin typeface="Roboto" panose="02000000000000000000" pitchFamily="2" charset="0"/>
              <a:ea typeface="Roboto" panose="02000000000000000000" pitchFamily="2" charset="0"/>
            </a:endParaRPr>
          </a:p>
        </p:txBody>
      </p:sp>
      <p:sp>
        <p:nvSpPr>
          <p:cNvPr id="245" name="Google Shape;245;g302bd11f498_0_262"/>
          <p:cNvSpPr txBox="1">
            <a:spLocks noGrp="1"/>
          </p:cNvSpPr>
          <p:nvPr>
            <p:ph type="title"/>
          </p:nvPr>
        </p:nvSpPr>
        <p:spPr>
          <a:xfrm>
            <a:off x="1089991" y="4846775"/>
            <a:ext cx="9028044" cy="6408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sz="2000" i="1" dirty="0">
                <a:highlight>
                  <a:srgbClr val="E7F0F9"/>
                </a:highlight>
                <a:latin typeface="Roboto" panose="02000000000000000000" pitchFamily="2" charset="0"/>
                <a:ea typeface="Roboto" panose="02000000000000000000" pitchFamily="2" charset="0"/>
              </a:rPr>
              <a:t>Tip:</a:t>
            </a:r>
            <a:r>
              <a:rPr lang="en-US" sz="2000" b="0" i="1" dirty="0">
                <a:highlight>
                  <a:srgbClr val="E7F0F9"/>
                </a:highlight>
                <a:latin typeface="Roboto" panose="02000000000000000000" pitchFamily="2" charset="0"/>
                <a:ea typeface="Roboto" panose="02000000000000000000" pitchFamily="2" charset="0"/>
              </a:rPr>
              <a:t> Use the </a:t>
            </a:r>
            <a:r>
              <a:rPr lang="en-US" sz="1800" i="1" dirty="0">
                <a:highlight>
                  <a:srgbClr val="E7F0F9"/>
                </a:highlight>
                <a:latin typeface="Consolas" panose="020B0609020204030204" pitchFamily="49" charset="0"/>
                <a:ea typeface="Roboto" panose="02000000000000000000" pitchFamily="2" charset="0"/>
                <a:cs typeface="Consolas" panose="020B0609020204030204" pitchFamily="49" charset="0"/>
              </a:rPr>
              <a:t>pveperf</a:t>
            </a:r>
            <a:r>
              <a:rPr lang="en-US" sz="2000" b="0" i="1" dirty="0">
                <a:highlight>
                  <a:srgbClr val="E7F0F9"/>
                </a:highlight>
                <a:latin typeface="Roboto" panose="02000000000000000000" pitchFamily="2" charset="0"/>
                <a:ea typeface="Roboto" panose="02000000000000000000" pitchFamily="2" charset="0"/>
              </a:rPr>
              <a:t> command to check your environment’s performance.</a:t>
            </a:r>
            <a:endParaRPr sz="2000" b="0" i="1" dirty="0">
              <a:highlight>
                <a:srgbClr val="E7F0F9"/>
              </a:highlight>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E62DA3CE-20E6-4539-AF6C-06A0EC48A1C4}"/>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03.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g302bd11f498_0_274"/>
          <p:cNvSpPr txBox="1">
            <a:spLocks noGrp="1"/>
          </p:cNvSpPr>
          <p:nvPr>
            <p:ph type="title"/>
          </p:nvPr>
        </p:nvSpPr>
        <p:spPr>
          <a:xfrm>
            <a:off x="868017" y="275674"/>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Important Terms to Remember</a:t>
            </a:r>
            <a:endParaRPr dirty="0">
              <a:latin typeface="Roboto" panose="02000000000000000000" pitchFamily="2" charset="0"/>
              <a:ea typeface="Roboto" panose="02000000000000000000" pitchFamily="2" charset="0"/>
            </a:endParaRPr>
          </a:p>
        </p:txBody>
      </p:sp>
      <p:grpSp>
        <p:nvGrpSpPr>
          <p:cNvPr id="19" name="Group 18">
            <a:extLst>
              <a:ext uri="{FF2B5EF4-FFF2-40B4-BE49-F238E27FC236}">
                <a16:creationId xmlns:a16="http://schemas.microsoft.com/office/drawing/2014/main" id="{E0BD4053-EAFB-4165-BCAF-44785757A881}"/>
              </a:ext>
            </a:extLst>
          </p:cNvPr>
          <p:cNvGrpSpPr/>
          <p:nvPr/>
        </p:nvGrpSpPr>
        <p:grpSpPr>
          <a:xfrm>
            <a:off x="958725" y="1521862"/>
            <a:ext cx="10556542" cy="777533"/>
            <a:chOff x="958725" y="1492045"/>
            <a:chExt cx="10556542" cy="777533"/>
          </a:xfrm>
        </p:grpSpPr>
        <p:sp>
          <p:nvSpPr>
            <p:cNvPr id="37" name="Google Shape;241;g302bd11f498_0_262">
              <a:extLst>
                <a:ext uri="{FF2B5EF4-FFF2-40B4-BE49-F238E27FC236}">
                  <a16:creationId xmlns:a16="http://schemas.microsoft.com/office/drawing/2014/main" id="{194A5953-F9CB-4003-ABE8-2B70EF40CF57}"/>
                </a:ext>
              </a:extLst>
            </p:cNvPr>
            <p:cNvSpPr/>
            <p:nvPr/>
          </p:nvSpPr>
          <p:spPr>
            <a:xfrm>
              <a:off x="958725" y="1492045"/>
              <a:ext cx="7372711" cy="774218"/>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000" dirty="0">
                <a:solidFill>
                  <a:schemeClr val="lt1"/>
                </a:solidFill>
                <a:latin typeface="Roboto" panose="02000000000000000000" pitchFamily="2" charset="0"/>
                <a:ea typeface="Roboto" panose="02000000000000000000" pitchFamily="2" charset="0"/>
              </a:endParaRPr>
            </a:p>
          </p:txBody>
        </p:sp>
        <p:sp>
          <p:nvSpPr>
            <p:cNvPr id="30" name="Google Shape;241;g302bd11f498_0_262">
              <a:extLst>
                <a:ext uri="{FF2B5EF4-FFF2-40B4-BE49-F238E27FC236}">
                  <a16:creationId xmlns:a16="http://schemas.microsoft.com/office/drawing/2014/main" id="{8A01D3CA-0482-427E-A673-A6835A811568}"/>
                </a:ext>
              </a:extLst>
            </p:cNvPr>
            <p:cNvSpPr/>
            <p:nvPr/>
          </p:nvSpPr>
          <p:spPr>
            <a:xfrm>
              <a:off x="8429568" y="1495360"/>
              <a:ext cx="3085699" cy="774218"/>
            </a:xfrm>
            <a:prstGeom prst="roundRect">
              <a:avLst>
                <a:gd name="adj" fmla="val 16667"/>
              </a:avLst>
            </a:prstGeom>
            <a:solidFill>
              <a:schemeClr val="bg1">
                <a:lumMod val="85000"/>
              </a:schemeClr>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000" dirty="0">
                <a:solidFill>
                  <a:schemeClr val="lt1"/>
                </a:solidFill>
                <a:latin typeface="Roboto" panose="02000000000000000000" pitchFamily="2" charset="0"/>
                <a:ea typeface="Roboto" panose="02000000000000000000" pitchFamily="2" charset="0"/>
              </a:endParaRPr>
            </a:p>
          </p:txBody>
        </p:sp>
        <p:pic>
          <p:nvPicPr>
            <p:cNvPr id="5" name="Picture 4">
              <a:extLst>
                <a:ext uri="{FF2B5EF4-FFF2-40B4-BE49-F238E27FC236}">
                  <a16:creationId xmlns:a16="http://schemas.microsoft.com/office/drawing/2014/main" id="{AB5F25C9-DF0E-4D02-9877-8772A638A26D}"/>
                </a:ext>
              </a:extLst>
            </p:cNvPr>
            <p:cNvPicPr>
              <a:picLocks noChangeAspect="1"/>
            </p:cNvPicPr>
            <p:nvPr/>
          </p:nvPicPr>
          <p:blipFill>
            <a:blip r:embed="rId3"/>
            <a:srcRect/>
            <a:stretch/>
          </p:blipFill>
          <p:spPr>
            <a:xfrm>
              <a:off x="9179441" y="1623499"/>
              <a:ext cx="1383530" cy="505704"/>
            </a:xfrm>
            <a:prstGeom prst="rect">
              <a:avLst/>
            </a:prstGeom>
          </p:spPr>
        </p:pic>
      </p:grpSp>
      <p:grpSp>
        <p:nvGrpSpPr>
          <p:cNvPr id="16" name="Group 15">
            <a:extLst>
              <a:ext uri="{FF2B5EF4-FFF2-40B4-BE49-F238E27FC236}">
                <a16:creationId xmlns:a16="http://schemas.microsoft.com/office/drawing/2014/main" id="{EA3EA804-E50C-45F2-970B-D518F2B7C65A}"/>
              </a:ext>
            </a:extLst>
          </p:cNvPr>
          <p:cNvGrpSpPr/>
          <p:nvPr/>
        </p:nvGrpSpPr>
        <p:grpSpPr>
          <a:xfrm>
            <a:off x="958725" y="2336535"/>
            <a:ext cx="10541112" cy="1078611"/>
            <a:chOff x="958725" y="2336535"/>
            <a:chExt cx="10541112" cy="1078611"/>
          </a:xfrm>
        </p:grpSpPr>
        <p:sp>
          <p:nvSpPr>
            <p:cNvPr id="32" name="Google Shape;241;g302bd11f498_0_262">
              <a:extLst>
                <a:ext uri="{FF2B5EF4-FFF2-40B4-BE49-F238E27FC236}">
                  <a16:creationId xmlns:a16="http://schemas.microsoft.com/office/drawing/2014/main" id="{3824E2DE-93DF-4A44-B111-21814653F21C}"/>
                </a:ext>
              </a:extLst>
            </p:cNvPr>
            <p:cNvSpPr/>
            <p:nvPr/>
          </p:nvSpPr>
          <p:spPr>
            <a:xfrm>
              <a:off x="8414138" y="2341287"/>
              <a:ext cx="3085699" cy="1057498"/>
            </a:xfrm>
            <a:prstGeom prst="roundRect">
              <a:avLst>
                <a:gd name="adj" fmla="val 13847"/>
              </a:avLst>
            </a:prstGeom>
            <a:solidFill>
              <a:schemeClr val="bg1">
                <a:lumMod val="85000"/>
              </a:schemeClr>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000" dirty="0">
                <a:solidFill>
                  <a:schemeClr val="lt1"/>
                </a:solidFill>
                <a:latin typeface="Roboto" panose="02000000000000000000" pitchFamily="2" charset="0"/>
                <a:ea typeface="Roboto" panose="02000000000000000000" pitchFamily="2" charset="0"/>
              </a:endParaRPr>
            </a:p>
          </p:txBody>
        </p:sp>
        <p:sp>
          <p:nvSpPr>
            <p:cNvPr id="38" name="Google Shape;241;g302bd11f498_0_262">
              <a:extLst>
                <a:ext uri="{FF2B5EF4-FFF2-40B4-BE49-F238E27FC236}">
                  <a16:creationId xmlns:a16="http://schemas.microsoft.com/office/drawing/2014/main" id="{30E6992A-3A05-458F-A43E-CB4591413241}"/>
                </a:ext>
              </a:extLst>
            </p:cNvPr>
            <p:cNvSpPr/>
            <p:nvPr/>
          </p:nvSpPr>
          <p:spPr>
            <a:xfrm>
              <a:off x="958725" y="2336535"/>
              <a:ext cx="7372711" cy="1078611"/>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000" dirty="0">
                <a:solidFill>
                  <a:schemeClr val="lt1"/>
                </a:solidFill>
                <a:latin typeface="Roboto" panose="02000000000000000000" pitchFamily="2" charset="0"/>
                <a:ea typeface="Roboto" panose="02000000000000000000" pitchFamily="2" charset="0"/>
              </a:endParaRPr>
            </a:p>
          </p:txBody>
        </p:sp>
        <p:pic>
          <p:nvPicPr>
            <p:cNvPr id="6" name="Picture 5">
              <a:extLst>
                <a:ext uri="{FF2B5EF4-FFF2-40B4-BE49-F238E27FC236}">
                  <a16:creationId xmlns:a16="http://schemas.microsoft.com/office/drawing/2014/main" id="{7D4D83A3-EFF5-43B7-AFCC-3976A38D77D2}"/>
                </a:ext>
              </a:extLst>
            </p:cNvPr>
            <p:cNvPicPr>
              <a:picLocks noChangeAspect="1"/>
            </p:cNvPicPr>
            <p:nvPr/>
          </p:nvPicPr>
          <p:blipFill>
            <a:blip r:embed="rId4"/>
            <a:srcRect t="390" b="390"/>
            <a:stretch/>
          </p:blipFill>
          <p:spPr>
            <a:xfrm>
              <a:off x="8575470" y="2369987"/>
              <a:ext cx="2832100" cy="983974"/>
            </a:xfrm>
            <a:prstGeom prst="rect">
              <a:avLst/>
            </a:prstGeom>
          </p:spPr>
        </p:pic>
      </p:grpSp>
      <p:grpSp>
        <p:nvGrpSpPr>
          <p:cNvPr id="17" name="Group 16">
            <a:extLst>
              <a:ext uri="{FF2B5EF4-FFF2-40B4-BE49-F238E27FC236}">
                <a16:creationId xmlns:a16="http://schemas.microsoft.com/office/drawing/2014/main" id="{223DDFF1-7945-41FB-AE8F-D1AA3E49D7FF}"/>
              </a:ext>
            </a:extLst>
          </p:cNvPr>
          <p:cNvGrpSpPr/>
          <p:nvPr/>
        </p:nvGrpSpPr>
        <p:grpSpPr>
          <a:xfrm>
            <a:off x="958724" y="3381146"/>
            <a:ext cx="10543669" cy="1272209"/>
            <a:chOff x="958724" y="3480536"/>
            <a:chExt cx="10543669" cy="1272209"/>
          </a:xfrm>
        </p:grpSpPr>
        <p:sp>
          <p:nvSpPr>
            <p:cNvPr id="33" name="Google Shape;241;g302bd11f498_0_262">
              <a:extLst>
                <a:ext uri="{FF2B5EF4-FFF2-40B4-BE49-F238E27FC236}">
                  <a16:creationId xmlns:a16="http://schemas.microsoft.com/office/drawing/2014/main" id="{BB43D816-C6F9-4878-8E21-A3F275978861}"/>
                </a:ext>
              </a:extLst>
            </p:cNvPr>
            <p:cNvSpPr/>
            <p:nvPr/>
          </p:nvSpPr>
          <p:spPr>
            <a:xfrm>
              <a:off x="8416694" y="3565512"/>
              <a:ext cx="3085699" cy="1057498"/>
            </a:xfrm>
            <a:prstGeom prst="roundRect">
              <a:avLst>
                <a:gd name="adj" fmla="val 10088"/>
              </a:avLst>
            </a:prstGeom>
            <a:solidFill>
              <a:schemeClr val="bg1">
                <a:lumMod val="85000"/>
              </a:schemeClr>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000" dirty="0">
                <a:solidFill>
                  <a:schemeClr val="lt1"/>
                </a:solidFill>
                <a:latin typeface="Roboto" panose="02000000000000000000" pitchFamily="2" charset="0"/>
                <a:ea typeface="Roboto" panose="02000000000000000000" pitchFamily="2" charset="0"/>
              </a:endParaRPr>
            </a:p>
          </p:txBody>
        </p:sp>
        <p:sp>
          <p:nvSpPr>
            <p:cNvPr id="39" name="Google Shape;241;g302bd11f498_0_262">
              <a:extLst>
                <a:ext uri="{FF2B5EF4-FFF2-40B4-BE49-F238E27FC236}">
                  <a16:creationId xmlns:a16="http://schemas.microsoft.com/office/drawing/2014/main" id="{98EDE40D-2B8D-4651-A8DA-AE9D2BD3DADD}"/>
                </a:ext>
              </a:extLst>
            </p:cNvPr>
            <p:cNvSpPr/>
            <p:nvPr/>
          </p:nvSpPr>
          <p:spPr>
            <a:xfrm>
              <a:off x="958724" y="3568705"/>
              <a:ext cx="7372711" cy="1078611"/>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000" dirty="0">
                <a:solidFill>
                  <a:schemeClr val="lt1"/>
                </a:solidFill>
                <a:latin typeface="Roboto" panose="02000000000000000000" pitchFamily="2" charset="0"/>
                <a:ea typeface="Roboto" panose="02000000000000000000" pitchFamily="2" charset="0"/>
              </a:endParaRPr>
            </a:p>
          </p:txBody>
        </p:sp>
        <p:grpSp>
          <p:nvGrpSpPr>
            <p:cNvPr id="2" name="Group 1">
              <a:extLst>
                <a:ext uri="{FF2B5EF4-FFF2-40B4-BE49-F238E27FC236}">
                  <a16:creationId xmlns:a16="http://schemas.microsoft.com/office/drawing/2014/main" id="{08733E4E-E38D-4CF3-A59A-E616376FBFC0}"/>
                </a:ext>
              </a:extLst>
            </p:cNvPr>
            <p:cNvGrpSpPr/>
            <p:nvPr/>
          </p:nvGrpSpPr>
          <p:grpSpPr>
            <a:xfrm>
              <a:off x="9384167" y="3480536"/>
              <a:ext cx="1158936" cy="1272209"/>
              <a:chOff x="7916261" y="3429000"/>
              <a:chExt cx="2040141" cy="2239542"/>
            </a:xfrm>
          </p:grpSpPr>
          <p:pic>
            <p:nvPicPr>
              <p:cNvPr id="7" name="Graphic 6" descr="Monitor with solid fill">
                <a:extLst>
                  <a:ext uri="{FF2B5EF4-FFF2-40B4-BE49-F238E27FC236}">
                    <a16:creationId xmlns:a16="http://schemas.microsoft.com/office/drawing/2014/main" id="{8B072548-40B2-437E-AB4D-B62640F7B55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916261" y="3429000"/>
                <a:ext cx="2040141" cy="2239542"/>
              </a:xfrm>
              <a:prstGeom prst="rect">
                <a:avLst/>
              </a:prstGeom>
            </p:spPr>
          </p:pic>
          <p:sp>
            <p:nvSpPr>
              <p:cNvPr id="8" name="Rectangle 7">
                <a:extLst>
                  <a:ext uri="{FF2B5EF4-FFF2-40B4-BE49-F238E27FC236}">
                    <a16:creationId xmlns:a16="http://schemas.microsoft.com/office/drawing/2014/main" id="{1BFB1347-06F1-4113-900F-81CF724D73A8}"/>
                  </a:ext>
                </a:extLst>
              </p:cNvPr>
              <p:cNvSpPr/>
              <p:nvPr/>
            </p:nvSpPr>
            <p:spPr>
              <a:xfrm>
                <a:off x="8208407" y="3874449"/>
                <a:ext cx="1461290" cy="1077050"/>
              </a:xfrm>
              <a:prstGeom prst="rect">
                <a:avLst/>
              </a:prstGeom>
              <a:solidFill>
                <a:srgbClr val="005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a:latin typeface="Roboto" panose="02000000000000000000" pitchFamily="2" charset="0"/>
                  <a:ea typeface="Roboto" panose="02000000000000000000" pitchFamily="2" charset="0"/>
                </a:endParaRPr>
              </a:p>
            </p:txBody>
          </p:sp>
          <p:sp>
            <p:nvSpPr>
              <p:cNvPr id="9" name="TextBox 8">
                <a:extLst>
                  <a:ext uri="{FF2B5EF4-FFF2-40B4-BE49-F238E27FC236}">
                    <a16:creationId xmlns:a16="http://schemas.microsoft.com/office/drawing/2014/main" id="{2469F4CF-415A-4D72-BFDC-6DECC48E1C8F}"/>
                  </a:ext>
                </a:extLst>
              </p:cNvPr>
              <p:cNvSpPr txBox="1"/>
              <p:nvPr/>
            </p:nvSpPr>
            <p:spPr>
              <a:xfrm>
                <a:off x="8448750" y="3842381"/>
                <a:ext cx="951762" cy="460527"/>
              </a:xfrm>
              <a:prstGeom prst="rect">
                <a:avLst/>
              </a:prstGeom>
              <a:noFill/>
            </p:spPr>
            <p:txBody>
              <a:bodyPr wrap="square" rtlCol="0">
                <a:spAutoFit/>
              </a:bodyPr>
              <a:lstStyle/>
              <a:p>
                <a:pPr algn="ctr"/>
                <a:r>
                  <a:rPr lang="en-US" sz="1050" b="1" dirty="0">
                    <a:solidFill>
                      <a:schemeClr val="bg1"/>
                    </a:solidFill>
                    <a:latin typeface="Roboto" panose="02000000000000000000" pitchFamily="2" charset="0"/>
                    <a:ea typeface="Roboto" panose="02000000000000000000" pitchFamily="2" charset="0"/>
                  </a:rPr>
                  <a:t>VM</a:t>
                </a:r>
                <a:endParaRPr lang="en-US" sz="1000" b="1" dirty="0">
                  <a:solidFill>
                    <a:schemeClr val="bg1"/>
                  </a:solidFill>
                  <a:latin typeface="Roboto" panose="02000000000000000000" pitchFamily="2" charset="0"/>
                  <a:ea typeface="Roboto" panose="02000000000000000000" pitchFamily="2" charset="0"/>
                </a:endParaRPr>
              </a:p>
            </p:txBody>
          </p:sp>
          <p:sp>
            <p:nvSpPr>
              <p:cNvPr id="10" name="Rectangle 9">
                <a:extLst>
                  <a:ext uri="{FF2B5EF4-FFF2-40B4-BE49-F238E27FC236}">
                    <a16:creationId xmlns:a16="http://schemas.microsoft.com/office/drawing/2014/main" id="{43A69345-04CC-4197-8E43-9F05F008F82A}"/>
                  </a:ext>
                </a:extLst>
              </p:cNvPr>
              <p:cNvSpPr/>
              <p:nvPr/>
            </p:nvSpPr>
            <p:spPr>
              <a:xfrm>
                <a:off x="8208407" y="4602028"/>
                <a:ext cx="1461290" cy="349470"/>
              </a:xfrm>
              <a:prstGeom prst="rect">
                <a:avLst/>
              </a:prstGeom>
              <a:solidFill>
                <a:srgbClr val="639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a:latin typeface="Roboto" panose="02000000000000000000" pitchFamily="2" charset="0"/>
                  <a:ea typeface="Roboto" panose="02000000000000000000" pitchFamily="2" charset="0"/>
                </a:endParaRPr>
              </a:p>
            </p:txBody>
          </p:sp>
          <p:sp>
            <p:nvSpPr>
              <p:cNvPr id="11" name="TextBox 10">
                <a:extLst>
                  <a:ext uri="{FF2B5EF4-FFF2-40B4-BE49-F238E27FC236}">
                    <a16:creationId xmlns:a16="http://schemas.microsoft.com/office/drawing/2014/main" id="{4E37FD57-52BB-4DA7-B8AD-95F3B7F745A1}"/>
                  </a:ext>
                </a:extLst>
              </p:cNvPr>
              <p:cNvSpPr txBox="1"/>
              <p:nvPr/>
            </p:nvSpPr>
            <p:spPr>
              <a:xfrm>
                <a:off x="8236445" y="4611337"/>
                <a:ext cx="1404407" cy="406347"/>
              </a:xfrm>
              <a:prstGeom prst="rect">
                <a:avLst/>
              </a:prstGeom>
              <a:noFill/>
            </p:spPr>
            <p:txBody>
              <a:bodyPr wrap="square" rtlCol="0">
                <a:spAutoFit/>
              </a:bodyPr>
              <a:lstStyle/>
              <a:p>
                <a:pPr algn="ctr"/>
                <a:r>
                  <a:rPr lang="en-US" sz="900" dirty="0">
                    <a:solidFill>
                      <a:schemeClr val="bg1"/>
                    </a:solidFill>
                    <a:latin typeface="Roboto" panose="02000000000000000000" pitchFamily="2" charset="0"/>
                    <a:ea typeface="Roboto" panose="02000000000000000000" pitchFamily="2" charset="0"/>
                  </a:rPr>
                  <a:t>Guest OS</a:t>
                </a:r>
              </a:p>
            </p:txBody>
          </p:sp>
          <p:sp>
            <p:nvSpPr>
              <p:cNvPr id="12" name="Rectangle 11">
                <a:extLst>
                  <a:ext uri="{FF2B5EF4-FFF2-40B4-BE49-F238E27FC236}">
                    <a16:creationId xmlns:a16="http://schemas.microsoft.com/office/drawing/2014/main" id="{9FF4ED7B-EE95-4D62-B778-B43722A8C757}"/>
                  </a:ext>
                </a:extLst>
              </p:cNvPr>
              <p:cNvSpPr/>
              <p:nvPr/>
            </p:nvSpPr>
            <p:spPr>
              <a:xfrm>
                <a:off x="8209529" y="4276773"/>
                <a:ext cx="704689" cy="299993"/>
              </a:xfrm>
              <a:prstGeom prst="rect">
                <a:avLst/>
              </a:prstGeom>
              <a:solidFill>
                <a:srgbClr val="80C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a:latin typeface="Roboto" panose="02000000000000000000" pitchFamily="2" charset="0"/>
                  <a:ea typeface="Roboto" panose="02000000000000000000" pitchFamily="2" charset="0"/>
                </a:endParaRPr>
              </a:p>
            </p:txBody>
          </p:sp>
          <p:sp>
            <p:nvSpPr>
              <p:cNvPr id="13" name="TextBox 12">
                <a:extLst>
                  <a:ext uri="{FF2B5EF4-FFF2-40B4-BE49-F238E27FC236}">
                    <a16:creationId xmlns:a16="http://schemas.microsoft.com/office/drawing/2014/main" id="{F12323A9-2ECD-473A-8CD8-C43A8A1F2396}"/>
                  </a:ext>
                </a:extLst>
              </p:cNvPr>
              <p:cNvSpPr txBox="1"/>
              <p:nvPr/>
            </p:nvSpPr>
            <p:spPr>
              <a:xfrm>
                <a:off x="8236447" y="4234965"/>
                <a:ext cx="644923" cy="379258"/>
              </a:xfrm>
              <a:prstGeom prst="rect">
                <a:avLst/>
              </a:prstGeom>
              <a:noFill/>
            </p:spPr>
            <p:txBody>
              <a:bodyPr wrap="square" rtlCol="0">
                <a:spAutoFit/>
              </a:bodyPr>
              <a:lstStyle/>
              <a:p>
                <a:pPr algn="ctr"/>
                <a:r>
                  <a:rPr lang="en-US" sz="800" dirty="0">
                    <a:solidFill>
                      <a:schemeClr val="bg1"/>
                    </a:solidFill>
                    <a:latin typeface="Roboto" panose="02000000000000000000" pitchFamily="2" charset="0"/>
                    <a:ea typeface="Roboto" panose="02000000000000000000" pitchFamily="2" charset="0"/>
                  </a:rPr>
                  <a:t>App</a:t>
                </a:r>
                <a:endParaRPr lang="en-US" sz="1000" dirty="0">
                  <a:solidFill>
                    <a:schemeClr val="bg1"/>
                  </a:solidFill>
                  <a:latin typeface="Roboto" panose="02000000000000000000" pitchFamily="2" charset="0"/>
                  <a:ea typeface="Roboto" panose="02000000000000000000" pitchFamily="2" charset="0"/>
                </a:endParaRPr>
              </a:p>
            </p:txBody>
          </p:sp>
          <p:sp>
            <p:nvSpPr>
              <p:cNvPr id="14" name="Rectangle 13">
                <a:extLst>
                  <a:ext uri="{FF2B5EF4-FFF2-40B4-BE49-F238E27FC236}">
                    <a16:creationId xmlns:a16="http://schemas.microsoft.com/office/drawing/2014/main" id="{E71BB1C9-80D1-4CED-B7B7-6A78BBB169D9}"/>
                  </a:ext>
                </a:extLst>
              </p:cNvPr>
              <p:cNvSpPr/>
              <p:nvPr/>
            </p:nvSpPr>
            <p:spPr>
              <a:xfrm>
                <a:off x="8943059" y="4277716"/>
                <a:ext cx="726157" cy="299993"/>
              </a:xfrm>
              <a:prstGeom prst="rect">
                <a:avLst/>
              </a:prstGeom>
              <a:solidFill>
                <a:srgbClr val="80C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a:latin typeface="Roboto" panose="02000000000000000000" pitchFamily="2" charset="0"/>
                  <a:ea typeface="Roboto" panose="02000000000000000000" pitchFamily="2" charset="0"/>
                </a:endParaRPr>
              </a:p>
            </p:txBody>
          </p:sp>
          <p:sp>
            <p:nvSpPr>
              <p:cNvPr id="15" name="TextBox 14">
                <a:extLst>
                  <a:ext uri="{FF2B5EF4-FFF2-40B4-BE49-F238E27FC236}">
                    <a16:creationId xmlns:a16="http://schemas.microsoft.com/office/drawing/2014/main" id="{83DEECE9-5AAE-4201-A3B6-4DF7D0EFFAEB}"/>
                  </a:ext>
                </a:extLst>
              </p:cNvPr>
              <p:cNvSpPr txBox="1"/>
              <p:nvPr/>
            </p:nvSpPr>
            <p:spPr>
              <a:xfrm>
                <a:off x="8981618" y="4235953"/>
                <a:ext cx="659236" cy="379258"/>
              </a:xfrm>
              <a:prstGeom prst="rect">
                <a:avLst/>
              </a:prstGeom>
              <a:noFill/>
            </p:spPr>
            <p:txBody>
              <a:bodyPr wrap="square" rtlCol="0">
                <a:spAutoFit/>
              </a:bodyPr>
              <a:lstStyle/>
              <a:p>
                <a:pPr algn="ctr"/>
                <a:r>
                  <a:rPr lang="en-US" sz="800" dirty="0">
                    <a:solidFill>
                      <a:schemeClr val="bg1"/>
                    </a:solidFill>
                    <a:latin typeface="Roboto" panose="02000000000000000000" pitchFamily="2" charset="0"/>
                    <a:ea typeface="Roboto" panose="02000000000000000000" pitchFamily="2" charset="0"/>
                  </a:rPr>
                  <a:t>App</a:t>
                </a:r>
                <a:endParaRPr lang="en-US" sz="1000" dirty="0">
                  <a:solidFill>
                    <a:schemeClr val="bg1"/>
                  </a:solidFill>
                  <a:latin typeface="Roboto" panose="02000000000000000000" pitchFamily="2" charset="0"/>
                  <a:ea typeface="Roboto" panose="02000000000000000000" pitchFamily="2" charset="0"/>
                </a:endParaRPr>
              </a:p>
            </p:txBody>
          </p:sp>
        </p:grpSp>
      </p:grpSp>
      <p:grpSp>
        <p:nvGrpSpPr>
          <p:cNvPr id="18" name="Group 17">
            <a:extLst>
              <a:ext uri="{FF2B5EF4-FFF2-40B4-BE49-F238E27FC236}">
                <a16:creationId xmlns:a16="http://schemas.microsoft.com/office/drawing/2014/main" id="{C60CBAB1-94C3-478C-8658-E4233BD4DA66}"/>
              </a:ext>
            </a:extLst>
          </p:cNvPr>
          <p:cNvGrpSpPr/>
          <p:nvPr/>
        </p:nvGrpSpPr>
        <p:grpSpPr>
          <a:xfrm>
            <a:off x="968663" y="4590957"/>
            <a:ext cx="10516538" cy="1089350"/>
            <a:chOff x="958724" y="4789737"/>
            <a:chExt cx="10516538" cy="1089350"/>
          </a:xfrm>
        </p:grpSpPr>
        <p:sp>
          <p:nvSpPr>
            <p:cNvPr id="35" name="Google Shape;241;g302bd11f498_0_262">
              <a:extLst>
                <a:ext uri="{FF2B5EF4-FFF2-40B4-BE49-F238E27FC236}">
                  <a16:creationId xmlns:a16="http://schemas.microsoft.com/office/drawing/2014/main" id="{FFDBBBA2-B9CE-44F1-9882-CC5DCBD9FFF4}"/>
                </a:ext>
              </a:extLst>
            </p:cNvPr>
            <p:cNvSpPr/>
            <p:nvPr/>
          </p:nvSpPr>
          <p:spPr>
            <a:xfrm>
              <a:off x="8389563" y="4789737"/>
              <a:ext cx="3085699" cy="1089350"/>
            </a:xfrm>
            <a:prstGeom prst="roundRect">
              <a:avLst>
                <a:gd name="adj" fmla="val 8456"/>
              </a:avLst>
            </a:prstGeom>
            <a:solidFill>
              <a:schemeClr val="bg1">
                <a:lumMod val="85000"/>
              </a:schemeClr>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000" dirty="0">
                <a:solidFill>
                  <a:schemeClr val="lt1"/>
                </a:solidFill>
                <a:latin typeface="Roboto" panose="02000000000000000000" pitchFamily="2" charset="0"/>
                <a:ea typeface="Roboto" panose="02000000000000000000" pitchFamily="2" charset="0"/>
              </a:endParaRPr>
            </a:p>
          </p:txBody>
        </p:sp>
        <p:sp>
          <p:nvSpPr>
            <p:cNvPr id="40" name="Google Shape;241;g302bd11f498_0_262">
              <a:extLst>
                <a:ext uri="{FF2B5EF4-FFF2-40B4-BE49-F238E27FC236}">
                  <a16:creationId xmlns:a16="http://schemas.microsoft.com/office/drawing/2014/main" id="{F6294621-F989-490B-861A-D121F2D82DB4}"/>
                </a:ext>
              </a:extLst>
            </p:cNvPr>
            <p:cNvSpPr/>
            <p:nvPr/>
          </p:nvSpPr>
          <p:spPr>
            <a:xfrm>
              <a:off x="958724" y="4800476"/>
              <a:ext cx="7372711" cy="1078611"/>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000" dirty="0">
                <a:solidFill>
                  <a:schemeClr val="lt1"/>
                </a:solidFill>
                <a:latin typeface="Roboto" panose="02000000000000000000" pitchFamily="2" charset="0"/>
                <a:ea typeface="Roboto" panose="02000000000000000000" pitchFamily="2" charset="0"/>
              </a:endParaRPr>
            </a:p>
          </p:txBody>
        </p:sp>
        <p:grpSp>
          <p:nvGrpSpPr>
            <p:cNvPr id="31" name="Group 30">
              <a:extLst>
                <a:ext uri="{FF2B5EF4-FFF2-40B4-BE49-F238E27FC236}">
                  <a16:creationId xmlns:a16="http://schemas.microsoft.com/office/drawing/2014/main" id="{F8724AB2-BAF4-48F1-A620-A4A66BFC248B}"/>
                </a:ext>
              </a:extLst>
            </p:cNvPr>
            <p:cNvGrpSpPr/>
            <p:nvPr/>
          </p:nvGrpSpPr>
          <p:grpSpPr>
            <a:xfrm>
              <a:off x="9297005" y="4947325"/>
              <a:ext cx="1305200" cy="796815"/>
              <a:chOff x="8169726" y="5212577"/>
              <a:chExt cx="1610378" cy="983124"/>
            </a:xfrm>
          </p:grpSpPr>
          <p:grpSp>
            <p:nvGrpSpPr>
              <p:cNvPr id="3" name="Group 2">
                <a:extLst>
                  <a:ext uri="{FF2B5EF4-FFF2-40B4-BE49-F238E27FC236}">
                    <a16:creationId xmlns:a16="http://schemas.microsoft.com/office/drawing/2014/main" id="{942048C3-B3BB-4FD2-9683-F4E2929A12FD}"/>
                  </a:ext>
                </a:extLst>
              </p:cNvPr>
              <p:cNvGrpSpPr/>
              <p:nvPr/>
            </p:nvGrpSpPr>
            <p:grpSpPr>
              <a:xfrm>
                <a:off x="8169726" y="5212577"/>
                <a:ext cx="1610378" cy="983124"/>
                <a:chOff x="8169726" y="5118652"/>
                <a:chExt cx="1789120" cy="1077050"/>
              </a:xfrm>
            </p:grpSpPr>
            <p:sp>
              <p:nvSpPr>
                <p:cNvPr id="25" name="Cube 24">
                  <a:extLst>
                    <a:ext uri="{FF2B5EF4-FFF2-40B4-BE49-F238E27FC236}">
                      <a16:creationId xmlns:a16="http://schemas.microsoft.com/office/drawing/2014/main" id="{4A565584-866D-40FD-9184-DCB41FF47FFC}"/>
                    </a:ext>
                  </a:extLst>
                </p:cNvPr>
                <p:cNvSpPr/>
                <p:nvPr/>
              </p:nvSpPr>
              <p:spPr>
                <a:xfrm>
                  <a:off x="8169726" y="5118652"/>
                  <a:ext cx="1789120" cy="1077050"/>
                </a:xfrm>
                <a:prstGeom prst="cube">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latin typeface="Roboto" panose="02000000000000000000" pitchFamily="2" charset="0"/>
                    <a:ea typeface="Roboto" panose="02000000000000000000" pitchFamily="2" charset="0"/>
                  </a:endParaRPr>
                </a:p>
              </p:txBody>
            </p:sp>
            <p:sp>
              <p:nvSpPr>
                <p:cNvPr id="26" name="TextBox 25">
                  <a:extLst>
                    <a:ext uri="{FF2B5EF4-FFF2-40B4-BE49-F238E27FC236}">
                      <a16:creationId xmlns:a16="http://schemas.microsoft.com/office/drawing/2014/main" id="{893E1D4D-F03D-44F0-8936-BE4C1CBA375A}"/>
                    </a:ext>
                  </a:extLst>
                </p:cNvPr>
                <p:cNvSpPr txBox="1"/>
                <p:nvPr/>
              </p:nvSpPr>
              <p:spPr>
                <a:xfrm>
                  <a:off x="8240106" y="5819547"/>
                  <a:ext cx="644922" cy="353617"/>
                </a:xfrm>
                <a:prstGeom prst="rect">
                  <a:avLst/>
                </a:prstGeom>
                <a:noFill/>
                <a:ln>
                  <a:noFill/>
                </a:ln>
              </p:spPr>
              <p:txBody>
                <a:bodyPr wrap="square" rtlCol="0">
                  <a:spAutoFit/>
                </a:bodyPr>
                <a:lstStyle/>
                <a:p>
                  <a:pPr algn="ctr"/>
                  <a:r>
                    <a:rPr lang="en-US" sz="1100" dirty="0">
                      <a:solidFill>
                        <a:schemeClr val="bg1"/>
                      </a:solidFill>
                      <a:latin typeface="Roboto" panose="02000000000000000000" pitchFamily="2" charset="0"/>
                      <a:ea typeface="Roboto" panose="02000000000000000000" pitchFamily="2" charset="0"/>
                    </a:rPr>
                    <a:t>App</a:t>
                  </a:r>
                  <a:endParaRPr lang="en-US" dirty="0">
                    <a:solidFill>
                      <a:schemeClr val="bg1"/>
                    </a:solidFill>
                    <a:latin typeface="Roboto" panose="02000000000000000000" pitchFamily="2" charset="0"/>
                    <a:ea typeface="Roboto" panose="02000000000000000000" pitchFamily="2" charset="0"/>
                  </a:endParaRPr>
                </a:p>
              </p:txBody>
            </p:sp>
            <p:sp>
              <p:nvSpPr>
                <p:cNvPr id="27" name="Rectangle 26">
                  <a:extLst>
                    <a:ext uri="{FF2B5EF4-FFF2-40B4-BE49-F238E27FC236}">
                      <a16:creationId xmlns:a16="http://schemas.microsoft.com/office/drawing/2014/main" id="{8D9E4F28-CC87-4937-A2A1-EE7228271374}"/>
                    </a:ext>
                  </a:extLst>
                </p:cNvPr>
                <p:cNvSpPr/>
                <p:nvPr/>
              </p:nvSpPr>
              <p:spPr>
                <a:xfrm>
                  <a:off x="8945970" y="5834687"/>
                  <a:ext cx="697796" cy="299994"/>
                </a:xfrm>
                <a:prstGeom prst="rect">
                  <a:avLst/>
                </a:prstGeom>
                <a:solidFill>
                  <a:srgbClr val="80C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latin typeface="Roboto" panose="02000000000000000000" pitchFamily="2" charset="0"/>
                      <a:ea typeface="Roboto" panose="02000000000000000000" pitchFamily="2" charset="0"/>
                    </a:rPr>
                    <a:t>c</a:t>
                  </a:r>
                </a:p>
              </p:txBody>
            </p:sp>
            <p:sp>
              <p:nvSpPr>
                <p:cNvPr id="28" name="TextBox 27">
                  <a:extLst>
                    <a:ext uri="{FF2B5EF4-FFF2-40B4-BE49-F238E27FC236}">
                      <a16:creationId xmlns:a16="http://schemas.microsoft.com/office/drawing/2014/main" id="{A6A9D64F-7C3A-4EB9-885B-ED8221CCFD81}"/>
                    </a:ext>
                  </a:extLst>
                </p:cNvPr>
                <p:cNvSpPr txBox="1"/>
                <p:nvPr/>
              </p:nvSpPr>
              <p:spPr>
                <a:xfrm>
                  <a:off x="8984530" y="5833691"/>
                  <a:ext cx="626875" cy="353617"/>
                </a:xfrm>
                <a:prstGeom prst="rect">
                  <a:avLst/>
                </a:prstGeom>
                <a:noFill/>
                <a:ln>
                  <a:noFill/>
                </a:ln>
              </p:spPr>
              <p:txBody>
                <a:bodyPr wrap="square" rtlCol="0">
                  <a:spAutoFit/>
                </a:bodyPr>
                <a:lstStyle/>
                <a:p>
                  <a:pPr algn="ctr"/>
                  <a:r>
                    <a:rPr lang="en-US" sz="1100" dirty="0">
                      <a:solidFill>
                        <a:schemeClr val="bg1"/>
                      </a:solidFill>
                      <a:latin typeface="Roboto" panose="02000000000000000000" pitchFamily="2" charset="0"/>
                      <a:ea typeface="Roboto" panose="02000000000000000000" pitchFamily="2" charset="0"/>
                    </a:rPr>
                    <a:t>App</a:t>
                  </a:r>
                  <a:endParaRPr lang="en-US" dirty="0">
                    <a:solidFill>
                      <a:schemeClr val="bg1"/>
                    </a:solidFill>
                    <a:latin typeface="Roboto" panose="02000000000000000000" pitchFamily="2" charset="0"/>
                    <a:ea typeface="Roboto" panose="02000000000000000000" pitchFamily="2" charset="0"/>
                  </a:endParaRPr>
                </a:p>
              </p:txBody>
            </p:sp>
            <p:sp>
              <p:nvSpPr>
                <p:cNvPr id="29" name="TextBox 28">
                  <a:extLst>
                    <a:ext uri="{FF2B5EF4-FFF2-40B4-BE49-F238E27FC236}">
                      <a16:creationId xmlns:a16="http://schemas.microsoft.com/office/drawing/2014/main" id="{50FC5760-8683-40C2-A0E7-E9E3642FEE23}"/>
                    </a:ext>
                  </a:extLst>
                </p:cNvPr>
                <p:cNvSpPr txBox="1"/>
                <p:nvPr/>
              </p:nvSpPr>
              <p:spPr>
                <a:xfrm>
                  <a:off x="8235525" y="5399293"/>
                  <a:ext cx="1421861" cy="416020"/>
                </a:xfrm>
                <a:prstGeom prst="rect">
                  <a:avLst/>
                </a:prstGeom>
                <a:noFill/>
                <a:ln>
                  <a:noFill/>
                </a:ln>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Container</a:t>
                  </a:r>
                  <a:endParaRPr lang="en-US" sz="1200" b="1" dirty="0">
                    <a:solidFill>
                      <a:schemeClr val="bg1"/>
                    </a:solidFill>
                    <a:latin typeface="Roboto" panose="02000000000000000000" pitchFamily="2" charset="0"/>
                    <a:ea typeface="Roboto" panose="02000000000000000000" pitchFamily="2" charset="0"/>
                  </a:endParaRPr>
                </a:p>
              </p:txBody>
            </p:sp>
          </p:grpSp>
          <p:sp>
            <p:nvSpPr>
              <p:cNvPr id="34" name="Rectangle 33">
                <a:extLst>
                  <a:ext uri="{FF2B5EF4-FFF2-40B4-BE49-F238E27FC236}">
                    <a16:creationId xmlns:a16="http://schemas.microsoft.com/office/drawing/2014/main" id="{19CC6E7E-95C2-4FC1-90D7-BCF2C22AB436}"/>
                  </a:ext>
                </a:extLst>
              </p:cNvPr>
              <p:cNvSpPr/>
              <p:nvPr/>
            </p:nvSpPr>
            <p:spPr>
              <a:xfrm>
                <a:off x="8195872" y="5859546"/>
                <a:ext cx="628083" cy="273833"/>
              </a:xfrm>
              <a:prstGeom prst="rect">
                <a:avLst/>
              </a:prstGeom>
              <a:solidFill>
                <a:srgbClr val="80C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latin typeface="Roboto" panose="02000000000000000000" pitchFamily="2" charset="0"/>
                    <a:ea typeface="Roboto" panose="02000000000000000000" pitchFamily="2" charset="0"/>
                  </a:rPr>
                  <a:t>App</a:t>
                </a:r>
              </a:p>
            </p:txBody>
          </p:sp>
        </p:grpSp>
      </p:grpSp>
      <p:sp>
        <p:nvSpPr>
          <p:cNvPr id="251" name="Google Shape;251;g302bd11f498_0_274"/>
          <p:cNvSpPr txBox="1"/>
          <p:nvPr/>
        </p:nvSpPr>
        <p:spPr>
          <a:xfrm>
            <a:off x="1056858" y="1581496"/>
            <a:ext cx="7056928" cy="4062610"/>
          </a:xfrm>
          <a:prstGeom prst="rect">
            <a:avLst/>
          </a:prstGeom>
          <a:noFill/>
          <a:ln>
            <a:noFill/>
          </a:ln>
        </p:spPr>
        <p:txBody>
          <a:bodyPr spcFirstLastPara="1" wrap="square" lIns="91425" tIns="45700" rIns="91425" bIns="45700" anchor="t" anchorCtr="0">
            <a:spAutoFit/>
          </a:bodyPr>
          <a:lstStyle/>
          <a:p>
            <a:pPr marL="457200" marR="0" lvl="0" indent="-368300" algn="l" rtl="0">
              <a:buClr>
                <a:schemeClr val="bg1"/>
              </a:buClr>
              <a:buSzPct val="100000"/>
              <a:buFont typeface="Roboto"/>
              <a:buAutoNum type="arabicPeriod"/>
            </a:pPr>
            <a:r>
              <a:rPr lang="en-US" sz="1800" b="1" dirty="0">
                <a:solidFill>
                  <a:schemeClr val="bg1"/>
                </a:solidFill>
                <a:latin typeface="Roboto" panose="02000000000000000000" pitchFamily="2" charset="0"/>
                <a:ea typeface="Roboto" panose="02000000000000000000" pitchFamily="2" charset="0"/>
                <a:cs typeface="Roboto"/>
                <a:sym typeface="Roboto"/>
              </a:rPr>
              <a:t>Node: </a:t>
            </a:r>
            <a:r>
              <a:rPr lang="en-US" sz="1800" dirty="0">
                <a:solidFill>
                  <a:schemeClr val="bg1"/>
                </a:solidFill>
                <a:latin typeface="Roboto" panose="02000000000000000000" pitchFamily="2" charset="0"/>
                <a:ea typeface="Roboto" panose="02000000000000000000" pitchFamily="2" charset="0"/>
                <a:cs typeface="Roboto"/>
                <a:sym typeface="Roboto"/>
              </a:rPr>
              <a:t>a single physical server in Proxmox VE. A server becomes a node once PVE is installed on it.</a:t>
            </a:r>
          </a:p>
          <a:p>
            <a:pPr marL="457200" marR="0" lvl="0" indent="-368300" algn="l" rtl="0">
              <a:buClr>
                <a:schemeClr val="bg1"/>
              </a:buClr>
              <a:buSzPct val="100000"/>
              <a:buFont typeface="Roboto"/>
              <a:buAutoNum type="arabicPeriod"/>
            </a:pPr>
            <a:endParaRPr lang="en-US" sz="2800" dirty="0">
              <a:solidFill>
                <a:schemeClr val="bg1"/>
              </a:solidFill>
              <a:latin typeface="Roboto" panose="02000000000000000000" pitchFamily="2" charset="0"/>
              <a:ea typeface="Roboto" panose="02000000000000000000" pitchFamily="2" charset="0"/>
              <a:cs typeface="Roboto"/>
              <a:sym typeface="Roboto"/>
            </a:endParaRPr>
          </a:p>
          <a:p>
            <a:pPr marL="457200" marR="0" lvl="0" indent="-368300" algn="l" rtl="0">
              <a:buClr>
                <a:schemeClr val="bg1"/>
              </a:buClr>
              <a:buSzPct val="100000"/>
              <a:buFont typeface="Roboto"/>
              <a:buAutoNum type="arabicPeriod"/>
            </a:pPr>
            <a:r>
              <a:rPr lang="en-US" sz="1800" b="1" dirty="0">
                <a:solidFill>
                  <a:schemeClr val="bg1"/>
                </a:solidFill>
                <a:latin typeface="Roboto" panose="02000000000000000000" pitchFamily="2" charset="0"/>
                <a:ea typeface="Roboto" panose="02000000000000000000" pitchFamily="2" charset="0"/>
                <a:cs typeface="Roboto"/>
                <a:sym typeface="Roboto"/>
              </a:rPr>
              <a:t>Cluster: </a:t>
            </a:r>
            <a:r>
              <a:rPr lang="en-US" sz="1800" dirty="0">
                <a:solidFill>
                  <a:schemeClr val="bg1"/>
                </a:solidFill>
                <a:latin typeface="Roboto" panose="02000000000000000000" pitchFamily="2" charset="0"/>
                <a:ea typeface="Roboto" panose="02000000000000000000" pitchFamily="2" charset="0"/>
                <a:cs typeface="Roboto"/>
                <a:sym typeface="Roboto"/>
              </a:rPr>
              <a:t>several nodes acting together to take advantage of cluster features, such as High Availability. </a:t>
            </a:r>
          </a:p>
          <a:p>
            <a:pPr marL="457200" marR="0" lvl="0" indent="-368300" algn="l" rtl="0">
              <a:buClr>
                <a:schemeClr val="bg1"/>
              </a:buClr>
              <a:buSzPct val="100000"/>
              <a:buFont typeface="Roboto"/>
              <a:buAutoNum type="arabicPeriod"/>
            </a:pPr>
            <a:endParaRPr lang="en-US" sz="4000" dirty="0">
              <a:solidFill>
                <a:schemeClr val="bg1"/>
              </a:solidFill>
              <a:latin typeface="Roboto" panose="02000000000000000000" pitchFamily="2" charset="0"/>
              <a:ea typeface="Roboto" panose="02000000000000000000" pitchFamily="2" charset="0"/>
              <a:cs typeface="Roboto"/>
              <a:sym typeface="Roboto"/>
            </a:endParaRPr>
          </a:p>
          <a:p>
            <a:pPr marL="457200" marR="0" lvl="0" indent="-368300" algn="l" rtl="0">
              <a:buClr>
                <a:schemeClr val="bg1"/>
              </a:buClr>
              <a:buSzPct val="100000"/>
              <a:buFont typeface="Roboto"/>
              <a:buAutoNum type="arabicPeriod"/>
            </a:pPr>
            <a:r>
              <a:rPr lang="en-US" sz="1800" b="1" dirty="0">
                <a:solidFill>
                  <a:schemeClr val="bg1"/>
                </a:solidFill>
                <a:latin typeface="Roboto" panose="02000000000000000000" pitchFamily="2" charset="0"/>
                <a:ea typeface="Roboto" panose="02000000000000000000" pitchFamily="2" charset="0"/>
                <a:cs typeface="Roboto"/>
                <a:sym typeface="Roboto"/>
              </a:rPr>
              <a:t>Virtual Machine (VM):</a:t>
            </a:r>
            <a:r>
              <a:rPr lang="en-US" sz="1800" dirty="0">
                <a:solidFill>
                  <a:schemeClr val="bg1"/>
                </a:solidFill>
                <a:latin typeface="Roboto" panose="02000000000000000000" pitchFamily="2" charset="0"/>
                <a:ea typeface="Roboto" panose="02000000000000000000" pitchFamily="2" charset="0"/>
                <a:cs typeface="Roboto"/>
                <a:sym typeface="Roboto"/>
              </a:rPr>
              <a:t> a virtualized version of a physical computer. Can be created by assigning resources in the node.</a:t>
            </a:r>
          </a:p>
          <a:p>
            <a:pPr marL="457200" marR="0" lvl="0" indent="-368300" algn="l" rtl="0">
              <a:buClr>
                <a:schemeClr val="bg1"/>
              </a:buClr>
              <a:buSzPct val="100000"/>
              <a:buFont typeface="Roboto"/>
              <a:buAutoNum type="arabicPeriod"/>
            </a:pPr>
            <a:endParaRPr lang="en-US" sz="2800" dirty="0">
              <a:solidFill>
                <a:schemeClr val="bg1"/>
              </a:solidFill>
              <a:latin typeface="Roboto" panose="02000000000000000000" pitchFamily="2" charset="0"/>
              <a:ea typeface="Roboto" panose="02000000000000000000" pitchFamily="2" charset="0"/>
              <a:cs typeface="Roboto"/>
              <a:sym typeface="Roboto"/>
            </a:endParaRPr>
          </a:p>
          <a:p>
            <a:pPr marL="457200" marR="0" lvl="0" indent="-368300" algn="l" rtl="0">
              <a:buClr>
                <a:schemeClr val="bg1"/>
              </a:buClr>
              <a:buSzPct val="100000"/>
              <a:buFont typeface="Roboto"/>
              <a:buAutoNum type="arabicPeriod"/>
            </a:pPr>
            <a:r>
              <a:rPr lang="en-US" sz="1800" b="1" dirty="0">
                <a:solidFill>
                  <a:schemeClr val="bg1"/>
                </a:solidFill>
                <a:latin typeface="Roboto" panose="02000000000000000000" pitchFamily="2" charset="0"/>
                <a:ea typeface="Roboto" panose="02000000000000000000" pitchFamily="2" charset="0"/>
                <a:cs typeface="Roboto"/>
                <a:sym typeface="Roboto"/>
              </a:rPr>
              <a:t>Containers (CT): </a:t>
            </a:r>
            <a:r>
              <a:rPr lang="en-US" sz="1800" dirty="0">
                <a:solidFill>
                  <a:schemeClr val="bg1"/>
                </a:solidFill>
                <a:latin typeface="Roboto" panose="02000000000000000000" pitchFamily="2" charset="0"/>
                <a:ea typeface="Roboto" panose="02000000000000000000" pitchFamily="2" charset="0"/>
                <a:cs typeface="Roboto"/>
                <a:sym typeface="Roboto"/>
              </a:rPr>
              <a:t>a lightweight virtualization method where only the environment is isolated and uses Proxmox VE’s Linux kernel to run. More limited than VMs, but also more efficient.</a:t>
            </a:r>
          </a:p>
        </p:txBody>
      </p:sp>
      <p:sp>
        <p:nvSpPr>
          <p:cNvPr id="21" name="TextBox 20">
            <a:extLst>
              <a:ext uri="{FF2B5EF4-FFF2-40B4-BE49-F238E27FC236}">
                <a16:creationId xmlns:a16="http://schemas.microsoft.com/office/drawing/2014/main" id="{4744E572-5885-C979-E592-0588FA29C5D0}"/>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03.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302bd11f498_0_279"/>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t>Proxmox VE Installation Process</a:t>
            </a:r>
            <a:endParaRPr dirty="0"/>
          </a:p>
        </p:txBody>
      </p:sp>
      <p:sp>
        <p:nvSpPr>
          <p:cNvPr id="258" name="Google Shape;258;g302bd11f498_0_279"/>
          <p:cNvSpPr txBox="1"/>
          <p:nvPr/>
        </p:nvSpPr>
        <p:spPr>
          <a:xfrm>
            <a:off x="901975" y="1956975"/>
            <a:ext cx="9197400" cy="36778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600"/>
              </a:spcAft>
              <a:buNone/>
            </a:pPr>
            <a:r>
              <a:rPr lang="en-US" sz="2200" b="1" dirty="0">
                <a:solidFill>
                  <a:schemeClr val="dk1"/>
                </a:solidFill>
                <a:latin typeface="Roboto"/>
                <a:ea typeface="Roboto"/>
                <a:cs typeface="Roboto"/>
                <a:sym typeface="Roboto"/>
              </a:rPr>
              <a:t>What you need:</a:t>
            </a:r>
            <a:endParaRPr sz="2200" b="1" dirty="0">
              <a:solidFill>
                <a:schemeClr val="dk1"/>
              </a:solidFill>
              <a:latin typeface="Roboto"/>
              <a:ea typeface="Roboto"/>
              <a:cs typeface="Roboto"/>
              <a:sym typeface="Roboto"/>
            </a:endParaRPr>
          </a:p>
          <a:p>
            <a:pPr marL="457200" marR="0" lvl="0" indent="-368300" algn="l" rtl="0">
              <a:spcBef>
                <a:spcPts val="0"/>
              </a:spcBef>
              <a:spcAft>
                <a:spcPts val="600"/>
              </a:spcAft>
              <a:buClr>
                <a:schemeClr val="dk1"/>
              </a:buClr>
              <a:buSzPts val="2200"/>
              <a:buFont typeface="Roboto"/>
              <a:buAutoNum type="arabicPeriod"/>
            </a:pPr>
            <a:r>
              <a:rPr lang="en-US" sz="2200" b="1" dirty="0">
                <a:solidFill>
                  <a:schemeClr val="dk1"/>
                </a:solidFill>
                <a:latin typeface="Roboto"/>
                <a:ea typeface="Roboto"/>
                <a:cs typeface="Roboto"/>
                <a:sym typeface="Roboto"/>
              </a:rPr>
              <a:t>Proxmox VE </a:t>
            </a:r>
            <a:r>
              <a:rPr lang="en-US" sz="2200" b="1" i="1" dirty="0">
                <a:solidFill>
                  <a:schemeClr val="dk1"/>
                </a:solidFill>
                <a:latin typeface="Roboto"/>
                <a:ea typeface="Roboto"/>
                <a:cs typeface="Roboto"/>
                <a:sym typeface="Roboto"/>
              </a:rPr>
              <a:t>.iso </a:t>
            </a:r>
            <a:r>
              <a:rPr lang="en-US" sz="2200" b="1" dirty="0">
                <a:solidFill>
                  <a:schemeClr val="dk1"/>
                </a:solidFill>
                <a:latin typeface="Roboto"/>
                <a:ea typeface="Roboto"/>
                <a:cs typeface="Roboto"/>
                <a:sym typeface="Roboto"/>
              </a:rPr>
              <a:t>image file: </a:t>
            </a:r>
            <a:r>
              <a:rPr lang="en-US" sz="2200" dirty="0">
                <a:solidFill>
                  <a:schemeClr val="dk1"/>
                </a:solidFill>
                <a:latin typeface="Roboto"/>
                <a:ea typeface="Roboto"/>
                <a:cs typeface="Roboto"/>
                <a:sym typeface="Roboto"/>
              </a:rPr>
              <a:t>contains 64-bit Debian Linux, the PVE installer, kernel with KVM and LXC support, and the GUI.</a:t>
            </a:r>
            <a:endParaRPr sz="2200" dirty="0">
              <a:solidFill>
                <a:schemeClr val="dk1"/>
              </a:solidFill>
              <a:latin typeface="Roboto"/>
              <a:ea typeface="Roboto"/>
              <a:cs typeface="Roboto"/>
              <a:sym typeface="Roboto"/>
            </a:endParaRPr>
          </a:p>
          <a:p>
            <a:pPr marL="457200" marR="0" lvl="0" indent="-368300" algn="l" rtl="0">
              <a:spcBef>
                <a:spcPts val="0"/>
              </a:spcBef>
              <a:spcAft>
                <a:spcPts val="600"/>
              </a:spcAft>
              <a:buClr>
                <a:schemeClr val="dk1"/>
              </a:buClr>
              <a:buSzPts val="2200"/>
              <a:buFont typeface="Roboto"/>
              <a:buAutoNum type="arabicPeriod"/>
            </a:pPr>
            <a:r>
              <a:rPr lang="en-US" sz="2200" b="1" dirty="0">
                <a:solidFill>
                  <a:schemeClr val="dk1"/>
                </a:solidFill>
                <a:latin typeface="Roboto"/>
                <a:ea typeface="Roboto"/>
                <a:cs typeface="Roboto"/>
                <a:sym typeface="Roboto"/>
              </a:rPr>
              <a:t>A bare-metal server.</a:t>
            </a:r>
            <a:endParaRPr sz="2200" b="1" dirty="0">
              <a:solidFill>
                <a:schemeClr val="dk1"/>
              </a:solidFill>
              <a:latin typeface="Roboto"/>
              <a:ea typeface="Roboto"/>
              <a:cs typeface="Roboto"/>
              <a:sym typeface="Roboto"/>
            </a:endParaRPr>
          </a:p>
          <a:p>
            <a:pPr marL="0" marR="0" lvl="0" indent="0" algn="l" rtl="0">
              <a:spcBef>
                <a:spcPts val="0"/>
              </a:spcBef>
              <a:spcAft>
                <a:spcPts val="600"/>
              </a:spcAft>
              <a:buNone/>
            </a:pPr>
            <a:endParaRPr sz="2200" b="1" dirty="0">
              <a:solidFill>
                <a:schemeClr val="dk1"/>
              </a:solidFill>
              <a:latin typeface="Roboto"/>
              <a:ea typeface="Roboto"/>
              <a:cs typeface="Roboto"/>
              <a:sym typeface="Roboto"/>
            </a:endParaRPr>
          </a:p>
          <a:p>
            <a:pPr marL="0" marR="0" lvl="0" indent="0" algn="l" rtl="0">
              <a:spcBef>
                <a:spcPts val="0"/>
              </a:spcBef>
              <a:spcAft>
                <a:spcPts val="600"/>
              </a:spcAft>
              <a:buNone/>
            </a:pPr>
            <a:r>
              <a:rPr lang="en-US" sz="2200" b="1" dirty="0">
                <a:solidFill>
                  <a:schemeClr val="dk1"/>
                </a:solidFill>
                <a:latin typeface="Roboto"/>
                <a:ea typeface="Roboto"/>
                <a:cs typeface="Roboto"/>
                <a:sym typeface="Roboto"/>
              </a:rPr>
              <a:t>Installation options:</a:t>
            </a:r>
            <a:endParaRPr sz="2200" b="1" dirty="0">
              <a:solidFill>
                <a:schemeClr val="dk1"/>
              </a:solidFill>
              <a:latin typeface="Roboto"/>
              <a:ea typeface="Roboto"/>
              <a:cs typeface="Roboto"/>
              <a:sym typeface="Roboto"/>
            </a:endParaRPr>
          </a:p>
          <a:p>
            <a:pPr marL="457200" marR="0" lvl="0" indent="-368300" algn="l" rtl="0">
              <a:spcBef>
                <a:spcPts val="0"/>
              </a:spcBef>
              <a:spcAft>
                <a:spcPts val="600"/>
              </a:spcAft>
              <a:buClr>
                <a:schemeClr val="dk1"/>
              </a:buClr>
              <a:buSzPts val="2200"/>
              <a:buFont typeface="Roboto"/>
              <a:buAutoNum type="arabicPeriod"/>
            </a:pPr>
            <a:r>
              <a:rPr lang="en-US" sz="2200" dirty="0">
                <a:solidFill>
                  <a:schemeClr val="dk1"/>
                </a:solidFill>
                <a:latin typeface="Roboto"/>
                <a:ea typeface="Roboto"/>
                <a:cs typeface="Roboto"/>
                <a:sym typeface="Roboto"/>
              </a:rPr>
              <a:t>Via </a:t>
            </a:r>
            <a:r>
              <a:rPr lang="en-US" sz="2200" i="1" dirty="0">
                <a:solidFill>
                  <a:schemeClr val="dk1"/>
                </a:solidFill>
                <a:latin typeface="Roboto"/>
                <a:ea typeface="Roboto"/>
                <a:cs typeface="Roboto"/>
                <a:sym typeface="Roboto"/>
              </a:rPr>
              <a:t>GUI</a:t>
            </a:r>
            <a:r>
              <a:rPr lang="en-US" sz="2200" dirty="0">
                <a:solidFill>
                  <a:schemeClr val="dk1"/>
                </a:solidFill>
                <a:latin typeface="Roboto"/>
                <a:ea typeface="Roboto"/>
                <a:cs typeface="Roboto"/>
                <a:sym typeface="Roboto"/>
              </a:rPr>
              <a:t>: simplest and most user-friendly option.</a:t>
            </a:r>
            <a:endParaRPr sz="2200" dirty="0">
              <a:solidFill>
                <a:schemeClr val="dk1"/>
              </a:solidFill>
              <a:latin typeface="Roboto"/>
              <a:ea typeface="Roboto"/>
              <a:cs typeface="Roboto"/>
              <a:sym typeface="Roboto"/>
            </a:endParaRPr>
          </a:p>
          <a:p>
            <a:pPr marL="457200" marR="0" lvl="0" indent="-368300" algn="l" rtl="0">
              <a:spcBef>
                <a:spcPts val="0"/>
              </a:spcBef>
              <a:spcAft>
                <a:spcPts val="600"/>
              </a:spcAft>
              <a:buClr>
                <a:schemeClr val="dk1"/>
              </a:buClr>
              <a:buSzPts val="2200"/>
              <a:buFont typeface="Roboto"/>
              <a:buAutoNum type="arabicPeriod"/>
            </a:pPr>
            <a:r>
              <a:rPr lang="en-US" sz="2200" dirty="0">
                <a:solidFill>
                  <a:schemeClr val="dk1"/>
                </a:solidFill>
                <a:latin typeface="Roboto"/>
                <a:ea typeface="Roboto"/>
                <a:cs typeface="Roboto"/>
                <a:sym typeface="Roboto"/>
              </a:rPr>
              <a:t>Via </a:t>
            </a:r>
            <a:r>
              <a:rPr lang="en-US" sz="2200" i="1" dirty="0">
                <a:solidFill>
                  <a:schemeClr val="dk1"/>
                </a:solidFill>
                <a:latin typeface="Roboto"/>
                <a:ea typeface="Roboto"/>
                <a:cs typeface="Roboto"/>
                <a:sym typeface="Roboto"/>
              </a:rPr>
              <a:t>CLI</a:t>
            </a:r>
            <a:r>
              <a:rPr lang="en-US" sz="2200" dirty="0">
                <a:solidFill>
                  <a:schemeClr val="dk1"/>
                </a:solidFill>
                <a:latin typeface="Roboto"/>
                <a:ea typeface="Roboto"/>
                <a:cs typeface="Roboto"/>
                <a:sym typeface="Roboto"/>
              </a:rPr>
              <a:t>: used as a second option if the GUI fails; it can be better in older systems, but it is less user-friendly.</a:t>
            </a:r>
            <a:endParaRPr sz="2200" dirty="0">
              <a:solidFill>
                <a:schemeClr val="dk1"/>
              </a:solidFill>
              <a:latin typeface="Roboto"/>
              <a:ea typeface="Roboto"/>
              <a:cs typeface="Roboto"/>
              <a:sym typeface="Roboto"/>
            </a:endParaRPr>
          </a:p>
        </p:txBody>
      </p:sp>
      <p:sp>
        <p:nvSpPr>
          <p:cNvPr id="3" name="TextBox 2">
            <a:extLst>
              <a:ext uri="{FF2B5EF4-FFF2-40B4-BE49-F238E27FC236}">
                <a16:creationId xmlns:a16="http://schemas.microsoft.com/office/drawing/2014/main" id="{90B0EA9E-2C07-9C63-D7C6-DCDA577211CF}"/>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03.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g303e7233d0f_0_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t>Proxmox VE Installation Process</a:t>
            </a:r>
            <a:endParaRPr dirty="0"/>
          </a:p>
        </p:txBody>
      </p:sp>
      <p:sp>
        <p:nvSpPr>
          <p:cNvPr id="264" name="Google Shape;264;g303e7233d0f_0_0"/>
          <p:cNvSpPr txBox="1"/>
          <p:nvPr/>
        </p:nvSpPr>
        <p:spPr>
          <a:xfrm>
            <a:off x="782707" y="1690825"/>
            <a:ext cx="9197400" cy="4093388"/>
          </a:xfrm>
          <a:prstGeom prst="rect">
            <a:avLst/>
          </a:prstGeom>
          <a:noFill/>
          <a:ln>
            <a:noFill/>
          </a:ln>
        </p:spPr>
        <p:txBody>
          <a:bodyPr spcFirstLastPara="1" wrap="square" lIns="91425" tIns="45700" rIns="91425" bIns="45700" anchor="t" anchorCtr="0">
            <a:spAutoFit/>
          </a:bodyPr>
          <a:lstStyle/>
          <a:p>
            <a:pPr marL="457200" marR="0" lvl="0" indent="-368300" algn="l" rtl="0">
              <a:spcBef>
                <a:spcPts val="0"/>
              </a:spcBef>
              <a:spcAft>
                <a:spcPts val="600"/>
              </a:spcAft>
              <a:buClr>
                <a:schemeClr val="dk1"/>
              </a:buClr>
              <a:buSzPts val="2200"/>
              <a:buFont typeface="Roboto"/>
              <a:buAutoNum type="arabicPeriod"/>
            </a:pPr>
            <a:r>
              <a:rPr lang="en-US" sz="2000" dirty="0">
                <a:solidFill>
                  <a:schemeClr val="dk1"/>
                </a:solidFill>
                <a:latin typeface="Roboto"/>
                <a:ea typeface="Roboto"/>
                <a:cs typeface="Roboto"/>
                <a:sym typeface="Roboto"/>
              </a:rPr>
              <a:t>Prepare your installation media by downloading the </a:t>
            </a:r>
            <a:r>
              <a:rPr lang="en-US" sz="2000" i="1" dirty="0">
                <a:solidFill>
                  <a:schemeClr val="dk1"/>
                </a:solidFill>
                <a:latin typeface="Roboto"/>
                <a:ea typeface="Roboto"/>
                <a:cs typeface="Roboto"/>
                <a:sym typeface="Roboto"/>
              </a:rPr>
              <a:t>.iso </a:t>
            </a:r>
            <a:r>
              <a:rPr lang="en-US" sz="2000" dirty="0">
                <a:solidFill>
                  <a:schemeClr val="dk1"/>
                </a:solidFill>
                <a:latin typeface="Roboto"/>
                <a:ea typeface="Roboto"/>
                <a:cs typeface="Roboto"/>
                <a:sym typeface="Roboto"/>
              </a:rPr>
              <a:t>image file from the Proxmox official website.</a:t>
            </a:r>
            <a:endParaRPr sz="2000" dirty="0">
              <a:solidFill>
                <a:schemeClr val="dk1"/>
              </a:solidFill>
              <a:latin typeface="Roboto"/>
              <a:ea typeface="Roboto"/>
              <a:cs typeface="Roboto"/>
              <a:sym typeface="Roboto"/>
            </a:endParaRPr>
          </a:p>
          <a:p>
            <a:pPr marL="457200" marR="0" lvl="0" indent="-368300" algn="l" rtl="0">
              <a:spcBef>
                <a:spcPts val="0"/>
              </a:spcBef>
              <a:spcAft>
                <a:spcPts val="600"/>
              </a:spcAft>
              <a:buClr>
                <a:schemeClr val="dk1"/>
              </a:buClr>
              <a:buSzPts val="2200"/>
              <a:buFont typeface="Roboto"/>
              <a:buAutoNum type="arabicPeriod"/>
            </a:pPr>
            <a:r>
              <a:rPr lang="en-US" sz="2000" dirty="0">
                <a:solidFill>
                  <a:schemeClr val="dk1"/>
                </a:solidFill>
                <a:latin typeface="Roboto"/>
                <a:ea typeface="Roboto"/>
                <a:cs typeface="Roboto"/>
                <a:sym typeface="Roboto"/>
              </a:rPr>
              <a:t>Create a bootable USB drive: be very careful not to overwrite the incorrect drive file; see the command below.</a:t>
            </a:r>
            <a:endParaRPr sz="2000" dirty="0">
              <a:solidFill>
                <a:schemeClr val="dk1"/>
              </a:solidFill>
              <a:latin typeface="Roboto"/>
              <a:ea typeface="Roboto"/>
              <a:cs typeface="Roboto"/>
              <a:sym typeface="Roboto"/>
            </a:endParaRPr>
          </a:p>
          <a:p>
            <a:pPr marL="0" marR="0" lvl="0" indent="0" algn="l" rtl="0">
              <a:spcBef>
                <a:spcPts val="0"/>
              </a:spcBef>
              <a:spcAft>
                <a:spcPts val="0"/>
              </a:spcAft>
              <a:buNone/>
            </a:pPr>
            <a:endParaRPr sz="2200" dirty="0">
              <a:solidFill>
                <a:schemeClr val="dk1"/>
              </a:solidFill>
              <a:latin typeface="Roboto"/>
              <a:ea typeface="Roboto"/>
              <a:cs typeface="Roboto"/>
              <a:sym typeface="Roboto"/>
            </a:endParaRPr>
          </a:p>
          <a:p>
            <a:pPr marL="457200" marR="0" lvl="0" algn="l" rtl="0">
              <a:spcBef>
                <a:spcPts val="0"/>
              </a:spcBef>
              <a:spcAft>
                <a:spcPts val="0"/>
              </a:spcAft>
              <a:buNone/>
            </a:pPr>
            <a:r>
              <a:rPr lang="en-US" sz="2000" b="1" i="1" dirty="0">
                <a:solidFill>
                  <a:schemeClr val="dk1"/>
                </a:solidFill>
                <a:highlight>
                  <a:srgbClr val="EBEBEB"/>
                </a:highlight>
                <a:latin typeface="Consolas" panose="020B0609020204030204" pitchFamily="49" charset="0"/>
                <a:ea typeface="Roboto"/>
                <a:cs typeface="Consolas" panose="020B0609020204030204" pitchFamily="49" charset="0"/>
                <a:sym typeface="Roboto"/>
              </a:rPr>
              <a:t># dd bs=1M conv=fdatasync if=./proxmox-ve_*.iso of=/dev/XYZ</a:t>
            </a:r>
            <a:endParaRPr sz="2000" b="1" i="1" dirty="0">
              <a:solidFill>
                <a:schemeClr val="dk1"/>
              </a:solidFill>
              <a:highlight>
                <a:srgbClr val="EBEBEB"/>
              </a:highlight>
              <a:latin typeface="Consolas" panose="020B0609020204030204" pitchFamily="49" charset="0"/>
              <a:ea typeface="Roboto"/>
              <a:cs typeface="Consolas" panose="020B0609020204030204" pitchFamily="49" charset="0"/>
              <a:sym typeface="Roboto"/>
            </a:endParaRPr>
          </a:p>
          <a:p>
            <a:pPr marL="457200" marR="0" lvl="0" algn="l" rtl="0">
              <a:spcBef>
                <a:spcPts val="0"/>
              </a:spcBef>
              <a:spcAft>
                <a:spcPts val="0"/>
              </a:spcAft>
              <a:buNone/>
            </a:pPr>
            <a:endParaRPr sz="2000" dirty="0">
              <a:solidFill>
                <a:schemeClr val="dk1"/>
              </a:solidFill>
              <a:latin typeface="Roboto"/>
              <a:ea typeface="Roboto"/>
              <a:cs typeface="Roboto"/>
              <a:sym typeface="Roboto"/>
            </a:endParaRPr>
          </a:p>
          <a:p>
            <a:pPr marL="457200" marR="0" lvl="0" algn="l" rtl="0">
              <a:spcBef>
                <a:spcPts val="0"/>
              </a:spcBef>
              <a:spcAft>
                <a:spcPts val="0"/>
              </a:spcAft>
              <a:buNone/>
            </a:pPr>
            <a:r>
              <a:rPr lang="en-US" sz="2000" i="1" dirty="0">
                <a:solidFill>
                  <a:srgbClr val="E97132"/>
                </a:solidFill>
                <a:latin typeface="Consolas" panose="020B0609020204030204" pitchFamily="49" charset="0"/>
                <a:ea typeface="Roboto"/>
                <a:cs typeface="Consolas" panose="020B0609020204030204" pitchFamily="49" charset="0"/>
                <a:sym typeface="Roboto"/>
              </a:rPr>
              <a:t>dd</a:t>
            </a:r>
            <a:r>
              <a:rPr lang="en-US" sz="2000" b="1" i="1" dirty="0">
                <a:solidFill>
                  <a:schemeClr val="dk1"/>
                </a:solidFill>
                <a:latin typeface="Roboto"/>
                <a:ea typeface="Roboto"/>
                <a:cs typeface="Roboto"/>
                <a:sym typeface="Roboto"/>
              </a:rPr>
              <a:t> </a:t>
            </a:r>
            <a:r>
              <a:rPr lang="en-US" sz="2000" dirty="0">
                <a:solidFill>
                  <a:schemeClr val="dk1"/>
                </a:solidFill>
                <a:latin typeface="Roboto"/>
                <a:ea typeface="Roboto"/>
                <a:cs typeface="Roboto"/>
                <a:sym typeface="Roboto"/>
              </a:rPr>
              <a:t>= low-level command used to write over storage devices</a:t>
            </a:r>
            <a:endParaRPr sz="2000" dirty="0">
              <a:solidFill>
                <a:schemeClr val="dk1"/>
              </a:solidFill>
              <a:latin typeface="Roboto"/>
              <a:ea typeface="Roboto"/>
              <a:cs typeface="Roboto"/>
              <a:sym typeface="Roboto"/>
            </a:endParaRPr>
          </a:p>
          <a:p>
            <a:pPr marL="457200" marR="0" lvl="0" algn="l" rtl="0">
              <a:spcBef>
                <a:spcPts val="0"/>
              </a:spcBef>
              <a:spcAft>
                <a:spcPts val="0"/>
              </a:spcAft>
              <a:buNone/>
            </a:pPr>
            <a:r>
              <a:rPr lang="en-US" sz="2000" i="1" dirty="0">
                <a:solidFill>
                  <a:srgbClr val="E97132"/>
                </a:solidFill>
                <a:latin typeface="Consolas" panose="020B0609020204030204" pitchFamily="49" charset="0"/>
                <a:ea typeface="Roboto"/>
                <a:cs typeface="Consolas" panose="020B0609020204030204" pitchFamily="49" charset="0"/>
                <a:sym typeface="Roboto"/>
              </a:rPr>
              <a:t>bs=1M </a:t>
            </a:r>
            <a:r>
              <a:rPr lang="en-US" sz="2000" dirty="0">
                <a:solidFill>
                  <a:schemeClr val="dk1"/>
                </a:solidFill>
                <a:latin typeface="Roboto"/>
                <a:ea typeface="Roboto"/>
                <a:cs typeface="Roboto"/>
                <a:sym typeface="Roboto"/>
              </a:rPr>
              <a:t>= sets the block size for copying data </a:t>
            </a:r>
            <a:endParaRPr sz="2000" dirty="0">
              <a:solidFill>
                <a:schemeClr val="dk1"/>
              </a:solidFill>
              <a:latin typeface="Roboto"/>
              <a:ea typeface="Roboto"/>
              <a:cs typeface="Roboto"/>
              <a:sym typeface="Roboto"/>
            </a:endParaRPr>
          </a:p>
          <a:p>
            <a:pPr marL="457200" marR="0" lvl="0" algn="l" rtl="0">
              <a:spcBef>
                <a:spcPts val="0"/>
              </a:spcBef>
              <a:spcAft>
                <a:spcPts val="0"/>
              </a:spcAft>
              <a:buNone/>
            </a:pPr>
            <a:r>
              <a:rPr lang="en-US" sz="2000" i="1" dirty="0">
                <a:solidFill>
                  <a:srgbClr val="E97132"/>
                </a:solidFill>
                <a:latin typeface="Consolas" panose="020B0609020204030204" pitchFamily="49" charset="0"/>
                <a:ea typeface="Roboto"/>
                <a:cs typeface="Consolas" panose="020B0609020204030204" pitchFamily="49" charset="0"/>
                <a:sym typeface="Roboto"/>
              </a:rPr>
              <a:t>conv=fdatasync</a:t>
            </a:r>
            <a:r>
              <a:rPr lang="en-US" sz="2000" b="1" i="1" dirty="0">
                <a:solidFill>
                  <a:srgbClr val="E97132"/>
                </a:solidFill>
                <a:latin typeface="Consolas" panose="020B0609020204030204" pitchFamily="49" charset="0"/>
                <a:ea typeface="Roboto"/>
                <a:cs typeface="Consolas" panose="020B0609020204030204" pitchFamily="49" charset="0"/>
                <a:sym typeface="Roboto"/>
              </a:rPr>
              <a:t> </a:t>
            </a:r>
            <a:r>
              <a:rPr lang="en-US" sz="2000" dirty="0">
                <a:solidFill>
                  <a:schemeClr val="dk1"/>
                </a:solidFill>
                <a:latin typeface="Roboto"/>
                <a:ea typeface="Roboto"/>
                <a:cs typeface="Roboto"/>
                <a:sym typeface="Roboto"/>
              </a:rPr>
              <a:t>= ensures that the data is copied before </a:t>
            </a:r>
            <a:r>
              <a:rPr lang="en-US" sz="2000" b="1" i="1" dirty="0">
                <a:solidFill>
                  <a:schemeClr val="dk1"/>
                </a:solidFill>
                <a:latin typeface="Consolas" panose="020B0609020204030204" pitchFamily="49" charset="0"/>
                <a:ea typeface="Roboto"/>
                <a:cs typeface="Consolas" panose="020B0609020204030204" pitchFamily="49" charset="0"/>
                <a:sym typeface="Roboto"/>
              </a:rPr>
              <a:t>dd</a:t>
            </a:r>
            <a:r>
              <a:rPr lang="en-US" sz="2000" dirty="0">
                <a:solidFill>
                  <a:schemeClr val="dk1"/>
                </a:solidFill>
                <a:latin typeface="Roboto"/>
                <a:ea typeface="Roboto"/>
                <a:cs typeface="Roboto"/>
                <a:sym typeface="Roboto"/>
              </a:rPr>
              <a:t> exits</a:t>
            </a:r>
            <a:endParaRPr sz="2000" dirty="0">
              <a:solidFill>
                <a:schemeClr val="dk1"/>
              </a:solidFill>
              <a:latin typeface="Roboto"/>
              <a:ea typeface="Roboto"/>
              <a:cs typeface="Roboto"/>
              <a:sym typeface="Roboto"/>
            </a:endParaRPr>
          </a:p>
          <a:p>
            <a:pPr marL="457200" lvl="0" algn="l" rtl="0">
              <a:spcBef>
                <a:spcPts val="0"/>
              </a:spcBef>
              <a:spcAft>
                <a:spcPts val="0"/>
              </a:spcAft>
              <a:buNone/>
            </a:pPr>
            <a:r>
              <a:rPr lang="en-US" sz="2000" i="1" dirty="0">
                <a:solidFill>
                  <a:srgbClr val="E97132"/>
                </a:solidFill>
                <a:latin typeface="Consolas" panose="020B0609020204030204" pitchFamily="49" charset="0"/>
                <a:ea typeface="Roboto"/>
                <a:cs typeface="Consolas" panose="020B0609020204030204" pitchFamily="49" charset="0"/>
                <a:sym typeface="Roboto"/>
              </a:rPr>
              <a:t>if=./proxmox-ve_*.iso </a:t>
            </a:r>
            <a:r>
              <a:rPr lang="en-US" sz="2000" dirty="0">
                <a:solidFill>
                  <a:schemeClr val="dk1"/>
                </a:solidFill>
                <a:latin typeface="Roboto"/>
                <a:ea typeface="Roboto"/>
                <a:cs typeface="Roboto"/>
                <a:sym typeface="Roboto"/>
              </a:rPr>
              <a:t>= specifies the input file for the </a:t>
            </a:r>
            <a:r>
              <a:rPr lang="en-US" sz="2000" b="1" i="1" dirty="0">
                <a:solidFill>
                  <a:schemeClr val="dk1"/>
                </a:solidFill>
                <a:latin typeface="Consolas" panose="020B0609020204030204" pitchFamily="49" charset="0"/>
                <a:ea typeface="Roboto"/>
                <a:cs typeface="Consolas" panose="020B0609020204030204" pitchFamily="49" charset="0"/>
                <a:sym typeface="Roboto"/>
              </a:rPr>
              <a:t>dd</a:t>
            </a:r>
            <a:r>
              <a:rPr lang="en-US" sz="2000" dirty="0">
                <a:solidFill>
                  <a:schemeClr val="dk1"/>
                </a:solidFill>
                <a:latin typeface="Roboto"/>
                <a:ea typeface="Roboto"/>
                <a:cs typeface="Roboto"/>
                <a:sym typeface="Roboto"/>
              </a:rPr>
              <a:t> parameter </a:t>
            </a:r>
            <a:endParaRPr sz="2000" dirty="0">
              <a:solidFill>
                <a:schemeClr val="dk1"/>
              </a:solidFill>
              <a:latin typeface="Roboto"/>
              <a:ea typeface="Roboto"/>
              <a:cs typeface="Roboto"/>
              <a:sym typeface="Roboto"/>
            </a:endParaRPr>
          </a:p>
          <a:p>
            <a:pPr marL="457200" lvl="0" algn="l" rtl="0">
              <a:spcBef>
                <a:spcPts val="0"/>
              </a:spcBef>
              <a:spcAft>
                <a:spcPts val="0"/>
              </a:spcAft>
              <a:buClr>
                <a:schemeClr val="dk1"/>
              </a:buClr>
              <a:buSzPts val="1100"/>
              <a:buFont typeface="Arial"/>
              <a:buNone/>
            </a:pPr>
            <a:r>
              <a:rPr lang="en-US" sz="2000" i="1" dirty="0">
                <a:solidFill>
                  <a:srgbClr val="E97132"/>
                </a:solidFill>
                <a:latin typeface="Consolas" panose="020B0609020204030204" pitchFamily="49" charset="0"/>
                <a:ea typeface="Roboto"/>
                <a:cs typeface="Consolas" panose="020B0609020204030204" pitchFamily="49" charset="0"/>
                <a:sym typeface="Roboto"/>
              </a:rPr>
              <a:t>of=/dev/XYZ </a:t>
            </a:r>
            <a:r>
              <a:rPr lang="en-US" sz="2000" dirty="0">
                <a:solidFill>
                  <a:schemeClr val="dk1"/>
                </a:solidFill>
                <a:latin typeface="Roboto"/>
                <a:ea typeface="Roboto"/>
                <a:cs typeface="Roboto"/>
                <a:sym typeface="Roboto"/>
              </a:rPr>
              <a:t>= specifies the output file (the USB drive to copy to)</a:t>
            </a:r>
            <a:endParaRPr sz="2000" dirty="0">
              <a:solidFill>
                <a:schemeClr val="dk1"/>
              </a:solidFill>
              <a:latin typeface="Roboto"/>
              <a:ea typeface="Roboto"/>
              <a:cs typeface="Roboto"/>
              <a:sym typeface="Roboto"/>
            </a:endParaRPr>
          </a:p>
        </p:txBody>
      </p:sp>
      <p:sp>
        <p:nvSpPr>
          <p:cNvPr id="3" name="Google Shape;245;g302bd11f498_0_262">
            <a:extLst>
              <a:ext uri="{FF2B5EF4-FFF2-40B4-BE49-F238E27FC236}">
                <a16:creationId xmlns:a16="http://schemas.microsoft.com/office/drawing/2014/main" id="{0DC5264F-CAE2-6EEE-765D-D0DF1AE88593}"/>
              </a:ext>
            </a:extLst>
          </p:cNvPr>
          <p:cNvSpPr txBox="1">
            <a:spLocks/>
          </p:cNvSpPr>
          <p:nvPr/>
        </p:nvSpPr>
        <p:spPr>
          <a:xfrm>
            <a:off x="1201201" y="5784213"/>
            <a:ext cx="9028044" cy="640800"/>
          </a:xfrm>
          <a:prstGeom prst="rect">
            <a:avLst/>
          </a:prstGeom>
          <a:noFill/>
          <a:ln>
            <a:noFill/>
          </a:ln>
        </p:spPr>
        <p:txBody>
          <a:bodyPr spcFirstLastPara="1" wrap="square" lIns="91425" tIns="45700" rIns="91425" bIns="45700" anchor="ctr" anchorCtr="0">
            <a:normAutofit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F5C9A"/>
              </a:buClr>
              <a:buSzPts val="4400"/>
              <a:buFont typeface="Roboto"/>
              <a:buNone/>
              <a:defRPr sz="4400" b="1" i="0" u="none" strike="noStrike" cap="none">
                <a:solidFill>
                  <a:srgbClr val="0F5C9A"/>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pPr>
            <a:r>
              <a:rPr lang="en-US" sz="2000" i="1" dirty="0">
                <a:highlight>
                  <a:srgbClr val="E7F0F9"/>
                </a:highlight>
                <a:latin typeface="Roboto" panose="02000000000000000000" pitchFamily="2" charset="0"/>
                <a:ea typeface="Roboto" panose="02000000000000000000" pitchFamily="2" charset="0"/>
              </a:rPr>
              <a:t>Note:</a:t>
            </a:r>
            <a:r>
              <a:rPr lang="en-US" sz="2000" b="0" i="1" dirty="0">
                <a:highlight>
                  <a:srgbClr val="E7F0F9"/>
                </a:highlight>
                <a:latin typeface="Roboto" panose="02000000000000000000" pitchFamily="2" charset="0"/>
                <a:ea typeface="Roboto" panose="02000000000000000000" pitchFamily="2" charset="0"/>
              </a:rPr>
              <a:t> There are other options available for creating a bootable USB disk such as Rufus or Etcher.</a:t>
            </a:r>
          </a:p>
        </p:txBody>
      </p:sp>
      <p:sp>
        <p:nvSpPr>
          <p:cNvPr id="4" name="TextBox 3">
            <a:extLst>
              <a:ext uri="{FF2B5EF4-FFF2-40B4-BE49-F238E27FC236}">
                <a16:creationId xmlns:a16="http://schemas.microsoft.com/office/drawing/2014/main" id="{7DA4ED95-3F01-F41C-FAAC-819ED0D978AF}"/>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03.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g303e7233d0f_0_6"/>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t>Proxmox VE Installation Process</a:t>
            </a:r>
            <a:endParaRPr dirty="0"/>
          </a:p>
        </p:txBody>
      </p:sp>
      <p:sp>
        <p:nvSpPr>
          <p:cNvPr id="270" name="Google Shape;270;g303e7233d0f_0_6"/>
          <p:cNvSpPr txBox="1"/>
          <p:nvPr/>
        </p:nvSpPr>
        <p:spPr>
          <a:xfrm>
            <a:off x="901975" y="1690825"/>
            <a:ext cx="9197400" cy="2092840"/>
          </a:xfrm>
          <a:prstGeom prst="rect">
            <a:avLst/>
          </a:prstGeom>
          <a:noFill/>
          <a:ln>
            <a:noFill/>
          </a:ln>
        </p:spPr>
        <p:txBody>
          <a:bodyPr spcFirstLastPara="1" wrap="square" lIns="91425" tIns="45700" rIns="91425" bIns="45700" anchor="t" anchorCtr="0">
            <a:spAutoFit/>
          </a:bodyPr>
          <a:lstStyle/>
          <a:p>
            <a:pPr marL="457200" lvl="0" indent="-457200" algn="l" rtl="0">
              <a:spcBef>
                <a:spcPts val="0"/>
              </a:spcBef>
              <a:spcAft>
                <a:spcPts val="600"/>
              </a:spcAft>
              <a:buFont typeface="+mj-lt"/>
              <a:buAutoNum type="arabicPeriod" startAt="3"/>
            </a:pPr>
            <a:r>
              <a:rPr lang="en-US" sz="2200" dirty="0">
                <a:solidFill>
                  <a:schemeClr val="dk1"/>
                </a:solidFill>
                <a:latin typeface="Roboto"/>
                <a:ea typeface="Roboto"/>
                <a:cs typeface="Roboto"/>
                <a:sym typeface="Roboto"/>
              </a:rPr>
              <a:t>Once you have your bootable USB drive, you must insert it into the server where you want to install Proxmox VE.</a:t>
            </a:r>
            <a:endParaRPr sz="2200" dirty="0">
              <a:solidFill>
                <a:schemeClr val="dk1"/>
              </a:solidFill>
              <a:latin typeface="Roboto"/>
              <a:ea typeface="Roboto"/>
              <a:cs typeface="Roboto"/>
              <a:sym typeface="Roboto"/>
            </a:endParaRPr>
          </a:p>
          <a:p>
            <a:pPr marL="457200" lvl="0" indent="-457200" algn="l" rtl="0">
              <a:spcBef>
                <a:spcPts val="0"/>
              </a:spcBef>
              <a:spcAft>
                <a:spcPts val="600"/>
              </a:spcAft>
              <a:buFont typeface="+mj-lt"/>
              <a:buAutoNum type="arabicPeriod" startAt="3"/>
            </a:pPr>
            <a:r>
              <a:rPr lang="en-US" sz="2200" dirty="0">
                <a:solidFill>
                  <a:schemeClr val="dk1"/>
                </a:solidFill>
                <a:latin typeface="Roboto"/>
                <a:ea typeface="Roboto"/>
                <a:cs typeface="Roboto"/>
                <a:sym typeface="Roboto"/>
              </a:rPr>
              <a:t>Access the server’s BIOS/UEFI.</a:t>
            </a:r>
            <a:endParaRPr sz="2200" dirty="0">
              <a:solidFill>
                <a:schemeClr val="dk1"/>
              </a:solidFill>
              <a:latin typeface="Roboto"/>
              <a:ea typeface="Roboto"/>
              <a:cs typeface="Roboto"/>
              <a:sym typeface="Roboto"/>
            </a:endParaRPr>
          </a:p>
          <a:p>
            <a:pPr marL="457200" lvl="0" indent="-457200" algn="l" rtl="0">
              <a:spcBef>
                <a:spcPts val="0"/>
              </a:spcBef>
              <a:spcAft>
                <a:spcPts val="600"/>
              </a:spcAft>
              <a:buFont typeface="+mj-lt"/>
              <a:buAutoNum type="arabicPeriod" startAt="3"/>
            </a:pPr>
            <a:r>
              <a:rPr lang="en-US" sz="2200" dirty="0">
                <a:solidFill>
                  <a:schemeClr val="dk1"/>
                </a:solidFill>
                <a:latin typeface="Roboto"/>
                <a:ea typeface="Roboto"/>
                <a:cs typeface="Roboto"/>
                <a:sym typeface="Roboto"/>
              </a:rPr>
              <a:t>Boot from the USB drive that you plugged in.</a:t>
            </a:r>
          </a:p>
          <a:p>
            <a:pPr marL="457200" lvl="0" indent="-457200" algn="l" rtl="0">
              <a:spcBef>
                <a:spcPts val="0"/>
              </a:spcBef>
              <a:spcAft>
                <a:spcPts val="600"/>
              </a:spcAft>
              <a:buFont typeface="+mj-lt"/>
              <a:buAutoNum type="arabicPeriod" startAt="3"/>
            </a:pPr>
            <a:r>
              <a:rPr lang="en-US" sz="2200" dirty="0">
                <a:solidFill>
                  <a:schemeClr val="dk1"/>
                </a:solidFill>
                <a:latin typeface="Roboto"/>
                <a:ea typeface="Roboto"/>
                <a:cs typeface="Roboto"/>
                <a:sym typeface="Roboto"/>
              </a:rPr>
              <a:t>Follow the steps in the GUI.</a:t>
            </a:r>
            <a:endParaRPr sz="2200" b="1" dirty="0">
              <a:solidFill>
                <a:schemeClr val="dk1"/>
              </a:solidFill>
              <a:latin typeface="Roboto"/>
              <a:ea typeface="Roboto"/>
              <a:cs typeface="Roboto"/>
              <a:sym typeface="Roboto"/>
            </a:endParaRPr>
          </a:p>
        </p:txBody>
      </p:sp>
      <p:sp>
        <p:nvSpPr>
          <p:cNvPr id="271" name="Google Shape;271;g303e7233d0f_0_6"/>
          <p:cNvSpPr txBox="1"/>
          <p:nvPr/>
        </p:nvSpPr>
        <p:spPr>
          <a:xfrm>
            <a:off x="967188" y="4189462"/>
            <a:ext cx="9066973" cy="769401"/>
          </a:xfrm>
          <a:prstGeom prst="rect">
            <a:avLst/>
          </a:prstGeom>
          <a:solidFill>
            <a:srgbClr val="B3DFFF"/>
          </a:solidFill>
          <a:ln>
            <a:noFill/>
          </a:ln>
        </p:spPr>
        <p:txBody>
          <a:bodyPr spcFirstLastPara="1" wrap="square" lIns="91425" tIns="45700" rIns="91425" bIns="45700" anchor="t" anchorCtr="0">
            <a:spAutoFit/>
          </a:bodyPr>
          <a:lstStyle/>
          <a:p>
            <a:pPr marL="0" lvl="0" indent="0" algn="ctr" rtl="0">
              <a:spcBef>
                <a:spcPts val="0"/>
              </a:spcBef>
              <a:spcAft>
                <a:spcPts val="0"/>
              </a:spcAft>
              <a:buNone/>
            </a:pPr>
            <a:r>
              <a:rPr lang="en-US" sz="2200" b="1" dirty="0">
                <a:solidFill>
                  <a:srgbClr val="0E5C9A"/>
                </a:solidFill>
                <a:latin typeface="Roboto"/>
                <a:ea typeface="Roboto"/>
                <a:cs typeface="Roboto"/>
                <a:sym typeface="Roboto"/>
              </a:rPr>
              <a:t>We are now ready for Lab 2: Installing Proxmox VE...</a:t>
            </a:r>
          </a:p>
          <a:p>
            <a:pPr marL="0" lvl="0" indent="0" algn="ctr" rtl="0">
              <a:spcBef>
                <a:spcPts val="0"/>
              </a:spcBef>
              <a:spcAft>
                <a:spcPts val="0"/>
              </a:spcAft>
              <a:buNone/>
            </a:pPr>
            <a:r>
              <a:rPr lang="en-US" sz="2200" b="1" dirty="0">
                <a:solidFill>
                  <a:srgbClr val="0E5C9A"/>
                </a:solidFill>
                <a:latin typeface="Roboto"/>
                <a:ea typeface="Roboto"/>
                <a:cs typeface="Roboto"/>
                <a:sym typeface="Roboto"/>
              </a:rPr>
              <a:t>...and Assessment 3</a:t>
            </a:r>
            <a:endParaRPr sz="2200" b="1" dirty="0">
              <a:solidFill>
                <a:srgbClr val="0E5C9A"/>
              </a:solidFill>
              <a:latin typeface="Roboto"/>
              <a:ea typeface="Roboto"/>
              <a:cs typeface="Roboto"/>
              <a:sym typeface="Roboto"/>
            </a:endParaRPr>
          </a:p>
        </p:txBody>
      </p:sp>
      <p:sp>
        <p:nvSpPr>
          <p:cNvPr id="3" name="TextBox 2">
            <a:extLst>
              <a:ext uri="{FF2B5EF4-FFF2-40B4-BE49-F238E27FC236}">
                <a16:creationId xmlns:a16="http://schemas.microsoft.com/office/drawing/2014/main" id="{B128297B-57FD-3725-1502-E0B6910D0DF9}"/>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03.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g302bd11f498_0_99"/>
          <p:cNvSpPr txBox="1">
            <a:spLocks noGrp="1"/>
          </p:cNvSpPr>
          <p:nvPr>
            <p:ph type="title"/>
          </p:nvPr>
        </p:nvSpPr>
        <p:spPr>
          <a:xfrm>
            <a:off x="838200" y="544027"/>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Lab 2: Installing Proxmox VE</a:t>
            </a:r>
            <a:endParaRPr dirty="0">
              <a:latin typeface="Roboto" panose="02000000000000000000" pitchFamily="2" charset="0"/>
              <a:ea typeface="Roboto" panose="02000000000000000000" pitchFamily="2" charset="0"/>
            </a:endParaRPr>
          </a:p>
        </p:txBody>
      </p:sp>
      <p:sp>
        <p:nvSpPr>
          <p:cNvPr id="277" name="Google Shape;277;g302bd11f498_0_99"/>
          <p:cNvSpPr txBox="1"/>
          <p:nvPr/>
        </p:nvSpPr>
        <p:spPr>
          <a:xfrm>
            <a:off x="529855" y="2397366"/>
            <a:ext cx="5179683" cy="3447057"/>
          </a:xfrm>
          <a:prstGeom prst="rect">
            <a:avLst/>
          </a:prstGeom>
          <a:noFill/>
          <a:ln>
            <a:noFill/>
          </a:ln>
        </p:spPr>
        <p:txBody>
          <a:bodyPr spcFirstLastPara="1" wrap="square" lIns="91425" tIns="45700" rIns="91425" bIns="45700" anchor="t" anchorCtr="0">
            <a:spAutoFit/>
          </a:bodyPr>
          <a:lstStyle/>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Summary</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This lab will walk you through the steps for a successful installation while using the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Graphical </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installation process. In this lab, you will install and deploy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 </a:t>
            </a:r>
            <a:endParaRPr sz="1800" b="0" i="0" u="none" strike="noStrike" cap="none" dirty="0">
              <a:solidFill>
                <a:srgbClr val="262626"/>
              </a:solidFill>
              <a:latin typeface="Roboto" panose="02000000000000000000" pitchFamily="2" charset="0"/>
              <a:ea typeface="Roboto" panose="02000000000000000000" pitchFamily="2" charset="0"/>
              <a:sym typeface="Arial"/>
            </a:endParaRPr>
          </a:p>
          <a:p>
            <a:pPr marL="1200150" marR="0" lvl="2" indent="-142875" algn="l" rtl="0">
              <a:spcBef>
                <a:spcPts val="600"/>
              </a:spcBef>
              <a:spcAft>
                <a:spcPts val="0"/>
              </a:spcAft>
              <a:buClr>
                <a:srgbClr val="0E5C9A"/>
              </a:buClr>
              <a:buSzPts val="2250"/>
              <a:buFont typeface="Arial"/>
              <a:buNone/>
            </a:pPr>
            <a:endParaRPr sz="1800" b="1" i="0" u="none" strike="noStrike" cap="none" dirty="0">
              <a:solidFill>
                <a:srgbClr val="0E5C9A"/>
              </a:solidFill>
              <a:latin typeface="Roboto" panose="02000000000000000000" pitchFamily="2" charset="0"/>
              <a:ea typeface="Roboto" panose="02000000000000000000" pitchFamily="2" charset="0"/>
              <a:cs typeface="Roboto"/>
              <a:sym typeface="Roboto"/>
            </a:endParaRPr>
          </a:p>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Objectives</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00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Roboto"/>
                <a:sym typeface="Roboto"/>
              </a:rPr>
              <a:t>Install </a:t>
            </a:r>
            <a:r>
              <a:rPr lang="en-US" sz="1800" b="0" i="1" u="none" strike="noStrike" cap="none" dirty="0">
                <a:solidFill>
                  <a:srgbClr val="262626"/>
                </a:solidFill>
                <a:latin typeface="Roboto" panose="02000000000000000000" pitchFamily="2" charset="0"/>
                <a:ea typeface="Roboto" panose="02000000000000000000" pitchFamily="2" charset="0"/>
                <a:cs typeface="Roboto"/>
                <a:sym typeface="Roboto"/>
              </a:rPr>
              <a:t>Proxmox VE</a:t>
            </a:r>
            <a:r>
              <a:rPr lang="en-US" sz="1800" b="0" i="0" u="none" strike="noStrike" cap="none" dirty="0">
                <a:solidFill>
                  <a:srgbClr val="262626"/>
                </a:solidFill>
                <a:latin typeface="Roboto" panose="02000000000000000000" pitchFamily="2" charset="0"/>
                <a:ea typeface="Roboto" panose="02000000000000000000" pitchFamily="2" charset="0"/>
                <a:cs typeface="Roboto"/>
                <a:sym typeface="Roboto"/>
              </a:rPr>
              <a:t> onto a Node.</a:t>
            </a:r>
            <a:endParaRPr sz="1600"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00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Roboto"/>
                <a:sym typeface="Roboto"/>
              </a:rPr>
              <a:t>Log In to the </a:t>
            </a:r>
            <a:r>
              <a:rPr lang="en-US" sz="1800" b="0" i="1" u="none" strike="noStrike" cap="none" dirty="0">
                <a:solidFill>
                  <a:srgbClr val="262626"/>
                </a:solidFill>
                <a:latin typeface="Roboto" panose="02000000000000000000" pitchFamily="2" charset="0"/>
                <a:ea typeface="Roboto" panose="02000000000000000000" pitchFamily="2" charset="0"/>
                <a:cs typeface="Roboto"/>
                <a:sym typeface="Roboto"/>
              </a:rPr>
              <a:t>Proxmox VE </a:t>
            </a:r>
            <a:r>
              <a:rPr lang="en-US" sz="1800" b="0" i="0" u="none" strike="noStrike" cap="none" dirty="0">
                <a:solidFill>
                  <a:srgbClr val="262626"/>
                </a:solidFill>
                <a:latin typeface="Roboto" panose="02000000000000000000" pitchFamily="2" charset="0"/>
                <a:ea typeface="Roboto" panose="02000000000000000000" pitchFamily="2" charset="0"/>
                <a:cs typeface="Roboto"/>
                <a:sym typeface="Roboto"/>
              </a:rPr>
              <a:t>Node as the Root User.</a:t>
            </a: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278" name="Google Shape;278;g302bd11f498_0_99"/>
          <p:cNvCxnSpPr/>
          <p:nvPr/>
        </p:nvCxnSpPr>
        <p:spPr>
          <a:xfrm>
            <a:off x="-9940" y="1962843"/>
            <a:ext cx="11850000" cy="0"/>
          </a:xfrm>
          <a:prstGeom prst="straightConnector1">
            <a:avLst/>
          </a:prstGeom>
          <a:noFill/>
          <a:ln w="19050" cap="flat" cmpd="sng">
            <a:solidFill>
              <a:schemeClr val="accent1"/>
            </a:solidFill>
            <a:prstDash val="solid"/>
            <a:miter lim="800000"/>
            <a:headEnd type="none" w="sm" len="sm"/>
            <a:tailEnd type="none" w="sm" len="sm"/>
          </a:ln>
        </p:spPr>
      </p:cxnSp>
      <p:pic>
        <p:nvPicPr>
          <p:cNvPr id="279" name="Google Shape;279;g302bd11f498_0_99" descr="A screenshot of a computer&#10;&#10;Description automatically generated"/>
          <p:cNvPicPr preferRelativeResize="0"/>
          <p:nvPr/>
        </p:nvPicPr>
        <p:blipFill rotWithShape="1">
          <a:blip r:embed="rId3">
            <a:alphaModFix/>
          </a:blip>
          <a:srcRect/>
          <a:stretch/>
        </p:blipFill>
        <p:spPr>
          <a:xfrm>
            <a:off x="6096000" y="2468755"/>
            <a:ext cx="5367667" cy="3296071"/>
          </a:xfrm>
          <a:prstGeom prst="rect">
            <a:avLst/>
          </a:prstGeom>
          <a:noFill/>
          <a:ln>
            <a:solidFill>
              <a:schemeClr val="bg1">
                <a:lumMod val="85000"/>
              </a:schemeClr>
            </a:solidFill>
          </a:ln>
        </p:spPr>
      </p:pic>
      <p:sp>
        <p:nvSpPr>
          <p:cNvPr id="280" name="Google Shape;280;g302bd11f498_0_99"/>
          <p:cNvSpPr txBox="1"/>
          <p:nvPr/>
        </p:nvSpPr>
        <p:spPr>
          <a:xfrm>
            <a:off x="4699596" y="6377459"/>
            <a:ext cx="3160500" cy="23070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a:solidFill>
                  <a:srgbClr val="005C99"/>
                </a:solidFill>
                <a:latin typeface="Roboto" panose="02000000000000000000" pitchFamily="2" charset="0"/>
                <a:ea typeface="Roboto" panose="02000000000000000000" pitchFamily="2" charset="0"/>
                <a:cs typeface="Roboto"/>
                <a:sym typeface="Roboto"/>
              </a:rPr>
              <a:t>Copyright © Network Development Group, Inc. 2024</a:t>
            </a:r>
            <a:endParaRPr>
              <a:latin typeface="Roboto" panose="02000000000000000000" pitchFamily="2" charset="0"/>
              <a:ea typeface="Roboto" panose="02000000000000000000" pitchFamily="2" charset="0"/>
            </a:endParaRPr>
          </a:p>
        </p:txBody>
      </p:sp>
      <p:sp>
        <p:nvSpPr>
          <p:cNvPr id="2" name="TextBox 1">
            <a:extLst>
              <a:ext uri="{FF2B5EF4-FFF2-40B4-BE49-F238E27FC236}">
                <a16:creationId xmlns:a16="http://schemas.microsoft.com/office/drawing/2014/main" id="{EC8121C0-4372-3C6C-5D3B-9D8605DC5CDF}"/>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03.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g303e7233d0f_0_11"/>
          <p:cNvSpPr txBox="1">
            <a:spLocks noGrp="1"/>
          </p:cNvSpPr>
          <p:nvPr>
            <p:ph type="title"/>
          </p:nvPr>
        </p:nvSpPr>
        <p:spPr>
          <a:xfrm>
            <a:off x="838200" y="646043"/>
            <a:ext cx="10515600" cy="1044782"/>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t>What to do after installation is complete:</a:t>
            </a:r>
            <a:endParaRPr dirty="0"/>
          </a:p>
        </p:txBody>
      </p:sp>
      <p:sp>
        <p:nvSpPr>
          <p:cNvPr id="286" name="Google Shape;286;g303e7233d0f_0_11"/>
          <p:cNvSpPr txBox="1"/>
          <p:nvPr/>
        </p:nvSpPr>
        <p:spPr>
          <a:xfrm>
            <a:off x="901975" y="1956975"/>
            <a:ext cx="8818495" cy="430800"/>
          </a:xfrm>
          <a:prstGeom prst="rect">
            <a:avLst/>
          </a:prstGeom>
          <a:solidFill>
            <a:srgbClr val="D9EAD3"/>
          </a:solidFill>
          <a:ln>
            <a:noFill/>
          </a:ln>
        </p:spPr>
        <p:txBody>
          <a:bodyPr spcFirstLastPara="1" wrap="square" lIns="91425" tIns="45700" rIns="91425" bIns="45700" anchor="t" anchorCtr="0">
            <a:spAutoFit/>
          </a:bodyPr>
          <a:lstStyle/>
          <a:p>
            <a:pPr marL="0" lvl="0" indent="0" algn="ctr" rtl="0">
              <a:spcBef>
                <a:spcPts val="0"/>
              </a:spcBef>
              <a:spcAft>
                <a:spcPts val="0"/>
              </a:spcAft>
              <a:buNone/>
            </a:pPr>
            <a:r>
              <a:rPr lang="en-US" sz="2200" b="1" dirty="0">
                <a:solidFill>
                  <a:srgbClr val="0E5C9A"/>
                </a:solidFill>
                <a:latin typeface="Roboto"/>
                <a:ea typeface="Roboto"/>
                <a:cs typeface="Roboto"/>
                <a:sym typeface="Roboto"/>
              </a:rPr>
              <a:t>Congratulations on installing your first Proxmox VE node! </a:t>
            </a:r>
            <a:endParaRPr sz="2200" b="1" dirty="0">
              <a:solidFill>
                <a:srgbClr val="0E5C9A"/>
              </a:solidFill>
              <a:latin typeface="Roboto"/>
              <a:ea typeface="Roboto"/>
              <a:cs typeface="Roboto"/>
              <a:sym typeface="Roboto"/>
            </a:endParaRPr>
          </a:p>
        </p:txBody>
      </p:sp>
      <p:sp>
        <p:nvSpPr>
          <p:cNvPr id="287" name="Google Shape;287;g303e7233d0f_0_11"/>
          <p:cNvSpPr txBox="1"/>
          <p:nvPr/>
        </p:nvSpPr>
        <p:spPr>
          <a:xfrm>
            <a:off x="901975" y="2616375"/>
            <a:ext cx="9484416" cy="3000781"/>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600"/>
              </a:spcAft>
              <a:buNone/>
            </a:pPr>
            <a:r>
              <a:rPr lang="en-US" sz="2200" dirty="0">
                <a:solidFill>
                  <a:schemeClr val="dk1"/>
                </a:solidFill>
                <a:latin typeface="Roboto"/>
                <a:ea typeface="Roboto"/>
                <a:cs typeface="Roboto"/>
                <a:sym typeface="Roboto"/>
              </a:rPr>
              <a:t>Now we need to learn how to configure the node. </a:t>
            </a:r>
          </a:p>
          <a:p>
            <a:pPr marL="0" lvl="0" indent="0" algn="l" rtl="0">
              <a:spcBef>
                <a:spcPts val="0"/>
              </a:spcBef>
              <a:spcAft>
                <a:spcPts val="600"/>
              </a:spcAft>
              <a:buNone/>
            </a:pPr>
            <a:endParaRPr lang="en-US" sz="2200" dirty="0">
              <a:solidFill>
                <a:schemeClr val="dk1"/>
              </a:solidFill>
              <a:latin typeface="Roboto"/>
              <a:ea typeface="Roboto"/>
              <a:cs typeface="Roboto"/>
              <a:sym typeface="Roboto"/>
            </a:endParaRPr>
          </a:p>
          <a:p>
            <a:pPr marL="0" lvl="0" indent="0" algn="l" rtl="0">
              <a:spcBef>
                <a:spcPts val="0"/>
              </a:spcBef>
              <a:spcAft>
                <a:spcPts val="600"/>
              </a:spcAft>
              <a:buNone/>
            </a:pPr>
            <a:r>
              <a:rPr lang="en-US" sz="2200" dirty="0">
                <a:solidFill>
                  <a:schemeClr val="dk1"/>
                </a:solidFill>
                <a:latin typeface="Roboto"/>
                <a:ea typeface="Roboto"/>
                <a:cs typeface="Roboto"/>
                <a:sym typeface="Roboto"/>
              </a:rPr>
              <a:t>This includes:</a:t>
            </a:r>
            <a:endParaRPr sz="22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200" dirty="0">
                <a:solidFill>
                  <a:schemeClr val="dk1"/>
                </a:solidFill>
                <a:latin typeface="Roboto"/>
                <a:ea typeface="Roboto"/>
                <a:cs typeface="Roboto"/>
                <a:sym typeface="Roboto"/>
              </a:rPr>
              <a:t>Verifying the root user has been created (to securely access the node).</a:t>
            </a:r>
            <a:endParaRPr sz="22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200" dirty="0">
                <a:solidFill>
                  <a:schemeClr val="dk1"/>
                </a:solidFill>
                <a:latin typeface="Roboto"/>
                <a:ea typeface="Roboto"/>
                <a:cs typeface="Roboto"/>
                <a:sym typeface="Roboto"/>
              </a:rPr>
              <a:t>Configure the correct APT Repositories.</a:t>
            </a:r>
            <a:endParaRPr sz="22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200" dirty="0">
                <a:solidFill>
                  <a:schemeClr val="dk1"/>
                </a:solidFill>
                <a:latin typeface="Roboto"/>
                <a:ea typeface="Roboto"/>
                <a:cs typeface="Roboto"/>
                <a:sym typeface="Roboto"/>
              </a:rPr>
              <a:t>Configure an NTP client (to synchronize times across our network).</a:t>
            </a:r>
            <a:endParaRPr sz="22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200" dirty="0">
                <a:solidFill>
                  <a:schemeClr val="dk1"/>
                </a:solidFill>
                <a:latin typeface="Roboto"/>
                <a:ea typeface="Roboto"/>
                <a:cs typeface="Roboto"/>
                <a:sym typeface="Roboto"/>
              </a:rPr>
              <a:t>Configure a DNS client (to translate domains into IPs).</a:t>
            </a:r>
            <a:endParaRPr sz="2200" dirty="0">
              <a:solidFill>
                <a:schemeClr val="dk1"/>
              </a:solidFill>
              <a:latin typeface="Roboto"/>
              <a:ea typeface="Roboto"/>
              <a:cs typeface="Roboto"/>
              <a:sym typeface="Roboto"/>
            </a:endParaRPr>
          </a:p>
        </p:txBody>
      </p:sp>
      <p:sp>
        <p:nvSpPr>
          <p:cNvPr id="3" name="TextBox 2">
            <a:extLst>
              <a:ext uri="{FF2B5EF4-FFF2-40B4-BE49-F238E27FC236}">
                <a16:creationId xmlns:a16="http://schemas.microsoft.com/office/drawing/2014/main" id="{F5408AE9-B74F-8BB6-AC51-B40A1472217E}"/>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03.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 name="Rounded Rectangle 1">
            <a:extLst>
              <a:ext uri="{FF2B5EF4-FFF2-40B4-BE49-F238E27FC236}">
                <a16:creationId xmlns:a16="http://schemas.microsoft.com/office/drawing/2014/main" id="{3E80DBA2-3E9B-C212-DC8F-7FC64040D73F}"/>
              </a:ext>
            </a:extLst>
          </p:cNvPr>
          <p:cNvSpPr/>
          <p:nvPr/>
        </p:nvSpPr>
        <p:spPr>
          <a:xfrm>
            <a:off x="1596041" y="4207155"/>
            <a:ext cx="4638501" cy="764893"/>
          </a:xfrm>
          <a:prstGeom prst="round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2" name="Google Shape;292;g303e7233d0f_0_18"/>
          <p:cNvSpPr txBox="1">
            <a:spLocks noGrp="1"/>
          </p:cNvSpPr>
          <p:nvPr>
            <p:ph type="title"/>
          </p:nvPr>
        </p:nvSpPr>
        <p:spPr>
          <a:xfrm>
            <a:off x="838200" y="311723"/>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t>A Refresher on APT Repositories </a:t>
            </a:r>
            <a:endParaRPr dirty="0"/>
          </a:p>
        </p:txBody>
      </p:sp>
      <p:sp>
        <p:nvSpPr>
          <p:cNvPr id="293" name="Google Shape;293;g303e7233d0f_0_18"/>
          <p:cNvSpPr txBox="1">
            <a:spLocks noGrp="1" noRot="1" noMove="1" noResize="1" noEditPoints="1" noAdjustHandles="1" noChangeArrowheads="1" noChangeShapeType="1"/>
          </p:cNvSpPr>
          <p:nvPr/>
        </p:nvSpPr>
        <p:spPr>
          <a:xfrm>
            <a:off x="925803" y="1637423"/>
            <a:ext cx="10617477" cy="3423974"/>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600"/>
              </a:spcAft>
              <a:buNone/>
            </a:pPr>
            <a:r>
              <a:rPr lang="en-US" sz="2000" dirty="0">
                <a:solidFill>
                  <a:schemeClr val="dk1"/>
                </a:solidFill>
                <a:latin typeface="Roboto"/>
                <a:ea typeface="Roboto"/>
                <a:cs typeface="Roboto"/>
                <a:sym typeface="Roboto"/>
              </a:rPr>
              <a:t>Remember that…</a:t>
            </a:r>
            <a:endParaRPr sz="20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APT = Advanced Package Tool.</a:t>
            </a:r>
            <a:endParaRPr sz="20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It is a location on the web where software packages for Linux distros are stored.</a:t>
            </a:r>
            <a:endParaRPr sz="20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Admins access these repositories to download/update packages.</a:t>
            </a:r>
            <a:endParaRPr sz="20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Types include Official, Third-Party, Personal, and Enterprise.</a:t>
            </a:r>
            <a:endParaRPr sz="2000" dirty="0">
              <a:solidFill>
                <a:schemeClr val="dk1"/>
              </a:solidFill>
              <a:latin typeface="Roboto"/>
              <a:ea typeface="Roboto"/>
              <a:cs typeface="Roboto"/>
              <a:sym typeface="Roboto"/>
            </a:endParaRPr>
          </a:p>
          <a:p>
            <a:pPr marL="0" lvl="0" indent="0" algn="l" rtl="0">
              <a:spcBef>
                <a:spcPts val="0"/>
              </a:spcBef>
              <a:spcAft>
                <a:spcPts val="600"/>
              </a:spcAft>
              <a:buNone/>
            </a:pPr>
            <a:endParaRPr sz="1050" dirty="0">
              <a:solidFill>
                <a:schemeClr val="dk1"/>
              </a:solidFill>
              <a:latin typeface="Roboto"/>
              <a:ea typeface="Roboto"/>
              <a:cs typeface="Roboto"/>
              <a:sym typeface="Roboto"/>
            </a:endParaRPr>
          </a:p>
          <a:p>
            <a:pPr marL="0" lvl="0" indent="0" algn="l" rtl="0">
              <a:spcBef>
                <a:spcPts val="0"/>
              </a:spcBef>
              <a:spcAft>
                <a:spcPts val="600"/>
              </a:spcAft>
              <a:buNone/>
            </a:pPr>
            <a:r>
              <a:rPr lang="en-US" sz="2000" dirty="0">
                <a:solidFill>
                  <a:schemeClr val="dk1"/>
                </a:solidFill>
                <a:latin typeface="Roboto"/>
                <a:ea typeface="Roboto"/>
                <a:cs typeface="Roboto"/>
                <a:sym typeface="Roboto"/>
              </a:rPr>
              <a:t>Most common commands that you should know:</a:t>
            </a:r>
            <a:endParaRPr sz="2000" dirty="0">
              <a:solidFill>
                <a:schemeClr val="dk1"/>
              </a:solidFill>
              <a:latin typeface="Roboto"/>
              <a:ea typeface="Roboto"/>
              <a:cs typeface="Roboto"/>
              <a:sym typeface="Roboto"/>
            </a:endParaRPr>
          </a:p>
          <a:p>
            <a:pPr marL="914400" lvl="0" algn="l" rtl="0">
              <a:spcBef>
                <a:spcPts val="600"/>
              </a:spcBef>
              <a:spcAft>
                <a:spcPts val="600"/>
              </a:spcAft>
              <a:buClr>
                <a:schemeClr val="dk1"/>
              </a:buClr>
              <a:buSzPts val="2200"/>
            </a:pPr>
            <a:r>
              <a:rPr lang="en-US" sz="1800" b="1" i="1" dirty="0">
                <a:solidFill>
                  <a:schemeClr val="dk1"/>
                </a:solidFill>
                <a:latin typeface="Consolas" panose="020B0609020204030204" pitchFamily="49" charset="0"/>
                <a:ea typeface="Roboto"/>
                <a:cs typeface="Consolas" panose="020B0609020204030204" pitchFamily="49" charset="0"/>
                <a:sym typeface="Roboto"/>
              </a:rPr>
              <a:t>sudo apt install &lt;package_name&gt;</a:t>
            </a:r>
            <a:endParaRPr sz="1800" b="1" i="1" dirty="0">
              <a:solidFill>
                <a:schemeClr val="dk1"/>
              </a:solidFill>
              <a:latin typeface="Consolas" panose="020B0609020204030204" pitchFamily="49" charset="0"/>
              <a:ea typeface="Roboto"/>
              <a:cs typeface="Consolas" panose="020B0609020204030204" pitchFamily="49" charset="0"/>
              <a:sym typeface="Roboto"/>
            </a:endParaRPr>
          </a:p>
          <a:p>
            <a:pPr marL="914400" lvl="0" algn="l" rtl="0">
              <a:spcBef>
                <a:spcPts val="0"/>
              </a:spcBef>
              <a:spcAft>
                <a:spcPts val="600"/>
              </a:spcAft>
              <a:buClr>
                <a:schemeClr val="dk1"/>
              </a:buClr>
              <a:buSzPts val="2200"/>
            </a:pPr>
            <a:r>
              <a:rPr lang="en-US" sz="1800" b="1" i="1" dirty="0">
                <a:solidFill>
                  <a:schemeClr val="dk1"/>
                </a:solidFill>
                <a:latin typeface="Consolas" panose="020B0609020204030204" pitchFamily="49" charset="0"/>
                <a:ea typeface="Roboto"/>
                <a:cs typeface="Consolas" panose="020B0609020204030204" pitchFamily="49" charset="0"/>
                <a:sym typeface="Roboto"/>
              </a:rPr>
              <a:t>sudo apt updatesudo apt upgrade</a:t>
            </a:r>
            <a:endParaRPr sz="1800" b="1" i="1" dirty="0">
              <a:solidFill>
                <a:schemeClr val="dk1"/>
              </a:solidFill>
              <a:latin typeface="Consolas" panose="020B0609020204030204" pitchFamily="49" charset="0"/>
              <a:ea typeface="Roboto"/>
              <a:cs typeface="Consolas" panose="020B0609020204030204" pitchFamily="49" charset="0"/>
              <a:sym typeface="Roboto"/>
            </a:endParaRPr>
          </a:p>
        </p:txBody>
      </p:sp>
      <p:sp>
        <p:nvSpPr>
          <p:cNvPr id="294" name="Google Shape;294;g303e7233d0f_0_18"/>
          <p:cNvSpPr txBox="1"/>
          <p:nvPr/>
        </p:nvSpPr>
        <p:spPr>
          <a:xfrm>
            <a:off x="1148384" y="5310050"/>
            <a:ext cx="9315451" cy="769401"/>
          </a:xfrm>
          <a:prstGeom prst="rect">
            <a:avLst/>
          </a:prstGeom>
          <a:solidFill>
            <a:srgbClr val="B3DFFF"/>
          </a:solidFill>
          <a:ln>
            <a:noFill/>
          </a:ln>
        </p:spPr>
        <p:txBody>
          <a:bodyPr spcFirstLastPara="1" wrap="square" lIns="91425" tIns="45700" rIns="91425" bIns="45700" anchor="t" anchorCtr="0">
            <a:spAutoFit/>
          </a:bodyPr>
          <a:lstStyle/>
          <a:p>
            <a:pPr marL="0" lvl="0" indent="0" algn="ctr" rtl="0">
              <a:spcBef>
                <a:spcPts val="0"/>
              </a:spcBef>
              <a:spcAft>
                <a:spcPts val="0"/>
              </a:spcAft>
              <a:buNone/>
            </a:pPr>
            <a:r>
              <a:rPr lang="en-US" sz="2200" b="1" dirty="0">
                <a:solidFill>
                  <a:srgbClr val="0E5C9A"/>
                </a:solidFill>
                <a:latin typeface="Roboto"/>
                <a:ea typeface="Roboto"/>
                <a:cs typeface="Roboto"/>
                <a:sym typeface="Roboto"/>
              </a:rPr>
              <a:t>We are now ready for Lab 3: Basic Setup and Configuration</a:t>
            </a:r>
          </a:p>
          <a:p>
            <a:pPr marL="0" lvl="0" indent="0" algn="ctr" rtl="0">
              <a:spcBef>
                <a:spcPts val="0"/>
              </a:spcBef>
              <a:spcAft>
                <a:spcPts val="0"/>
              </a:spcAft>
              <a:buNone/>
            </a:pPr>
            <a:r>
              <a:rPr lang="en-US" sz="2200" b="1" dirty="0">
                <a:solidFill>
                  <a:srgbClr val="0E5C9A"/>
                </a:solidFill>
                <a:latin typeface="Roboto"/>
                <a:ea typeface="Roboto"/>
                <a:cs typeface="Roboto"/>
                <a:sym typeface="Roboto"/>
              </a:rPr>
              <a:t>and Assessment 3</a:t>
            </a:r>
            <a:endParaRPr sz="2200" b="1" dirty="0">
              <a:solidFill>
                <a:srgbClr val="0E5C9A"/>
              </a:solidFill>
              <a:latin typeface="Roboto"/>
              <a:ea typeface="Roboto"/>
              <a:cs typeface="Roboto"/>
              <a:sym typeface="Roboto"/>
            </a:endParaRPr>
          </a:p>
        </p:txBody>
      </p:sp>
      <p:sp>
        <p:nvSpPr>
          <p:cNvPr id="4" name="TextBox 3">
            <a:extLst>
              <a:ext uri="{FF2B5EF4-FFF2-40B4-BE49-F238E27FC236}">
                <a16:creationId xmlns:a16="http://schemas.microsoft.com/office/drawing/2014/main" id="{DCFA3FB4-3071-67CE-E406-114B14258354}"/>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03.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2">
          <a:extLst>
            <a:ext uri="{FF2B5EF4-FFF2-40B4-BE49-F238E27FC236}">
              <a16:creationId xmlns:a16="http://schemas.microsoft.com/office/drawing/2014/main" id="{8C9B55B0-2936-01AD-AF60-0ADFAE007370}"/>
            </a:ext>
          </a:extLst>
        </p:cNvPr>
        <p:cNvGrpSpPr/>
        <p:nvPr/>
      </p:nvGrpSpPr>
      <p:grpSpPr>
        <a:xfrm>
          <a:off x="0" y="0"/>
          <a:ext cx="0" cy="0"/>
          <a:chOff x="0" y="0"/>
          <a:chExt cx="0" cy="0"/>
        </a:xfrm>
      </p:grpSpPr>
      <p:sp>
        <p:nvSpPr>
          <p:cNvPr id="123" name="Google Shape;123;g302bd11f498_0_42">
            <a:extLst>
              <a:ext uri="{FF2B5EF4-FFF2-40B4-BE49-F238E27FC236}">
                <a16:creationId xmlns:a16="http://schemas.microsoft.com/office/drawing/2014/main" id="{454B0E62-4211-94C4-1483-9A6FDC3DFE69}"/>
              </a:ext>
            </a:extLst>
          </p:cNvPr>
          <p:cNvSpPr txBox="1">
            <a:spLocks noGrp="1"/>
          </p:cNvSpPr>
          <p:nvPr>
            <p:ph type="title"/>
          </p:nvPr>
        </p:nvSpPr>
        <p:spPr>
          <a:xfrm>
            <a:off x="838200" y="157300"/>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t>Objectives per Module</a:t>
            </a:r>
            <a:endParaRPr dirty="0"/>
          </a:p>
        </p:txBody>
      </p:sp>
      <p:sp>
        <p:nvSpPr>
          <p:cNvPr id="2" name="Google Shape;128;g313a7cad578_0_0">
            <a:extLst>
              <a:ext uri="{FF2B5EF4-FFF2-40B4-BE49-F238E27FC236}">
                <a16:creationId xmlns:a16="http://schemas.microsoft.com/office/drawing/2014/main" id="{1C1C5899-8F01-CF03-7551-1C5B2C163377}"/>
              </a:ext>
            </a:extLst>
          </p:cNvPr>
          <p:cNvSpPr txBox="1">
            <a:spLocks noGrp="1"/>
          </p:cNvSpPr>
          <p:nvPr>
            <p:ph type="title"/>
          </p:nvPr>
        </p:nvSpPr>
        <p:spPr>
          <a:xfrm>
            <a:off x="838200" y="1822969"/>
            <a:ext cx="10515600" cy="4302676"/>
          </a:xfrm>
          <a:prstGeom prst="rect">
            <a:avLst/>
          </a:prstGeom>
        </p:spPr>
        <p:txBody>
          <a:bodyPr spcFirstLastPara="1" wrap="square" lIns="91425" tIns="45700" rIns="91425" bIns="45700" anchor="ctr" anchorCtr="0">
            <a:spAutoFit/>
          </a:bodyPr>
          <a:lstStyle/>
          <a:p>
            <a:pPr marL="457200" lvl="0" indent="-406400" algn="l" rtl="0">
              <a:spcBef>
                <a:spcPts val="0"/>
              </a:spcBef>
              <a:spcAft>
                <a:spcPts val="0"/>
              </a:spcAft>
              <a:buSzPts val="2800"/>
              <a:buChar char="●"/>
            </a:pPr>
            <a:r>
              <a:rPr lang="en-US" sz="2200" dirty="0"/>
              <a:t>Module 01. </a:t>
            </a:r>
            <a:r>
              <a:rPr lang="en-US" sz="2500" dirty="0"/>
              <a:t>Introduction to Proxmox VE</a:t>
            </a:r>
            <a:endParaRPr sz="2500" dirty="0"/>
          </a:p>
          <a:p>
            <a:pPr marL="914400" lvl="1" indent="-368300" algn="l" rtl="0">
              <a:lnSpc>
                <a:spcPct val="90000"/>
              </a:lnSpc>
              <a:spcBef>
                <a:spcPts val="0"/>
              </a:spcBef>
              <a:spcAft>
                <a:spcPts val="0"/>
              </a:spcAft>
              <a:buClr>
                <a:srgbClr val="0F5C9A"/>
              </a:buClr>
              <a:buSzPts val="2200"/>
              <a:buFont typeface="Roboto"/>
              <a:buChar char="○"/>
            </a:pPr>
            <a:r>
              <a:rPr lang="en-US" sz="2200" dirty="0">
                <a:solidFill>
                  <a:srgbClr val="0F5C9A"/>
                </a:solidFill>
                <a:latin typeface="Roboto"/>
                <a:ea typeface="Roboto"/>
                <a:cs typeface="Roboto"/>
                <a:sym typeface="Roboto"/>
              </a:rPr>
              <a:t>Understand how Proxmox VE is composed.</a:t>
            </a:r>
            <a:endParaRPr sz="2200" dirty="0">
              <a:solidFill>
                <a:srgbClr val="0F5C9A"/>
              </a:solidFill>
              <a:latin typeface="Roboto"/>
              <a:ea typeface="Roboto"/>
              <a:cs typeface="Roboto"/>
              <a:sym typeface="Roboto"/>
            </a:endParaRPr>
          </a:p>
          <a:p>
            <a:pPr marL="914400" lvl="1" indent="-368300" algn="l" rtl="0">
              <a:lnSpc>
                <a:spcPct val="90000"/>
              </a:lnSpc>
              <a:spcBef>
                <a:spcPts val="0"/>
              </a:spcBef>
              <a:spcAft>
                <a:spcPts val="0"/>
              </a:spcAft>
              <a:buClr>
                <a:srgbClr val="0F5C9A"/>
              </a:buClr>
              <a:buSzPts val="2200"/>
              <a:buFont typeface="Roboto"/>
              <a:buChar char="○"/>
            </a:pPr>
            <a:r>
              <a:rPr lang="en-US" sz="2200" dirty="0">
                <a:solidFill>
                  <a:srgbClr val="0F5C9A"/>
                </a:solidFill>
                <a:latin typeface="Roboto"/>
                <a:ea typeface="Roboto"/>
                <a:cs typeface="Roboto"/>
                <a:sym typeface="Roboto"/>
              </a:rPr>
              <a:t>Identify benefits of open-source virtualization.</a:t>
            </a:r>
            <a:endParaRPr sz="2200" dirty="0">
              <a:solidFill>
                <a:srgbClr val="0F5C9A"/>
              </a:solidFill>
              <a:latin typeface="Roboto"/>
              <a:ea typeface="Roboto"/>
              <a:cs typeface="Roboto"/>
              <a:sym typeface="Roboto"/>
            </a:endParaRPr>
          </a:p>
          <a:p>
            <a:pPr marL="0" lvl="0" indent="0" algn="l" rtl="0">
              <a:lnSpc>
                <a:spcPct val="90000"/>
              </a:lnSpc>
              <a:spcBef>
                <a:spcPts val="0"/>
              </a:spcBef>
              <a:spcAft>
                <a:spcPts val="0"/>
              </a:spcAft>
              <a:buNone/>
            </a:pPr>
            <a:endParaRPr sz="2500" dirty="0">
              <a:solidFill>
                <a:srgbClr val="0F5C9A"/>
              </a:solidFill>
              <a:latin typeface="Roboto"/>
              <a:ea typeface="Roboto"/>
              <a:cs typeface="Roboto"/>
              <a:sym typeface="Roboto"/>
            </a:endParaRPr>
          </a:p>
          <a:p>
            <a:pPr marL="457200" lvl="0" indent="-406400" algn="l" rtl="0">
              <a:spcBef>
                <a:spcPts val="0"/>
              </a:spcBef>
              <a:spcAft>
                <a:spcPts val="0"/>
              </a:spcAft>
              <a:buSzPts val="2800"/>
              <a:buChar char="●"/>
            </a:pPr>
            <a:r>
              <a:rPr lang="en-US" sz="2200" dirty="0"/>
              <a:t>Module 02. </a:t>
            </a:r>
            <a:r>
              <a:rPr lang="en-US" sz="2500" dirty="0"/>
              <a:t>Proxmox VE Subscriptions &amp; Repositories</a:t>
            </a:r>
            <a:endParaRPr sz="2500" dirty="0"/>
          </a:p>
          <a:p>
            <a:pPr marL="914400" lvl="1" indent="-368300" algn="l" rtl="0">
              <a:lnSpc>
                <a:spcPct val="90000"/>
              </a:lnSpc>
              <a:spcBef>
                <a:spcPts val="0"/>
              </a:spcBef>
              <a:spcAft>
                <a:spcPts val="0"/>
              </a:spcAft>
              <a:buClr>
                <a:srgbClr val="0F5C9A"/>
              </a:buClr>
              <a:buSzPts val="2200"/>
              <a:buFont typeface="Roboto"/>
              <a:buChar char="○"/>
            </a:pPr>
            <a:r>
              <a:rPr lang="en-US" sz="2200" dirty="0">
                <a:solidFill>
                  <a:srgbClr val="0F5C9A"/>
                </a:solidFill>
                <a:latin typeface="Roboto"/>
                <a:ea typeface="Roboto"/>
                <a:cs typeface="Roboto"/>
                <a:sym typeface="Roboto"/>
              </a:rPr>
              <a:t>Identify the difference between Enterprise and Community subscriptions.</a:t>
            </a:r>
            <a:endParaRPr sz="2200" dirty="0">
              <a:solidFill>
                <a:srgbClr val="0F5C9A"/>
              </a:solidFill>
              <a:latin typeface="Roboto"/>
              <a:ea typeface="Roboto"/>
              <a:cs typeface="Roboto"/>
              <a:sym typeface="Roboto"/>
            </a:endParaRPr>
          </a:p>
          <a:p>
            <a:pPr marL="914400" lvl="1" indent="-368300" algn="l" rtl="0">
              <a:lnSpc>
                <a:spcPct val="90000"/>
              </a:lnSpc>
              <a:spcBef>
                <a:spcPts val="0"/>
              </a:spcBef>
              <a:spcAft>
                <a:spcPts val="0"/>
              </a:spcAft>
              <a:buClr>
                <a:srgbClr val="0F5C9A"/>
              </a:buClr>
              <a:buSzPts val="2200"/>
              <a:buFont typeface="Roboto"/>
              <a:buChar char="○"/>
            </a:pPr>
            <a:r>
              <a:rPr lang="en-US" sz="2200" dirty="0">
                <a:solidFill>
                  <a:srgbClr val="0F5C9A"/>
                </a:solidFill>
                <a:latin typeface="Roboto"/>
                <a:ea typeface="Roboto"/>
                <a:cs typeface="Roboto"/>
                <a:sym typeface="Roboto"/>
              </a:rPr>
              <a:t>Describe the value, benefit, and use of Repositories. </a:t>
            </a:r>
            <a:endParaRPr sz="2200" dirty="0">
              <a:solidFill>
                <a:srgbClr val="0F5C9A"/>
              </a:solidFill>
              <a:latin typeface="Roboto"/>
              <a:ea typeface="Roboto"/>
              <a:cs typeface="Roboto"/>
              <a:sym typeface="Roboto"/>
            </a:endParaRPr>
          </a:p>
          <a:p>
            <a:pPr marL="914400" lvl="0" indent="0" algn="l" rtl="0">
              <a:lnSpc>
                <a:spcPct val="90000"/>
              </a:lnSpc>
              <a:spcBef>
                <a:spcPts val="0"/>
              </a:spcBef>
              <a:spcAft>
                <a:spcPts val="0"/>
              </a:spcAft>
              <a:buNone/>
            </a:pPr>
            <a:endParaRPr sz="2500" dirty="0">
              <a:solidFill>
                <a:srgbClr val="0F5C9A"/>
              </a:solidFill>
              <a:latin typeface="Roboto"/>
              <a:ea typeface="Roboto"/>
              <a:cs typeface="Roboto"/>
              <a:sym typeface="Roboto"/>
            </a:endParaRPr>
          </a:p>
          <a:p>
            <a:pPr marL="457200" lvl="0" indent="-406400" algn="l" rtl="0">
              <a:spcBef>
                <a:spcPts val="0"/>
              </a:spcBef>
              <a:spcAft>
                <a:spcPts val="0"/>
              </a:spcAft>
              <a:buSzPts val="2800"/>
              <a:buChar char="●"/>
            </a:pPr>
            <a:r>
              <a:rPr lang="en-US" sz="2200" dirty="0"/>
              <a:t>Module 03. </a:t>
            </a:r>
            <a:r>
              <a:rPr lang="en-US" sz="2500" dirty="0"/>
              <a:t>Proxmox VE Installation</a:t>
            </a:r>
            <a:endParaRPr sz="2500" dirty="0"/>
          </a:p>
          <a:p>
            <a:pPr marL="914400" lvl="1" indent="-368300" algn="l" rtl="0">
              <a:lnSpc>
                <a:spcPct val="90000"/>
              </a:lnSpc>
              <a:spcBef>
                <a:spcPts val="0"/>
              </a:spcBef>
              <a:spcAft>
                <a:spcPts val="0"/>
              </a:spcAft>
              <a:buClr>
                <a:srgbClr val="0F5C9A"/>
              </a:buClr>
              <a:buSzPts val="2200"/>
              <a:buFont typeface="Roboto"/>
              <a:buChar char="○"/>
            </a:pPr>
            <a:r>
              <a:rPr lang="en-US" sz="2200" dirty="0">
                <a:solidFill>
                  <a:srgbClr val="0F5C9A"/>
                </a:solidFill>
                <a:latin typeface="Roboto"/>
                <a:ea typeface="Roboto"/>
                <a:cs typeface="Roboto"/>
                <a:sym typeface="Roboto"/>
              </a:rPr>
              <a:t>Create a bootable USB drive with Proxmox VE’s .iso file.</a:t>
            </a:r>
            <a:endParaRPr sz="2200" dirty="0">
              <a:solidFill>
                <a:srgbClr val="0F5C9A"/>
              </a:solidFill>
              <a:latin typeface="Roboto"/>
              <a:ea typeface="Roboto"/>
              <a:cs typeface="Roboto"/>
              <a:sym typeface="Roboto"/>
            </a:endParaRPr>
          </a:p>
          <a:p>
            <a:pPr marL="914400" lvl="1" indent="-368300" algn="l" rtl="0">
              <a:lnSpc>
                <a:spcPct val="90000"/>
              </a:lnSpc>
              <a:spcBef>
                <a:spcPts val="0"/>
              </a:spcBef>
              <a:spcAft>
                <a:spcPts val="0"/>
              </a:spcAft>
              <a:buClr>
                <a:srgbClr val="0F5C9A"/>
              </a:buClr>
              <a:buSzPts val="2200"/>
              <a:buFont typeface="Roboto"/>
              <a:buChar char="○"/>
            </a:pPr>
            <a:r>
              <a:rPr lang="en-US" sz="2200" dirty="0">
                <a:solidFill>
                  <a:srgbClr val="0F5C9A"/>
                </a:solidFill>
                <a:latin typeface="Roboto"/>
                <a:ea typeface="Roboto"/>
                <a:cs typeface="Roboto"/>
                <a:sym typeface="Roboto"/>
              </a:rPr>
              <a:t>Deploy, setup, and configure the Proxmox VE node via GUI.</a:t>
            </a:r>
            <a:endParaRPr sz="2200" dirty="0">
              <a:solidFill>
                <a:srgbClr val="0F5C9A"/>
              </a:solidFill>
              <a:latin typeface="Roboto"/>
              <a:ea typeface="Roboto"/>
              <a:cs typeface="Roboto"/>
              <a:sym typeface="Roboto"/>
            </a:endParaRPr>
          </a:p>
          <a:p>
            <a:pPr marL="914400" lvl="1" indent="-368300" algn="l" rtl="0">
              <a:lnSpc>
                <a:spcPct val="90000"/>
              </a:lnSpc>
              <a:spcBef>
                <a:spcPts val="0"/>
              </a:spcBef>
              <a:spcAft>
                <a:spcPts val="0"/>
              </a:spcAft>
              <a:buClr>
                <a:srgbClr val="0F5C9A"/>
              </a:buClr>
              <a:buSzPts val="2200"/>
              <a:buFont typeface="Roboto"/>
              <a:buChar char="○"/>
            </a:pPr>
            <a:r>
              <a:rPr lang="en-US" sz="2200" dirty="0">
                <a:solidFill>
                  <a:srgbClr val="0F5C9A"/>
                </a:solidFill>
                <a:latin typeface="Roboto"/>
                <a:ea typeface="Roboto"/>
                <a:cs typeface="Roboto"/>
                <a:sym typeface="Roboto"/>
              </a:rPr>
              <a:t>Gain access to the Proxmox VE node. </a:t>
            </a:r>
            <a:endParaRPr sz="2200" dirty="0"/>
          </a:p>
          <a:p>
            <a:pPr marL="0" lvl="0" indent="0" algn="l" rtl="0">
              <a:spcBef>
                <a:spcPts val="0"/>
              </a:spcBef>
              <a:spcAft>
                <a:spcPts val="0"/>
              </a:spcAft>
              <a:buNone/>
            </a:pPr>
            <a:endParaRPr sz="2500" b="0" dirty="0"/>
          </a:p>
        </p:txBody>
      </p:sp>
    </p:spTree>
    <p:extLst>
      <p:ext uri="{BB962C8B-B14F-4D97-AF65-F5344CB8AC3E}">
        <p14:creationId xmlns:p14="http://schemas.microsoft.com/office/powerpoint/2010/main" val="23665543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g302bd11f498_0_107"/>
          <p:cNvSpPr txBox="1">
            <a:spLocks noGrp="1"/>
          </p:cNvSpPr>
          <p:nvPr>
            <p:ph type="title"/>
          </p:nvPr>
        </p:nvSpPr>
        <p:spPr>
          <a:xfrm>
            <a:off x="838200" y="553966"/>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Lab 3: Basic Setup and Configuration</a:t>
            </a:r>
            <a:endParaRPr dirty="0">
              <a:latin typeface="Roboto" panose="02000000000000000000" pitchFamily="2" charset="0"/>
              <a:ea typeface="Roboto" panose="02000000000000000000" pitchFamily="2" charset="0"/>
            </a:endParaRPr>
          </a:p>
        </p:txBody>
      </p:sp>
      <p:sp>
        <p:nvSpPr>
          <p:cNvPr id="300" name="Google Shape;300;g302bd11f498_0_107"/>
          <p:cNvSpPr txBox="1"/>
          <p:nvPr/>
        </p:nvSpPr>
        <p:spPr>
          <a:xfrm>
            <a:off x="566530" y="2208525"/>
            <a:ext cx="5146582" cy="4354998"/>
          </a:xfrm>
          <a:prstGeom prst="rect">
            <a:avLst/>
          </a:prstGeom>
          <a:noFill/>
          <a:ln>
            <a:noFill/>
          </a:ln>
        </p:spPr>
        <p:txBody>
          <a:bodyPr spcFirstLastPara="1" wrap="square" lIns="91425" tIns="45700" rIns="91425" bIns="45700" anchor="t" anchorCtr="0">
            <a:spAutoFit/>
          </a:bodyPr>
          <a:lstStyle/>
          <a:p>
            <a:pPr marL="576263" marR="0" lvl="1" indent="-285750" algn="l" rtl="0">
              <a:spcBef>
                <a:spcPts val="0"/>
              </a:spcBef>
              <a:spcAft>
                <a:spcPts val="0"/>
              </a:spcAft>
              <a:buClr>
                <a:srgbClr val="0E5C9A"/>
              </a:buClr>
              <a:buSzPts val="2250"/>
              <a:buFont typeface="Arial" panose="020B0604020202020204" pitchFamily="34" charset="0"/>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Summary</a:t>
            </a:r>
            <a:endParaRPr dirty="0">
              <a:latin typeface="Roboto" panose="02000000000000000000" pitchFamily="2" charset="0"/>
              <a:ea typeface="Roboto" panose="02000000000000000000" pitchFamily="2" charset="0"/>
            </a:endParaRPr>
          </a:p>
          <a:p>
            <a:pPr marL="854075" indent="-285750">
              <a:spcBef>
                <a:spcPts val="600"/>
              </a:spcBef>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In this lab, you will enter your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 node to create basic settings and configurations.</a:t>
            </a:r>
            <a:r>
              <a:rPr lang="en-US" sz="1800" b="0" i="0" u="none" strike="noStrike" cap="none" dirty="0">
                <a:solidFill>
                  <a:srgbClr val="262626"/>
                </a:solidFill>
                <a:latin typeface="Roboto" panose="02000000000000000000" pitchFamily="2" charset="0"/>
                <a:ea typeface="Roboto" panose="02000000000000000000" pitchFamily="2" charset="0"/>
                <a:sym typeface="Arial"/>
              </a:rPr>
              <a:t> </a:t>
            </a:r>
            <a:endParaRPr sz="1800" b="1" i="0" u="none" strike="noStrike" cap="none" dirty="0">
              <a:solidFill>
                <a:srgbClr val="262626"/>
              </a:solidFill>
              <a:latin typeface="Roboto" panose="02000000000000000000" pitchFamily="2" charset="0"/>
              <a:ea typeface="Roboto" panose="02000000000000000000" pitchFamily="2" charset="0"/>
              <a:cs typeface="Roboto"/>
              <a:sym typeface="Roboto"/>
            </a:endParaRPr>
          </a:p>
          <a:p>
            <a:pPr marL="1200150" marR="0" lvl="2" indent="-142875" algn="l" rtl="0">
              <a:spcBef>
                <a:spcPts val="0"/>
              </a:spcBef>
              <a:spcAft>
                <a:spcPts val="0"/>
              </a:spcAft>
              <a:buClr>
                <a:srgbClr val="0E5C9A"/>
              </a:buClr>
              <a:buSzPts val="2250"/>
              <a:buFont typeface="Arial"/>
              <a:buNone/>
            </a:pPr>
            <a:endParaRPr sz="1800" b="1" i="0" u="none" strike="noStrike" cap="none" dirty="0">
              <a:solidFill>
                <a:srgbClr val="0E5C9A"/>
              </a:solidFill>
              <a:latin typeface="Roboto" panose="02000000000000000000" pitchFamily="2" charset="0"/>
              <a:ea typeface="Roboto" panose="02000000000000000000" pitchFamily="2" charset="0"/>
              <a:cs typeface="Roboto"/>
              <a:sym typeface="Roboto"/>
            </a:endParaRPr>
          </a:p>
          <a:p>
            <a:pPr marL="576263" marR="0" lvl="1" indent="-285750" algn="l" rtl="0">
              <a:spcBef>
                <a:spcPts val="0"/>
              </a:spcBef>
              <a:spcAft>
                <a:spcPts val="0"/>
              </a:spcAft>
              <a:buClr>
                <a:srgbClr val="0E5C9A"/>
              </a:buClr>
              <a:buSzPts val="2250"/>
              <a:buFont typeface="Arial" panose="020B0604020202020204" pitchFamily="34" charset="0"/>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Objectives</a:t>
            </a:r>
            <a:endParaRPr dirty="0">
              <a:latin typeface="Roboto" panose="02000000000000000000" pitchFamily="2" charset="0"/>
              <a:ea typeface="Roboto" panose="02000000000000000000" pitchFamily="2" charset="0"/>
            </a:endParaRPr>
          </a:p>
          <a:p>
            <a:pPr marL="854075"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Personalize your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 Root User.</a:t>
            </a:r>
            <a:endParaRPr dirty="0">
              <a:latin typeface="Roboto" panose="02000000000000000000" pitchFamily="2" charset="0"/>
              <a:ea typeface="Roboto" panose="02000000000000000000" pitchFamily="2" charset="0"/>
            </a:endParaRPr>
          </a:p>
          <a:p>
            <a:pPr marL="854075"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Configure a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 </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node with the correct APT Repositories.</a:t>
            </a:r>
            <a:endParaRPr sz="1800" b="0" i="0" u="none" strike="noStrike" cap="none" dirty="0">
              <a:solidFill>
                <a:srgbClr val="262626"/>
              </a:solidFill>
              <a:latin typeface="Roboto" panose="02000000000000000000" pitchFamily="2" charset="0"/>
              <a:ea typeface="Roboto" panose="02000000000000000000" pitchFamily="2" charset="0"/>
              <a:cs typeface="Noto Sans Symbols"/>
              <a:sym typeface="Noto Sans Symbols"/>
            </a:endParaRPr>
          </a:p>
          <a:p>
            <a:pPr marL="854075"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Configure a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 </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node as an NTP client.</a:t>
            </a:r>
            <a:endParaRPr sz="1800" b="0" i="0" u="none" strike="noStrike" cap="none" dirty="0">
              <a:solidFill>
                <a:srgbClr val="262626"/>
              </a:solidFill>
              <a:latin typeface="Roboto" panose="02000000000000000000" pitchFamily="2" charset="0"/>
              <a:ea typeface="Roboto" panose="02000000000000000000" pitchFamily="2" charset="0"/>
              <a:cs typeface="Noto Sans Symbols"/>
              <a:sym typeface="Noto Sans Symbols"/>
            </a:endParaRPr>
          </a:p>
          <a:p>
            <a:pPr marL="854075"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Configure a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 node as a DNS client.</a:t>
            </a:r>
            <a:br>
              <a:rPr lang="en-US" sz="1800" b="0" i="0" u="none" strike="noStrike" cap="none" dirty="0">
                <a:solidFill>
                  <a:schemeClr val="dk1"/>
                </a:solidFill>
                <a:latin typeface="Roboto" panose="02000000000000000000" pitchFamily="2" charset="0"/>
                <a:ea typeface="Roboto" panose="02000000000000000000" pitchFamily="2" charset="0"/>
                <a:sym typeface="Arial"/>
              </a:rPr>
            </a:b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301" name="Google Shape;301;g302bd11f498_0_107"/>
          <p:cNvCxnSpPr/>
          <p:nvPr/>
        </p:nvCxnSpPr>
        <p:spPr>
          <a:xfrm>
            <a:off x="-9939" y="2012538"/>
            <a:ext cx="11850000" cy="0"/>
          </a:xfrm>
          <a:prstGeom prst="straightConnector1">
            <a:avLst/>
          </a:prstGeom>
          <a:noFill/>
          <a:ln w="19050" cap="flat" cmpd="sng">
            <a:solidFill>
              <a:schemeClr val="accent1"/>
            </a:solidFill>
            <a:prstDash val="solid"/>
            <a:miter lim="800000"/>
            <a:headEnd type="none" w="sm" len="sm"/>
            <a:tailEnd type="none" w="sm" len="sm"/>
          </a:ln>
        </p:spPr>
      </p:cxnSp>
      <p:pic>
        <p:nvPicPr>
          <p:cNvPr id="302" name="Google Shape;302;g302bd11f498_0_107" descr="A screenshot of a computer&#10;&#10;Description automatically generated"/>
          <p:cNvPicPr preferRelativeResize="0"/>
          <p:nvPr/>
        </p:nvPicPr>
        <p:blipFill rotWithShape="1">
          <a:blip r:embed="rId3">
            <a:alphaModFix/>
          </a:blip>
          <a:srcRect/>
          <a:stretch/>
        </p:blipFill>
        <p:spPr>
          <a:xfrm>
            <a:off x="6186718" y="2417045"/>
            <a:ext cx="5335423" cy="3379612"/>
          </a:xfrm>
          <a:prstGeom prst="rect">
            <a:avLst/>
          </a:prstGeom>
          <a:noFill/>
          <a:ln>
            <a:solidFill>
              <a:schemeClr val="bg1">
                <a:lumMod val="85000"/>
              </a:schemeClr>
            </a:solidFill>
          </a:ln>
        </p:spPr>
      </p:pic>
      <p:sp>
        <p:nvSpPr>
          <p:cNvPr id="2" name="TextBox 1">
            <a:extLst>
              <a:ext uri="{FF2B5EF4-FFF2-40B4-BE49-F238E27FC236}">
                <a16:creationId xmlns:a16="http://schemas.microsoft.com/office/drawing/2014/main" id="{BD3F45BF-DF2D-BA7F-FF4D-A42F87952856}"/>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03.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g302bd11f498_0_18"/>
          <p:cNvSpPr txBox="1">
            <a:spLocks noGrp="1"/>
          </p:cNvSpPr>
          <p:nvPr>
            <p:ph type="title"/>
          </p:nvPr>
        </p:nvSpPr>
        <p:spPr>
          <a:xfrm>
            <a:off x="838200" y="365125"/>
            <a:ext cx="10515600" cy="52833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b="0" dirty="0"/>
              <a:t>Module 04.</a:t>
            </a:r>
            <a:endParaRPr b="0" dirty="0"/>
          </a:p>
          <a:p>
            <a:pPr marL="0" lvl="0" indent="0" algn="l" rtl="0">
              <a:lnSpc>
                <a:spcPct val="100000"/>
              </a:lnSpc>
              <a:spcBef>
                <a:spcPts val="0"/>
              </a:spcBef>
              <a:spcAft>
                <a:spcPts val="0"/>
              </a:spcAft>
              <a:buNone/>
            </a:pPr>
            <a:r>
              <a:rPr lang="en-US" dirty="0"/>
              <a:t>Proxmox VE GUI Navigation</a:t>
            </a:r>
            <a:endParaRP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g302bd11f498_0_57"/>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None/>
            </a:pPr>
            <a:r>
              <a:rPr lang="en-US" b="0"/>
              <a:t>Module 04. </a:t>
            </a:r>
            <a:endParaRPr b="0"/>
          </a:p>
          <a:p>
            <a:pPr marL="0" lvl="0" indent="0" algn="l" rtl="0">
              <a:lnSpc>
                <a:spcPct val="100000"/>
              </a:lnSpc>
              <a:spcBef>
                <a:spcPts val="0"/>
              </a:spcBef>
              <a:spcAft>
                <a:spcPts val="0"/>
              </a:spcAft>
              <a:buNone/>
            </a:pPr>
            <a:r>
              <a:rPr lang="en-US"/>
              <a:t>Overview and Learning Objectives</a:t>
            </a:r>
            <a:endParaRPr/>
          </a:p>
        </p:txBody>
      </p:sp>
      <p:sp>
        <p:nvSpPr>
          <p:cNvPr id="314" name="Google Shape;314;g302bd11f498_0_57"/>
          <p:cNvSpPr txBox="1">
            <a:spLocks noGrp="1"/>
          </p:cNvSpPr>
          <p:nvPr>
            <p:ph type="title"/>
          </p:nvPr>
        </p:nvSpPr>
        <p:spPr>
          <a:xfrm>
            <a:off x="838200" y="2315817"/>
            <a:ext cx="10515600" cy="3227608"/>
          </a:xfrm>
          <a:prstGeom prst="rect">
            <a:avLst/>
          </a:prstGeom>
        </p:spPr>
        <p:txBody>
          <a:bodyPr spcFirstLastPara="1" wrap="square" lIns="91425" tIns="45700" rIns="91425" bIns="45700" anchor="t" anchorCtr="0">
            <a:normAutofit/>
          </a:bodyPr>
          <a:lstStyle/>
          <a:p>
            <a:pPr marL="0" lvl="0" indent="0" algn="l" rtl="0">
              <a:lnSpc>
                <a:spcPct val="100000"/>
              </a:lnSpc>
              <a:spcBef>
                <a:spcPts val="0"/>
              </a:spcBef>
              <a:spcAft>
                <a:spcPts val="0"/>
              </a:spcAft>
              <a:buNone/>
            </a:pPr>
            <a:r>
              <a:rPr lang="en-US" sz="2000" b="0" dirty="0"/>
              <a:t>In this module, we will learn how the </a:t>
            </a:r>
            <a:r>
              <a:rPr lang="en-US" sz="2000" b="0" i="1" dirty="0"/>
              <a:t>Proxmox VE </a:t>
            </a:r>
            <a:r>
              <a:rPr lang="en-US" sz="2000" b="0" dirty="0"/>
              <a:t>GUI looks, and how to navigate through its many panels.</a:t>
            </a:r>
            <a:endParaRPr sz="2000" b="0" dirty="0"/>
          </a:p>
          <a:p>
            <a:pPr marL="0" lvl="0" indent="0" algn="l" rtl="0">
              <a:lnSpc>
                <a:spcPct val="100000"/>
              </a:lnSpc>
              <a:spcBef>
                <a:spcPts val="0"/>
              </a:spcBef>
              <a:spcAft>
                <a:spcPts val="0"/>
              </a:spcAft>
              <a:buNone/>
            </a:pPr>
            <a:endParaRPr sz="2000" b="0" dirty="0"/>
          </a:p>
          <a:p>
            <a:pPr marL="0" lvl="0" indent="0" algn="l" rtl="0">
              <a:lnSpc>
                <a:spcPct val="100000"/>
              </a:lnSpc>
              <a:spcBef>
                <a:spcPts val="0"/>
              </a:spcBef>
              <a:spcAft>
                <a:spcPts val="600"/>
              </a:spcAft>
              <a:buNone/>
            </a:pPr>
            <a:r>
              <a:rPr lang="en-US" sz="2000" dirty="0"/>
              <a:t>Learning Objectives</a:t>
            </a:r>
            <a:endParaRPr sz="2000" dirty="0"/>
          </a:p>
          <a:p>
            <a:pPr marL="457200" lvl="0" indent="-406400" algn="l" rtl="0">
              <a:lnSpc>
                <a:spcPct val="100000"/>
              </a:lnSpc>
              <a:spcBef>
                <a:spcPts val="0"/>
              </a:spcBef>
              <a:spcAft>
                <a:spcPts val="600"/>
              </a:spcAft>
              <a:buSzPct val="100000"/>
              <a:buAutoNum type="arabicPeriod"/>
            </a:pPr>
            <a:r>
              <a:rPr lang="en-US" sz="2000" b="0" dirty="0"/>
              <a:t>Understand basic GUI features.</a:t>
            </a:r>
            <a:endParaRPr sz="2000" b="0" dirty="0"/>
          </a:p>
          <a:p>
            <a:pPr marL="457200" lvl="0" indent="-406400" algn="l" rtl="0">
              <a:lnSpc>
                <a:spcPct val="100000"/>
              </a:lnSpc>
              <a:spcBef>
                <a:spcPts val="0"/>
              </a:spcBef>
              <a:spcAft>
                <a:spcPts val="600"/>
              </a:spcAft>
              <a:buSzPct val="100000"/>
              <a:buAutoNum type="arabicPeriod"/>
            </a:pPr>
            <a:r>
              <a:rPr lang="en-US" sz="2000" b="0" dirty="0"/>
              <a:t>Identify the main 4 components of the GUI.</a:t>
            </a:r>
            <a:endParaRPr sz="2000" b="0" dirty="0"/>
          </a:p>
          <a:p>
            <a:pPr marL="457200" lvl="0" indent="-406400" algn="l" rtl="0">
              <a:lnSpc>
                <a:spcPct val="100000"/>
              </a:lnSpc>
              <a:spcBef>
                <a:spcPts val="0"/>
              </a:spcBef>
              <a:spcAft>
                <a:spcPts val="600"/>
              </a:spcAft>
              <a:buSzPct val="100000"/>
              <a:buAutoNum type="arabicPeriod"/>
            </a:pPr>
            <a:r>
              <a:rPr lang="en-US" sz="2000" b="0" dirty="0"/>
              <a:t>Describe objects and their features.</a:t>
            </a:r>
            <a:endParaRPr sz="2000" b="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g304573a0589_0_28"/>
          <p:cNvSpPr txBox="1">
            <a:spLocks noGrp="1"/>
          </p:cNvSpPr>
          <p:nvPr>
            <p:ph type="title"/>
          </p:nvPr>
        </p:nvSpPr>
        <p:spPr>
          <a:xfrm>
            <a:off x="877956"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Overview and Features</a:t>
            </a:r>
            <a:endParaRPr dirty="0">
              <a:latin typeface="Roboto" panose="02000000000000000000" pitchFamily="2" charset="0"/>
              <a:ea typeface="Roboto" panose="02000000000000000000" pitchFamily="2" charset="0"/>
            </a:endParaRPr>
          </a:p>
        </p:txBody>
      </p:sp>
      <p:sp>
        <p:nvSpPr>
          <p:cNvPr id="320" name="Google Shape;320;g304573a0589_0_28"/>
          <p:cNvSpPr/>
          <p:nvPr/>
        </p:nvSpPr>
        <p:spPr>
          <a:xfrm>
            <a:off x="1008425" y="1690825"/>
            <a:ext cx="3908100" cy="724384"/>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The Proxmox VE GUI is…</a:t>
            </a:r>
            <a:endParaRPr sz="2000" dirty="0">
              <a:solidFill>
                <a:schemeClr val="lt1"/>
              </a:solidFill>
              <a:latin typeface="Roboto" panose="02000000000000000000" pitchFamily="2" charset="0"/>
              <a:ea typeface="Roboto" panose="02000000000000000000" pitchFamily="2" charset="0"/>
            </a:endParaRPr>
          </a:p>
        </p:txBody>
      </p:sp>
      <p:sp>
        <p:nvSpPr>
          <p:cNvPr id="321" name="Google Shape;321;g304573a0589_0_28"/>
          <p:cNvSpPr/>
          <p:nvPr/>
        </p:nvSpPr>
        <p:spPr>
          <a:xfrm>
            <a:off x="1008425" y="2459527"/>
            <a:ext cx="3908100" cy="2070504"/>
          </a:xfrm>
          <a:prstGeom prst="roundRect">
            <a:avLst>
              <a:gd name="adj" fmla="val 6014"/>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Fully accessible via web.</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Included on installation.</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Not installed separately.</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Also accessible via mobile (simpler touch-based UI).</a:t>
            </a:r>
            <a:endParaRPr sz="1800" dirty="0">
              <a:solidFill>
                <a:schemeClr val="dk1"/>
              </a:solidFill>
              <a:latin typeface="Roboto" panose="02000000000000000000" pitchFamily="2" charset="0"/>
              <a:ea typeface="Roboto" panose="02000000000000000000" pitchFamily="2" charset="0"/>
            </a:endParaRPr>
          </a:p>
        </p:txBody>
      </p:sp>
      <p:sp>
        <p:nvSpPr>
          <p:cNvPr id="322" name="Google Shape;322;g304573a0589_0_28"/>
          <p:cNvSpPr/>
          <p:nvPr/>
        </p:nvSpPr>
        <p:spPr>
          <a:xfrm>
            <a:off x="5020109" y="2459527"/>
            <a:ext cx="5898900" cy="2070504"/>
          </a:xfrm>
          <a:prstGeom prst="roundRect">
            <a:avLst>
              <a:gd name="adj" fmla="val 5153"/>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Allows cluster management from any node (VMs, CTs, cloning, template, migrations).</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Secure access via SSL-encryption.</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Role-based access and permissions.</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Supports multiple authentication methods. </a:t>
            </a:r>
            <a:endParaRPr sz="1800" dirty="0">
              <a:solidFill>
                <a:schemeClr val="dk1"/>
              </a:solidFill>
              <a:latin typeface="Roboto" panose="02000000000000000000" pitchFamily="2" charset="0"/>
              <a:ea typeface="Roboto" panose="02000000000000000000" pitchFamily="2" charset="0"/>
            </a:endParaRPr>
          </a:p>
        </p:txBody>
      </p:sp>
      <p:sp>
        <p:nvSpPr>
          <p:cNvPr id="323" name="Google Shape;323;g304573a0589_0_28"/>
          <p:cNvSpPr/>
          <p:nvPr/>
        </p:nvSpPr>
        <p:spPr>
          <a:xfrm>
            <a:off x="5020109" y="1690825"/>
            <a:ext cx="5898900" cy="724384"/>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Features</a:t>
            </a:r>
            <a:endParaRPr sz="2000">
              <a:solidFill>
                <a:schemeClr val="lt1"/>
              </a:solidFill>
              <a:latin typeface="Roboto" panose="02000000000000000000" pitchFamily="2" charset="0"/>
              <a:ea typeface="Roboto" panose="02000000000000000000" pitchFamily="2" charset="0"/>
            </a:endParaRPr>
          </a:p>
        </p:txBody>
      </p:sp>
      <p:sp>
        <p:nvSpPr>
          <p:cNvPr id="4" name="TextBox 3">
            <a:extLst>
              <a:ext uri="{FF2B5EF4-FFF2-40B4-BE49-F238E27FC236}">
                <a16:creationId xmlns:a16="http://schemas.microsoft.com/office/drawing/2014/main" id="{3A4A6CFF-5857-0A6C-74CA-DA37FB7B4BD5}"/>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04.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304573a0589_0_38"/>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a:t>Log in Components</a:t>
            </a:r>
            <a:endParaRPr/>
          </a:p>
        </p:txBody>
      </p:sp>
      <p:sp>
        <p:nvSpPr>
          <p:cNvPr id="329" name="Google Shape;329;g304573a0589_0_38"/>
          <p:cNvSpPr txBox="1"/>
          <p:nvPr/>
        </p:nvSpPr>
        <p:spPr>
          <a:xfrm>
            <a:off x="6607757" y="1922859"/>
            <a:ext cx="5117208" cy="2923837"/>
          </a:xfrm>
          <a:prstGeom prst="rect">
            <a:avLst/>
          </a:prstGeom>
          <a:noFill/>
          <a:ln>
            <a:noFill/>
          </a:ln>
        </p:spPr>
        <p:txBody>
          <a:bodyPr spcFirstLastPara="1" wrap="square" lIns="91425" tIns="45700" rIns="91425" bIns="45700" anchor="t" anchorCtr="0">
            <a:spAutoFit/>
          </a:bodyPr>
          <a:lstStyle/>
          <a:p>
            <a:pPr marL="457200" lvl="0" indent="-368300" algn="l" rtl="0">
              <a:spcBef>
                <a:spcPts val="0"/>
              </a:spcBef>
              <a:spcAft>
                <a:spcPts val="1200"/>
              </a:spcAft>
              <a:buClr>
                <a:schemeClr val="dk1"/>
              </a:buClr>
              <a:buSzPts val="2200"/>
              <a:buFont typeface="Roboto"/>
              <a:buChar char="●"/>
            </a:pPr>
            <a:r>
              <a:rPr lang="en-US" sz="1800" b="1" dirty="0">
                <a:solidFill>
                  <a:schemeClr val="dk1"/>
                </a:solidFill>
                <a:latin typeface="Roboto"/>
                <a:ea typeface="Roboto"/>
                <a:cs typeface="Roboto"/>
                <a:sym typeface="Roboto"/>
              </a:rPr>
              <a:t>User name: </a:t>
            </a:r>
            <a:r>
              <a:rPr lang="en-US" sz="1800" dirty="0">
                <a:solidFill>
                  <a:schemeClr val="dk1"/>
                </a:solidFill>
                <a:latin typeface="Roboto"/>
                <a:ea typeface="Roboto"/>
                <a:cs typeface="Roboto"/>
                <a:sym typeface="Roboto"/>
              </a:rPr>
              <a:t>“root” is the default; more can be set when creating new users.</a:t>
            </a:r>
            <a:endParaRPr sz="1800" dirty="0">
              <a:solidFill>
                <a:schemeClr val="dk1"/>
              </a:solidFill>
              <a:latin typeface="Roboto"/>
              <a:ea typeface="Roboto"/>
              <a:cs typeface="Roboto"/>
              <a:sym typeface="Roboto"/>
            </a:endParaRPr>
          </a:p>
          <a:p>
            <a:pPr marL="457200" lvl="0" indent="-368300" algn="l" rtl="0">
              <a:spcBef>
                <a:spcPts val="0"/>
              </a:spcBef>
              <a:spcAft>
                <a:spcPts val="1200"/>
              </a:spcAft>
              <a:buClr>
                <a:schemeClr val="dk1"/>
              </a:buClr>
              <a:buSzPts val="2200"/>
              <a:buFont typeface="Roboto"/>
              <a:buChar char="●"/>
            </a:pPr>
            <a:r>
              <a:rPr lang="en-US" sz="1800" b="1" dirty="0">
                <a:solidFill>
                  <a:schemeClr val="dk1"/>
                </a:solidFill>
                <a:latin typeface="Roboto"/>
                <a:ea typeface="Roboto"/>
                <a:cs typeface="Roboto"/>
                <a:sym typeface="Roboto"/>
              </a:rPr>
              <a:t>Password: </a:t>
            </a:r>
            <a:r>
              <a:rPr lang="en-US" sz="1800" dirty="0">
                <a:solidFill>
                  <a:schemeClr val="dk1"/>
                </a:solidFill>
                <a:latin typeface="Roboto"/>
                <a:ea typeface="Roboto"/>
                <a:cs typeface="Roboto"/>
                <a:sym typeface="Roboto"/>
              </a:rPr>
              <a:t>set during installation.</a:t>
            </a:r>
            <a:endParaRPr sz="1800" dirty="0">
              <a:solidFill>
                <a:schemeClr val="dk1"/>
              </a:solidFill>
              <a:latin typeface="Roboto"/>
              <a:ea typeface="Roboto"/>
              <a:cs typeface="Roboto"/>
              <a:sym typeface="Roboto"/>
            </a:endParaRPr>
          </a:p>
          <a:p>
            <a:pPr marL="457200" lvl="0" indent="-368300" algn="l" rtl="0">
              <a:spcBef>
                <a:spcPts val="0"/>
              </a:spcBef>
              <a:spcAft>
                <a:spcPts val="1200"/>
              </a:spcAft>
              <a:buClr>
                <a:schemeClr val="dk1"/>
              </a:buClr>
              <a:buSzPts val="2200"/>
              <a:buFont typeface="Roboto"/>
              <a:buChar char="●"/>
            </a:pPr>
            <a:r>
              <a:rPr lang="en-US" sz="1800" b="1" dirty="0">
                <a:solidFill>
                  <a:schemeClr val="dk1"/>
                </a:solidFill>
                <a:latin typeface="Roboto"/>
                <a:ea typeface="Roboto"/>
                <a:cs typeface="Roboto"/>
                <a:sym typeface="Roboto"/>
              </a:rPr>
              <a:t>Realm: </a:t>
            </a:r>
            <a:r>
              <a:rPr lang="en-US" sz="1800" dirty="0">
                <a:solidFill>
                  <a:schemeClr val="dk1"/>
                </a:solidFill>
                <a:latin typeface="Roboto"/>
                <a:ea typeface="Roboto"/>
                <a:cs typeface="Roboto"/>
                <a:sym typeface="Roboto"/>
              </a:rPr>
              <a:t>user authentication defined by the system or externally (LDAP, AD).</a:t>
            </a:r>
            <a:endParaRPr sz="1800" dirty="0">
              <a:solidFill>
                <a:schemeClr val="dk1"/>
              </a:solidFill>
              <a:latin typeface="Roboto"/>
              <a:ea typeface="Roboto"/>
              <a:cs typeface="Roboto"/>
              <a:sym typeface="Roboto"/>
            </a:endParaRPr>
          </a:p>
          <a:p>
            <a:pPr marL="457200" lvl="0" indent="-368300" algn="l" rtl="0">
              <a:spcBef>
                <a:spcPts val="0"/>
              </a:spcBef>
              <a:spcAft>
                <a:spcPts val="1200"/>
              </a:spcAft>
              <a:buClr>
                <a:schemeClr val="dk1"/>
              </a:buClr>
              <a:buSzPts val="2200"/>
              <a:buFont typeface="Roboto"/>
              <a:buChar char="●"/>
            </a:pPr>
            <a:r>
              <a:rPr lang="en-US" sz="1800" b="1" dirty="0">
                <a:solidFill>
                  <a:schemeClr val="dk1"/>
                </a:solidFill>
                <a:latin typeface="Roboto"/>
                <a:ea typeface="Roboto"/>
                <a:cs typeface="Roboto"/>
                <a:sym typeface="Roboto"/>
              </a:rPr>
              <a:t>Language: </a:t>
            </a:r>
            <a:r>
              <a:rPr lang="en-US" sz="1800" dirty="0">
                <a:solidFill>
                  <a:schemeClr val="dk1"/>
                </a:solidFill>
                <a:latin typeface="Roboto"/>
                <a:ea typeface="Roboto"/>
                <a:cs typeface="Roboto"/>
                <a:sym typeface="Roboto"/>
              </a:rPr>
              <a:t>over 20 languages available; more added constantly via community efforts.</a:t>
            </a:r>
            <a:endParaRPr sz="1800" dirty="0">
              <a:solidFill>
                <a:schemeClr val="dk1"/>
              </a:solidFill>
              <a:latin typeface="Roboto"/>
              <a:ea typeface="Roboto"/>
              <a:cs typeface="Roboto"/>
              <a:sym typeface="Roboto"/>
            </a:endParaRPr>
          </a:p>
        </p:txBody>
      </p:sp>
      <p:pic>
        <p:nvPicPr>
          <p:cNvPr id="330" name="Google Shape;330;g304573a0589_0_38"/>
          <p:cNvPicPr preferRelativeResize="0"/>
          <p:nvPr/>
        </p:nvPicPr>
        <p:blipFill>
          <a:blip r:embed="rId3">
            <a:alphaModFix/>
          </a:blip>
          <a:stretch>
            <a:fillRect/>
          </a:stretch>
        </p:blipFill>
        <p:spPr>
          <a:xfrm>
            <a:off x="983654" y="2028300"/>
            <a:ext cx="5397268" cy="2553639"/>
          </a:xfrm>
          <a:prstGeom prst="rect">
            <a:avLst/>
          </a:prstGeom>
          <a:noFill/>
          <a:ln w="9525" cap="flat" cmpd="sng">
            <a:solidFill>
              <a:srgbClr val="005C99"/>
            </a:solidFill>
            <a:prstDash val="solid"/>
            <a:round/>
            <a:headEnd type="none" w="sm" len="sm"/>
            <a:tailEnd type="none" w="sm" len="sm"/>
          </a:ln>
        </p:spPr>
      </p:pic>
      <p:sp>
        <p:nvSpPr>
          <p:cNvPr id="4" name="TextBox 3">
            <a:extLst>
              <a:ext uri="{FF2B5EF4-FFF2-40B4-BE49-F238E27FC236}">
                <a16:creationId xmlns:a16="http://schemas.microsoft.com/office/drawing/2014/main" id="{F990DDC5-ED74-EED4-5D04-94DC14CD7843}"/>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04.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304573a0589_0_48"/>
          <p:cNvSpPr txBox="1">
            <a:spLocks noGrp="1"/>
          </p:cNvSpPr>
          <p:nvPr>
            <p:ph type="title"/>
          </p:nvPr>
        </p:nvSpPr>
        <p:spPr>
          <a:xfrm>
            <a:off x="988473" y="319967"/>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GUI Overview</a:t>
            </a:r>
            <a:endParaRPr dirty="0">
              <a:latin typeface="Roboto" panose="02000000000000000000" pitchFamily="2" charset="0"/>
              <a:ea typeface="Roboto" panose="02000000000000000000" pitchFamily="2" charset="0"/>
            </a:endParaRPr>
          </a:p>
        </p:txBody>
      </p:sp>
      <p:sp>
        <p:nvSpPr>
          <p:cNvPr id="336" name="Google Shape;336;g304573a0589_0_48"/>
          <p:cNvSpPr/>
          <p:nvPr/>
        </p:nvSpPr>
        <p:spPr>
          <a:xfrm>
            <a:off x="988473" y="1473632"/>
            <a:ext cx="4786200" cy="1657193"/>
          </a:xfrm>
          <a:prstGeom prst="roundRect">
            <a:avLst>
              <a:gd name="adj" fmla="val 375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600"/>
              </a:spcAft>
              <a:buNone/>
            </a:pPr>
            <a:r>
              <a:rPr lang="en-US" sz="1800" b="1" dirty="0">
                <a:solidFill>
                  <a:schemeClr val="dk1"/>
                </a:solidFill>
                <a:latin typeface="Roboto" panose="02000000000000000000" pitchFamily="2" charset="0"/>
                <a:ea typeface="Roboto" panose="02000000000000000000" pitchFamily="2" charset="0"/>
              </a:rPr>
              <a:t>Header (1)</a:t>
            </a:r>
            <a:endParaRPr sz="1800" b="1"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At the top of the screen.</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Shows status information and access to the system’s main sections.</a:t>
            </a:r>
            <a:endParaRPr sz="1800" dirty="0">
              <a:solidFill>
                <a:schemeClr val="dk1"/>
              </a:solidFill>
              <a:latin typeface="Roboto" panose="02000000000000000000" pitchFamily="2" charset="0"/>
              <a:ea typeface="Roboto" panose="02000000000000000000" pitchFamily="2" charset="0"/>
            </a:endParaRPr>
          </a:p>
        </p:txBody>
      </p:sp>
      <p:sp>
        <p:nvSpPr>
          <p:cNvPr id="337" name="Google Shape;337;g304573a0589_0_48"/>
          <p:cNvSpPr/>
          <p:nvPr/>
        </p:nvSpPr>
        <p:spPr>
          <a:xfrm>
            <a:off x="5860743" y="1473632"/>
            <a:ext cx="4786200" cy="1657193"/>
          </a:xfrm>
          <a:prstGeom prst="roundRect">
            <a:avLst>
              <a:gd name="adj" fmla="val 4235"/>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600"/>
              </a:spcAft>
              <a:buNone/>
            </a:pPr>
            <a:r>
              <a:rPr lang="en-US" sz="1800" b="1" dirty="0">
                <a:solidFill>
                  <a:schemeClr val="dk1"/>
                </a:solidFill>
                <a:latin typeface="Roboto" panose="02000000000000000000" pitchFamily="2" charset="0"/>
                <a:ea typeface="Roboto" panose="02000000000000000000" pitchFamily="2" charset="0"/>
              </a:rPr>
              <a:t>Content Panel (3)</a:t>
            </a:r>
            <a:endParaRPr sz="1800" b="1"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On the center of the screen.</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Shows configurations and options for what is selected on the left.</a:t>
            </a:r>
            <a:endParaRPr sz="1800" dirty="0">
              <a:solidFill>
                <a:schemeClr val="dk1"/>
              </a:solidFill>
              <a:latin typeface="Roboto" panose="02000000000000000000" pitchFamily="2" charset="0"/>
              <a:ea typeface="Roboto" panose="02000000000000000000" pitchFamily="2" charset="0"/>
            </a:endParaRPr>
          </a:p>
        </p:txBody>
      </p:sp>
      <p:sp>
        <p:nvSpPr>
          <p:cNvPr id="338" name="Google Shape;338;g304573a0589_0_48"/>
          <p:cNvSpPr/>
          <p:nvPr/>
        </p:nvSpPr>
        <p:spPr>
          <a:xfrm>
            <a:off x="988473" y="3215323"/>
            <a:ext cx="4786200" cy="1893390"/>
          </a:xfrm>
          <a:prstGeom prst="roundRect">
            <a:avLst>
              <a:gd name="adj" fmla="val 375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600"/>
              </a:spcAft>
              <a:buNone/>
            </a:pPr>
            <a:r>
              <a:rPr lang="en-US" sz="1800" b="1" dirty="0">
                <a:solidFill>
                  <a:schemeClr val="dk1"/>
                </a:solidFill>
                <a:latin typeface="Roboto" panose="02000000000000000000" pitchFamily="2" charset="0"/>
                <a:ea typeface="Roboto" panose="02000000000000000000" pitchFamily="2" charset="0"/>
              </a:rPr>
              <a:t>Resource Tree (2)</a:t>
            </a:r>
            <a:endParaRPr sz="1800" b="1"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On the left of the screen.</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It is your inventory of objects; everything on the right depends on what is selected on the left.</a:t>
            </a:r>
            <a:endParaRPr sz="1800" dirty="0">
              <a:solidFill>
                <a:schemeClr val="dk1"/>
              </a:solidFill>
              <a:latin typeface="Roboto" panose="02000000000000000000" pitchFamily="2" charset="0"/>
              <a:ea typeface="Roboto" panose="02000000000000000000" pitchFamily="2" charset="0"/>
            </a:endParaRPr>
          </a:p>
        </p:txBody>
      </p:sp>
      <p:sp>
        <p:nvSpPr>
          <p:cNvPr id="339" name="Google Shape;339;g304573a0589_0_48"/>
          <p:cNvSpPr/>
          <p:nvPr/>
        </p:nvSpPr>
        <p:spPr>
          <a:xfrm>
            <a:off x="5860743" y="3215323"/>
            <a:ext cx="4786200" cy="1893390"/>
          </a:xfrm>
          <a:prstGeom prst="roundRect">
            <a:avLst>
              <a:gd name="adj" fmla="val 4235"/>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600"/>
              </a:spcAft>
              <a:buNone/>
            </a:pPr>
            <a:r>
              <a:rPr lang="en-US" sz="1800" b="1" dirty="0">
                <a:solidFill>
                  <a:schemeClr val="dk1"/>
                </a:solidFill>
                <a:latin typeface="Roboto" panose="02000000000000000000" pitchFamily="2" charset="0"/>
                <a:ea typeface="Roboto" panose="02000000000000000000" pitchFamily="2" charset="0"/>
              </a:rPr>
              <a:t>Log Panel (4)</a:t>
            </a:r>
            <a:endParaRPr sz="1800" b="1"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At the bottom of the screen.</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Displays logs and recent task activity.</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Clicking on them shows more information.</a:t>
            </a:r>
            <a:endParaRPr sz="1800" dirty="0">
              <a:solidFill>
                <a:schemeClr val="dk1"/>
              </a:solidFill>
              <a:latin typeface="Roboto" panose="02000000000000000000" pitchFamily="2" charset="0"/>
              <a:ea typeface="Roboto" panose="02000000000000000000" pitchFamily="2" charset="0"/>
            </a:endParaRPr>
          </a:p>
        </p:txBody>
      </p:sp>
      <p:sp>
        <p:nvSpPr>
          <p:cNvPr id="4" name="TextBox 3">
            <a:extLst>
              <a:ext uri="{FF2B5EF4-FFF2-40B4-BE49-F238E27FC236}">
                <a16:creationId xmlns:a16="http://schemas.microsoft.com/office/drawing/2014/main" id="{BB86465F-4CFC-DD76-7EAA-E25CC3AC7937}"/>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04.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6" name="TextBox 5">
            <a:extLst>
              <a:ext uri="{FF2B5EF4-FFF2-40B4-BE49-F238E27FC236}">
                <a16:creationId xmlns:a16="http://schemas.microsoft.com/office/drawing/2014/main" id="{C992DB34-7666-B8C2-8484-D8DC9DDAC589}"/>
              </a:ext>
            </a:extLst>
          </p:cNvPr>
          <p:cNvSpPr txBox="1"/>
          <p:nvPr/>
        </p:nvSpPr>
        <p:spPr>
          <a:xfrm>
            <a:off x="9077172" y="735118"/>
            <a:ext cx="2774853" cy="1323439"/>
          </a:xfrm>
          <a:prstGeom prst="rect">
            <a:avLst/>
          </a:prstGeom>
          <a:noFill/>
        </p:spPr>
        <p:txBody>
          <a:bodyPr wrap="square">
            <a:spAutoFit/>
          </a:bodyPr>
          <a:lstStyle/>
          <a:p>
            <a:pPr marL="0" lvl="0" indent="0" algn="l" rtl="0">
              <a:spcBef>
                <a:spcPts val="0"/>
              </a:spcBef>
              <a:spcAft>
                <a:spcPts val="600"/>
              </a:spcAft>
              <a:buNone/>
            </a:pPr>
            <a:r>
              <a:rPr lang="en-US" sz="1400" b="1" dirty="0">
                <a:solidFill>
                  <a:schemeClr val="dk1"/>
                </a:solidFill>
                <a:latin typeface="Roboto" panose="02000000000000000000" pitchFamily="2" charset="0"/>
                <a:ea typeface="Roboto" panose="02000000000000000000" pitchFamily="2" charset="0"/>
              </a:rPr>
              <a:t>Header (1)</a:t>
            </a:r>
          </a:p>
          <a:p>
            <a:pPr marL="457200" lvl="0" indent="-355600" algn="l" rtl="0">
              <a:spcBef>
                <a:spcPts val="0"/>
              </a:spcBef>
              <a:spcAft>
                <a:spcPts val="600"/>
              </a:spcAft>
              <a:buClr>
                <a:schemeClr val="dk1"/>
              </a:buClr>
              <a:buSzPts val="2000"/>
              <a:buChar char="●"/>
            </a:pPr>
            <a:r>
              <a:rPr lang="en-US" sz="1400" dirty="0">
                <a:solidFill>
                  <a:schemeClr val="dk1"/>
                </a:solidFill>
                <a:latin typeface="Roboto" panose="02000000000000000000" pitchFamily="2" charset="0"/>
                <a:ea typeface="Roboto" panose="02000000000000000000" pitchFamily="2" charset="0"/>
              </a:rPr>
              <a:t>At the top of the screen.</a:t>
            </a:r>
          </a:p>
          <a:p>
            <a:pPr marL="457200" lvl="0" indent="-355600" algn="l" rtl="0">
              <a:spcBef>
                <a:spcPts val="0"/>
              </a:spcBef>
              <a:spcAft>
                <a:spcPts val="600"/>
              </a:spcAft>
              <a:buClr>
                <a:schemeClr val="dk1"/>
              </a:buClr>
              <a:buSzPts val="2000"/>
              <a:buChar char="●"/>
            </a:pPr>
            <a:r>
              <a:rPr lang="en-US" sz="1400" dirty="0">
                <a:solidFill>
                  <a:schemeClr val="dk1"/>
                </a:solidFill>
                <a:latin typeface="Roboto" panose="02000000000000000000" pitchFamily="2" charset="0"/>
                <a:ea typeface="Roboto" panose="02000000000000000000" pitchFamily="2" charset="0"/>
              </a:rPr>
              <a:t>Status information and access to the main sections.</a:t>
            </a:r>
          </a:p>
        </p:txBody>
      </p:sp>
      <p:sp>
        <p:nvSpPr>
          <p:cNvPr id="10" name="TextBox 9">
            <a:extLst>
              <a:ext uri="{FF2B5EF4-FFF2-40B4-BE49-F238E27FC236}">
                <a16:creationId xmlns:a16="http://schemas.microsoft.com/office/drawing/2014/main" id="{CB308D01-4334-878A-EF33-874B4CA2D3B3}"/>
              </a:ext>
            </a:extLst>
          </p:cNvPr>
          <p:cNvSpPr txBox="1"/>
          <p:nvPr/>
        </p:nvSpPr>
        <p:spPr>
          <a:xfrm>
            <a:off x="9077088" y="2230923"/>
            <a:ext cx="2845191" cy="892552"/>
          </a:xfrm>
          <a:prstGeom prst="rect">
            <a:avLst/>
          </a:prstGeom>
          <a:noFill/>
        </p:spPr>
        <p:txBody>
          <a:bodyPr wrap="square">
            <a:spAutoFit/>
          </a:bodyPr>
          <a:lstStyle/>
          <a:p>
            <a:pPr marL="0" lvl="0" indent="0" algn="l" rtl="0">
              <a:spcBef>
                <a:spcPts val="0"/>
              </a:spcBef>
              <a:spcAft>
                <a:spcPts val="600"/>
              </a:spcAft>
              <a:buNone/>
            </a:pPr>
            <a:r>
              <a:rPr lang="en-US" sz="1400" b="1" dirty="0">
                <a:solidFill>
                  <a:schemeClr val="dk1"/>
                </a:solidFill>
                <a:latin typeface="Roboto" panose="02000000000000000000" pitchFamily="2" charset="0"/>
                <a:ea typeface="Roboto" panose="02000000000000000000" pitchFamily="2" charset="0"/>
              </a:rPr>
              <a:t>Resource Tree (2)</a:t>
            </a:r>
          </a:p>
          <a:p>
            <a:pPr marL="457200" lvl="0" indent="-355600" algn="l" rtl="0">
              <a:spcBef>
                <a:spcPts val="0"/>
              </a:spcBef>
              <a:spcAft>
                <a:spcPts val="600"/>
              </a:spcAft>
              <a:buClr>
                <a:schemeClr val="dk1"/>
              </a:buClr>
              <a:buSzPts val="2000"/>
              <a:buChar char="●"/>
            </a:pPr>
            <a:r>
              <a:rPr lang="en-US" sz="1400" dirty="0">
                <a:solidFill>
                  <a:schemeClr val="dk1"/>
                </a:solidFill>
                <a:latin typeface="Roboto" panose="02000000000000000000" pitchFamily="2" charset="0"/>
                <a:ea typeface="Roboto" panose="02000000000000000000" pitchFamily="2" charset="0"/>
              </a:rPr>
              <a:t>On the left of the screen.</a:t>
            </a:r>
          </a:p>
          <a:p>
            <a:pPr marL="457200" lvl="0" indent="-355600" algn="l" rtl="0">
              <a:spcBef>
                <a:spcPts val="0"/>
              </a:spcBef>
              <a:spcAft>
                <a:spcPts val="600"/>
              </a:spcAft>
              <a:buClr>
                <a:schemeClr val="dk1"/>
              </a:buClr>
              <a:buSzPts val="2000"/>
              <a:buChar char="●"/>
            </a:pPr>
            <a:r>
              <a:rPr lang="en-US" sz="1400" dirty="0">
                <a:solidFill>
                  <a:schemeClr val="dk1"/>
                </a:solidFill>
                <a:latin typeface="Roboto" panose="02000000000000000000" pitchFamily="2" charset="0"/>
                <a:ea typeface="Roboto" panose="02000000000000000000" pitchFamily="2" charset="0"/>
              </a:rPr>
              <a:t>Inventory of objects.</a:t>
            </a:r>
          </a:p>
        </p:txBody>
      </p:sp>
      <p:sp>
        <p:nvSpPr>
          <p:cNvPr id="14" name="TextBox 13">
            <a:extLst>
              <a:ext uri="{FF2B5EF4-FFF2-40B4-BE49-F238E27FC236}">
                <a16:creationId xmlns:a16="http://schemas.microsoft.com/office/drawing/2014/main" id="{D2C876A7-6830-BC54-FCFD-FF2E58F1BDC0}"/>
              </a:ext>
            </a:extLst>
          </p:cNvPr>
          <p:cNvSpPr txBox="1"/>
          <p:nvPr/>
        </p:nvSpPr>
        <p:spPr>
          <a:xfrm>
            <a:off x="9077172" y="3382863"/>
            <a:ext cx="2662311" cy="1323439"/>
          </a:xfrm>
          <a:prstGeom prst="rect">
            <a:avLst/>
          </a:prstGeom>
          <a:noFill/>
        </p:spPr>
        <p:txBody>
          <a:bodyPr wrap="square">
            <a:spAutoFit/>
          </a:bodyPr>
          <a:lstStyle/>
          <a:p>
            <a:pPr marL="0" lvl="0" indent="0" algn="l" rtl="0">
              <a:spcBef>
                <a:spcPts val="0"/>
              </a:spcBef>
              <a:spcAft>
                <a:spcPts val="600"/>
              </a:spcAft>
              <a:buNone/>
            </a:pPr>
            <a:r>
              <a:rPr lang="en-US" sz="1400" b="1" dirty="0">
                <a:solidFill>
                  <a:schemeClr val="dk1"/>
                </a:solidFill>
                <a:latin typeface="Roboto" panose="02000000000000000000" pitchFamily="2" charset="0"/>
                <a:ea typeface="Roboto" panose="02000000000000000000" pitchFamily="2" charset="0"/>
              </a:rPr>
              <a:t>Content Panel (3)</a:t>
            </a:r>
          </a:p>
          <a:p>
            <a:pPr marL="457200" lvl="0" indent="-355600" algn="l" rtl="0">
              <a:spcBef>
                <a:spcPts val="0"/>
              </a:spcBef>
              <a:spcAft>
                <a:spcPts val="600"/>
              </a:spcAft>
              <a:buClr>
                <a:schemeClr val="dk1"/>
              </a:buClr>
              <a:buSzPts val="2000"/>
              <a:buChar char="●"/>
            </a:pPr>
            <a:r>
              <a:rPr lang="en-US" sz="1400" dirty="0">
                <a:solidFill>
                  <a:schemeClr val="dk1"/>
                </a:solidFill>
                <a:latin typeface="Roboto" panose="02000000000000000000" pitchFamily="2" charset="0"/>
                <a:ea typeface="Roboto" panose="02000000000000000000" pitchFamily="2" charset="0"/>
              </a:rPr>
              <a:t>On the center of the screen.</a:t>
            </a:r>
          </a:p>
          <a:p>
            <a:pPr marL="457200" lvl="0" indent="-355600" algn="l" rtl="0">
              <a:spcBef>
                <a:spcPts val="0"/>
              </a:spcBef>
              <a:spcAft>
                <a:spcPts val="600"/>
              </a:spcAft>
              <a:buClr>
                <a:schemeClr val="dk1"/>
              </a:buClr>
              <a:buSzPts val="2000"/>
              <a:buChar char="●"/>
            </a:pPr>
            <a:r>
              <a:rPr lang="en-US" sz="1400" dirty="0">
                <a:solidFill>
                  <a:schemeClr val="dk1"/>
                </a:solidFill>
                <a:latin typeface="Roboto" panose="02000000000000000000" pitchFamily="2" charset="0"/>
                <a:ea typeface="Roboto" panose="02000000000000000000" pitchFamily="2" charset="0"/>
              </a:rPr>
              <a:t>Shows configurations and options.</a:t>
            </a:r>
          </a:p>
        </p:txBody>
      </p:sp>
      <p:sp>
        <p:nvSpPr>
          <p:cNvPr id="21" name="TextBox 20">
            <a:extLst>
              <a:ext uri="{FF2B5EF4-FFF2-40B4-BE49-F238E27FC236}">
                <a16:creationId xmlns:a16="http://schemas.microsoft.com/office/drawing/2014/main" id="{B1540D44-36D4-160E-A235-47768B462B54}"/>
              </a:ext>
            </a:extLst>
          </p:cNvPr>
          <p:cNvSpPr txBox="1"/>
          <p:nvPr/>
        </p:nvSpPr>
        <p:spPr>
          <a:xfrm>
            <a:off x="9077172" y="4826263"/>
            <a:ext cx="2774853" cy="1323439"/>
          </a:xfrm>
          <a:prstGeom prst="rect">
            <a:avLst/>
          </a:prstGeom>
          <a:noFill/>
        </p:spPr>
        <p:txBody>
          <a:bodyPr wrap="square">
            <a:spAutoFit/>
          </a:bodyPr>
          <a:lstStyle/>
          <a:p>
            <a:pPr marL="0" lvl="0" indent="0" algn="l" rtl="0">
              <a:spcBef>
                <a:spcPts val="0"/>
              </a:spcBef>
              <a:spcAft>
                <a:spcPts val="600"/>
              </a:spcAft>
              <a:buNone/>
            </a:pPr>
            <a:r>
              <a:rPr lang="en-US" sz="1400" b="1" dirty="0">
                <a:solidFill>
                  <a:schemeClr val="dk1"/>
                </a:solidFill>
                <a:latin typeface="Roboto" panose="02000000000000000000" pitchFamily="2" charset="0"/>
                <a:ea typeface="Roboto" panose="02000000000000000000" pitchFamily="2" charset="0"/>
              </a:rPr>
              <a:t>Log Panel (4)</a:t>
            </a:r>
          </a:p>
          <a:p>
            <a:pPr marL="457200" lvl="0" indent="-355600" algn="l" rtl="0">
              <a:spcBef>
                <a:spcPts val="0"/>
              </a:spcBef>
              <a:spcAft>
                <a:spcPts val="600"/>
              </a:spcAft>
              <a:buClr>
                <a:schemeClr val="dk1"/>
              </a:buClr>
              <a:buSzPts val="2000"/>
              <a:buChar char="●"/>
            </a:pPr>
            <a:r>
              <a:rPr lang="en-US" sz="1400" dirty="0">
                <a:solidFill>
                  <a:schemeClr val="dk1"/>
                </a:solidFill>
                <a:latin typeface="Roboto" panose="02000000000000000000" pitchFamily="2" charset="0"/>
                <a:ea typeface="Roboto" panose="02000000000000000000" pitchFamily="2" charset="0"/>
              </a:rPr>
              <a:t>At the bottom of the screen.</a:t>
            </a:r>
          </a:p>
          <a:p>
            <a:pPr marL="457200" lvl="0" indent="-355600" algn="l" rtl="0">
              <a:spcBef>
                <a:spcPts val="0"/>
              </a:spcBef>
              <a:spcAft>
                <a:spcPts val="600"/>
              </a:spcAft>
              <a:buClr>
                <a:schemeClr val="dk1"/>
              </a:buClr>
              <a:buSzPts val="2000"/>
              <a:buChar char="●"/>
            </a:pPr>
            <a:r>
              <a:rPr lang="en-US" sz="1400" dirty="0">
                <a:solidFill>
                  <a:schemeClr val="dk1"/>
                </a:solidFill>
                <a:latin typeface="Roboto" panose="02000000000000000000" pitchFamily="2" charset="0"/>
                <a:ea typeface="Roboto" panose="02000000000000000000" pitchFamily="2" charset="0"/>
              </a:rPr>
              <a:t>Displays logs and recent task activity.</a:t>
            </a:r>
          </a:p>
        </p:txBody>
      </p:sp>
      <p:pic>
        <p:nvPicPr>
          <p:cNvPr id="7" name="Picture 6" descr="A screenshot of a computer&#10;&#10;Description automatically generated">
            <a:extLst>
              <a:ext uri="{FF2B5EF4-FFF2-40B4-BE49-F238E27FC236}">
                <a16:creationId xmlns:a16="http://schemas.microsoft.com/office/drawing/2014/main" id="{92F00C45-AD3A-571A-60AF-30E0EDAA0C06}"/>
              </a:ext>
            </a:extLst>
          </p:cNvPr>
          <p:cNvPicPr>
            <a:picLocks noChangeAspect="1"/>
          </p:cNvPicPr>
          <p:nvPr/>
        </p:nvPicPr>
        <p:blipFill>
          <a:blip r:embed="rId3"/>
          <a:stretch>
            <a:fillRect/>
          </a:stretch>
        </p:blipFill>
        <p:spPr>
          <a:xfrm>
            <a:off x="269721" y="1077960"/>
            <a:ext cx="8678924" cy="4410022"/>
          </a:xfrm>
          <a:prstGeom prst="rect">
            <a:avLst/>
          </a:prstGeom>
        </p:spPr>
      </p:pic>
      <p:sp>
        <p:nvSpPr>
          <p:cNvPr id="8" name="TextBox 7">
            <a:extLst>
              <a:ext uri="{FF2B5EF4-FFF2-40B4-BE49-F238E27FC236}">
                <a16:creationId xmlns:a16="http://schemas.microsoft.com/office/drawing/2014/main" id="{3BCCFB17-2110-B631-FF59-52008CB95347}"/>
              </a:ext>
            </a:extLst>
          </p:cNvPr>
          <p:cNvSpPr txBox="1">
            <a:spLocks noGrp="1" noRot="1" noMove="1" noResize="1" noEditPoints="1" noAdjustHandles="1" noChangeArrowheads="1" noChangeShapeType="1"/>
          </p:cNvSpPr>
          <p:nvPr/>
        </p:nvSpPr>
        <p:spPr>
          <a:xfrm>
            <a:off x="3449782" y="1055832"/>
            <a:ext cx="781396" cy="230832"/>
          </a:xfrm>
          <a:prstGeom prst="rect">
            <a:avLst/>
          </a:prstGeom>
          <a:noFill/>
        </p:spPr>
        <p:txBody>
          <a:bodyPr wrap="square" rtlCol="0">
            <a:spAutoFit/>
          </a:bodyPr>
          <a:lstStyle/>
          <a:p>
            <a:r>
              <a:rPr lang="en-US" sz="900" dirty="0">
                <a:solidFill>
                  <a:srgbClr val="FF0000"/>
                </a:solidFill>
              </a:rPr>
              <a:t>1. Header</a:t>
            </a:r>
          </a:p>
        </p:txBody>
      </p:sp>
      <p:sp>
        <p:nvSpPr>
          <p:cNvPr id="9" name="TextBox 8">
            <a:extLst>
              <a:ext uri="{FF2B5EF4-FFF2-40B4-BE49-F238E27FC236}">
                <a16:creationId xmlns:a16="http://schemas.microsoft.com/office/drawing/2014/main" id="{7BF28C5B-2EE1-FC06-E708-D134C3DA33B9}"/>
              </a:ext>
            </a:extLst>
          </p:cNvPr>
          <p:cNvSpPr txBox="1">
            <a:spLocks noGrp="1" noRot="1" noMove="1" noResize="1" noEditPoints="1" noAdjustHandles="1" noChangeArrowheads="1" noChangeShapeType="1"/>
          </p:cNvSpPr>
          <p:nvPr/>
        </p:nvSpPr>
        <p:spPr>
          <a:xfrm>
            <a:off x="3449782" y="1799130"/>
            <a:ext cx="781396" cy="369332"/>
          </a:xfrm>
          <a:prstGeom prst="rect">
            <a:avLst/>
          </a:prstGeom>
          <a:noFill/>
        </p:spPr>
        <p:txBody>
          <a:bodyPr wrap="square" rtlCol="0">
            <a:spAutoFit/>
          </a:bodyPr>
          <a:lstStyle/>
          <a:p>
            <a:r>
              <a:rPr lang="en-US" sz="900" dirty="0">
                <a:solidFill>
                  <a:srgbClr val="FF0000"/>
                </a:solidFill>
              </a:rPr>
              <a:t>3. Content </a:t>
            </a:r>
          </a:p>
          <a:p>
            <a:r>
              <a:rPr lang="en-US" sz="900" dirty="0">
                <a:solidFill>
                  <a:srgbClr val="FF0000"/>
                </a:solidFill>
              </a:rPr>
              <a:t>     Panel</a:t>
            </a:r>
          </a:p>
        </p:txBody>
      </p:sp>
      <p:sp>
        <p:nvSpPr>
          <p:cNvPr id="11" name="TextBox 10">
            <a:extLst>
              <a:ext uri="{FF2B5EF4-FFF2-40B4-BE49-F238E27FC236}">
                <a16:creationId xmlns:a16="http://schemas.microsoft.com/office/drawing/2014/main" id="{B7A02B6E-D201-2BC0-7555-BF884BB8A461}"/>
              </a:ext>
            </a:extLst>
          </p:cNvPr>
          <p:cNvSpPr txBox="1">
            <a:spLocks noGrp="1" noRot="1" noMove="1" noResize="1" noEditPoints="1" noAdjustHandles="1" noChangeArrowheads="1" noChangeShapeType="1"/>
          </p:cNvSpPr>
          <p:nvPr/>
        </p:nvSpPr>
        <p:spPr>
          <a:xfrm>
            <a:off x="300692" y="1868380"/>
            <a:ext cx="846464" cy="369332"/>
          </a:xfrm>
          <a:prstGeom prst="rect">
            <a:avLst/>
          </a:prstGeom>
          <a:noFill/>
        </p:spPr>
        <p:txBody>
          <a:bodyPr wrap="square" rtlCol="0">
            <a:spAutoFit/>
          </a:bodyPr>
          <a:lstStyle/>
          <a:p>
            <a:r>
              <a:rPr lang="en-US" sz="900" dirty="0">
                <a:solidFill>
                  <a:srgbClr val="FF0000"/>
                </a:solidFill>
              </a:rPr>
              <a:t>2. Resource</a:t>
            </a:r>
          </a:p>
          <a:p>
            <a:r>
              <a:rPr lang="en-US" sz="900" dirty="0">
                <a:solidFill>
                  <a:srgbClr val="FF0000"/>
                </a:solidFill>
              </a:rPr>
              <a:t>     Tree</a:t>
            </a:r>
          </a:p>
        </p:txBody>
      </p:sp>
      <p:sp>
        <p:nvSpPr>
          <p:cNvPr id="12" name="TextBox 11">
            <a:extLst>
              <a:ext uri="{FF2B5EF4-FFF2-40B4-BE49-F238E27FC236}">
                <a16:creationId xmlns:a16="http://schemas.microsoft.com/office/drawing/2014/main" id="{83DD3559-0617-9584-20C4-3DD1A9CC8C4A}"/>
              </a:ext>
            </a:extLst>
          </p:cNvPr>
          <p:cNvSpPr txBox="1">
            <a:spLocks noGrp="1" noRot="1" noMove="1" noResize="1" noEditPoints="1" noAdjustHandles="1" noChangeArrowheads="1" noChangeShapeType="1"/>
          </p:cNvSpPr>
          <p:nvPr/>
        </p:nvSpPr>
        <p:spPr>
          <a:xfrm>
            <a:off x="3449782" y="4495318"/>
            <a:ext cx="1122218" cy="230832"/>
          </a:xfrm>
          <a:prstGeom prst="rect">
            <a:avLst/>
          </a:prstGeom>
          <a:noFill/>
        </p:spPr>
        <p:txBody>
          <a:bodyPr wrap="square" rtlCol="0">
            <a:spAutoFit/>
          </a:bodyPr>
          <a:lstStyle/>
          <a:p>
            <a:r>
              <a:rPr lang="en-US" sz="900" dirty="0">
                <a:solidFill>
                  <a:srgbClr val="FF0000"/>
                </a:solidFill>
              </a:rPr>
              <a:t>4. Log Panel</a:t>
            </a:r>
          </a:p>
        </p:txBody>
      </p:sp>
      <p:sp>
        <p:nvSpPr>
          <p:cNvPr id="16" name="TextBox 15">
            <a:extLst>
              <a:ext uri="{FF2B5EF4-FFF2-40B4-BE49-F238E27FC236}">
                <a16:creationId xmlns:a16="http://schemas.microsoft.com/office/drawing/2014/main" id="{918EEEA2-83BC-40B0-BA8C-E4C553074269}"/>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04.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g304573a0589_0_92"/>
          <p:cNvSpPr txBox="1">
            <a:spLocks noGrp="1"/>
          </p:cNvSpPr>
          <p:nvPr>
            <p:ph type="title"/>
          </p:nvPr>
        </p:nvSpPr>
        <p:spPr>
          <a:xfrm>
            <a:off x="549969" y="17959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Main Options per section</a:t>
            </a:r>
            <a:endParaRPr dirty="0">
              <a:latin typeface="Roboto" panose="02000000000000000000" pitchFamily="2" charset="0"/>
              <a:ea typeface="Roboto" panose="02000000000000000000" pitchFamily="2" charset="0"/>
            </a:endParaRPr>
          </a:p>
        </p:txBody>
      </p:sp>
      <p:grpSp>
        <p:nvGrpSpPr>
          <p:cNvPr id="2" name="Group 1">
            <a:extLst>
              <a:ext uri="{FF2B5EF4-FFF2-40B4-BE49-F238E27FC236}">
                <a16:creationId xmlns:a16="http://schemas.microsoft.com/office/drawing/2014/main" id="{99906BF8-805E-4441-8A1C-FDE20A0135F5}"/>
              </a:ext>
            </a:extLst>
          </p:cNvPr>
          <p:cNvGrpSpPr/>
          <p:nvPr/>
        </p:nvGrpSpPr>
        <p:grpSpPr>
          <a:xfrm>
            <a:off x="602975" y="1416081"/>
            <a:ext cx="11001564" cy="4428125"/>
            <a:chOff x="244710" y="911509"/>
            <a:chExt cx="12170701" cy="4936717"/>
          </a:xfrm>
        </p:grpSpPr>
        <p:sp>
          <p:nvSpPr>
            <p:cNvPr id="358" name="Google Shape;358;g304573a0589_0_92"/>
            <p:cNvSpPr/>
            <p:nvPr/>
          </p:nvSpPr>
          <p:spPr>
            <a:xfrm>
              <a:off x="244710" y="1505126"/>
              <a:ext cx="2871691" cy="4343100"/>
            </a:xfrm>
            <a:prstGeom prst="roundRect">
              <a:avLst>
                <a:gd name="adj" fmla="val 4618"/>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49250" algn="l" rtl="0">
                <a:spcBef>
                  <a:spcPts val="0"/>
                </a:spcBef>
                <a:spcAft>
                  <a:spcPts val="200"/>
                </a:spcAft>
                <a:buClr>
                  <a:schemeClr val="dk1"/>
                </a:buClr>
                <a:buSzPts val="1900"/>
                <a:buAutoNum type="arabicPeriod"/>
              </a:pPr>
              <a:r>
                <a:rPr lang="en-US" sz="1600" dirty="0">
                  <a:solidFill>
                    <a:schemeClr val="dk1"/>
                  </a:solidFill>
                  <a:latin typeface="Roboto" panose="02000000000000000000" pitchFamily="2" charset="0"/>
                  <a:ea typeface="Roboto" panose="02000000000000000000" pitchFamily="2" charset="0"/>
                </a:rPr>
                <a:t>Proxmox VE Version</a:t>
              </a:r>
              <a:endParaRPr sz="16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200"/>
                </a:spcAft>
                <a:buClr>
                  <a:schemeClr val="dk1"/>
                </a:buClr>
                <a:buSzPts val="1900"/>
                <a:buAutoNum type="arabicPeriod"/>
              </a:pPr>
              <a:r>
                <a:rPr lang="en-US" sz="1600" dirty="0">
                  <a:solidFill>
                    <a:schemeClr val="dk1"/>
                  </a:solidFill>
                  <a:latin typeface="Roboto" panose="02000000000000000000" pitchFamily="2" charset="0"/>
                  <a:ea typeface="Roboto" panose="02000000000000000000" pitchFamily="2" charset="0"/>
                </a:rPr>
                <a:t>Search Bar</a:t>
              </a:r>
              <a:endParaRPr sz="16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200"/>
                </a:spcAft>
                <a:buClr>
                  <a:schemeClr val="dk1"/>
                </a:buClr>
                <a:buSzPts val="1900"/>
                <a:buAutoNum type="arabicPeriod"/>
              </a:pPr>
              <a:r>
                <a:rPr lang="en-US" sz="1600" dirty="0">
                  <a:solidFill>
                    <a:schemeClr val="dk1"/>
                  </a:solidFill>
                  <a:latin typeface="Roboto" panose="02000000000000000000" pitchFamily="2" charset="0"/>
                  <a:ea typeface="Roboto" panose="02000000000000000000" pitchFamily="2" charset="0"/>
                </a:rPr>
                <a:t>Documentation</a:t>
              </a:r>
              <a:endParaRPr sz="16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200"/>
                </a:spcAft>
                <a:buClr>
                  <a:schemeClr val="dk1"/>
                </a:buClr>
                <a:buSzPts val="1900"/>
                <a:buAutoNum type="arabicPeriod"/>
              </a:pPr>
              <a:r>
                <a:rPr lang="en-US" sz="1600" dirty="0">
                  <a:solidFill>
                    <a:schemeClr val="dk1"/>
                  </a:solidFill>
                  <a:latin typeface="Roboto" panose="02000000000000000000" pitchFamily="2" charset="0"/>
                  <a:ea typeface="Roboto" panose="02000000000000000000" pitchFamily="2" charset="0"/>
                </a:rPr>
                <a:t>Create VM</a:t>
              </a:r>
              <a:endParaRPr sz="16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200"/>
                </a:spcAft>
                <a:buClr>
                  <a:schemeClr val="dk1"/>
                </a:buClr>
                <a:buSzPts val="1900"/>
                <a:buAutoNum type="arabicPeriod"/>
              </a:pPr>
              <a:r>
                <a:rPr lang="en-US" sz="1600" dirty="0">
                  <a:solidFill>
                    <a:schemeClr val="dk1"/>
                  </a:solidFill>
                  <a:latin typeface="Roboto" panose="02000000000000000000" pitchFamily="2" charset="0"/>
                  <a:ea typeface="Roboto" panose="02000000000000000000" pitchFamily="2" charset="0"/>
                </a:rPr>
                <a:t>Create CT</a:t>
              </a:r>
              <a:endParaRPr sz="16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200"/>
                </a:spcAft>
                <a:buClr>
                  <a:schemeClr val="dk1"/>
                </a:buClr>
                <a:buSzPts val="1900"/>
                <a:buAutoNum type="arabicPeriod"/>
              </a:pPr>
              <a:r>
                <a:rPr lang="en-US" sz="1600" dirty="0">
                  <a:solidFill>
                    <a:schemeClr val="dk1"/>
                  </a:solidFill>
                  <a:latin typeface="Roboto" panose="02000000000000000000" pitchFamily="2" charset="0"/>
                  <a:ea typeface="Roboto" panose="02000000000000000000" pitchFamily="2" charset="0"/>
                </a:rPr>
                <a:t>User Menu</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My Settings</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TFA</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Password</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Language</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Color Theme</a:t>
              </a:r>
              <a:endParaRPr sz="1600" dirty="0">
                <a:solidFill>
                  <a:schemeClr val="dk1"/>
                </a:solidFill>
                <a:latin typeface="Roboto" panose="02000000000000000000" pitchFamily="2" charset="0"/>
                <a:ea typeface="Roboto" panose="02000000000000000000" pitchFamily="2" charset="0"/>
              </a:endParaRPr>
            </a:p>
          </p:txBody>
        </p:sp>
        <p:sp>
          <p:nvSpPr>
            <p:cNvPr id="359" name="Google Shape;359;g304573a0589_0_92"/>
            <p:cNvSpPr/>
            <p:nvPr/>
          </p:nvSpPr>
          <p:spPr>
            <a:xfrm>
              <a:off x="253150" y="911509"/>
              <a:ext cx="2863200"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Header</a:t>
              </a:r>
              <a:endParaRPr sz="2000" dirty="0">
                <a:solidFill>
                  <a:schemeClr val="lt1"/>
                </a:solidFill>
                <a:latin typeface="Roboto" panose="02000000000000000000" pitchFamily="2" charset="0"/>
                <a:ea typeface="Roboto" panose="02000000000000000000" pitchFamily="2" charset="0"/>
              </a:endParaRPr>
            </a:p>
          </p:txBody>
        </p:sp>
        <p:sp>
          <p:nvSpPr>
            <p:cNvPr id="360" name="Google Shape;360;g304573a0589_0_92"/>
            <p:cNvSpPr/>
            <p:nvPr/>
          </p:nvSpPr>
          <p:spPr>
            <a:xfrm>
              <a:off x="3353316" y="1505126"/>
              <a:ext cx="2856984" cy="4343100"/>
            </a:xfrm>
            <a:prstGeom prst="roundRect">
              <a:avLst>
                <a:gd name="adj" fmla="val 3925"/>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49250" algn="l" rtl="0">
                <a:spcBef>
                  <a:spcPts val="0"/>
                </a:spcBef>
                <a:spcAft>
                  <a:spcPts val="200"/>
                </a:spcAft>
                <a:buClr>
                  <a:schemeClr val="dk1"/>
                </a:buClr>
                <a:buSzPts val="1900"/>
                <a:buAutoNum type="arabicPeriod"/>
              </a:pPr>
              <a:r>
                <a:rPr lang="en-US" sz="1600" dirty="0">
                  <a:solidFill>
                    <a:schemeClr val="dk1"/>
                  </a:solidFill>
                  <a:latin typeface="Roboto" panose="02000000000000000000" pitchFamily="2" charset="0"/>
                  <a:ea typeface="Roboto" panose="02000000000000000000" pitchFamily="2" charset="0"/>
                </a:rPr>
                <a:t>View Picker</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Server View</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Folder View</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Pool View</a:t>
              </a: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Tag View</a:t>
              </a:r>
              <a:endParaRPr sz="16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200"/>
                </a:spcAft>
                <a:buClr>
                  <a:schemeClr val="dk1"/>
                </a:buClr>
                <a:buSzPts val="1900"/>
                <a:buAutoNum type="arabicPeriod"/>
              </a:pPr>
              <a:r>
                <a:rPr lang="en-US" sz="1600" dirty="0">
                  <a:solidFill>
                    <a:schemeClr val="dk1"/>
                  </a:solidFill>
                  <a:latin typeface="Roboto" panose="02000000000000000000" pitchFamily="2" charset="0"/>
                  <a:ea typeface="Roboto" panose="02000000000000000000" pitchFamily="2" charset="0"/>
                </a:rPr>
                <a:t>Objects</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Datacenter</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Node</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Guest</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Storage</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Pool</a:t>
              </a:r>
              <a:endParaRPr sz="1600" dirty="0">
                <a:solidFill>
                  <a:schemeClr val="dk1"/>
                </a:solidFill>
                <a:latin typeface="Roboto" panose="02000000000000000000" pitchFamily="2" charset="0"/>
                <a:ea typeface="Roboto" panose="02000000000000000000" pitchFamily="2" charset="0"/>
              </a:endParaRPr>
            </a:p>
          </p:txBody>
        </p:sp>
        <p:sp>
          <p:nvSpPr>
            <p:cNvPr id="361" name="Google Shape;361;g304573a0589_0_92"/>
            <p:cNvSpPr/>
            <p:nvPr/>
          </p:nvSpPr>
          <p:spPr>
            <a:xfrm>
              <a:off x="3347100" y="911509"/>
              <a:ext cx="2863200"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Resource Tree</a:t>
              </a:r>
              <a:endParaRPr sz="2000">
                <a:solidFill>
                  <a:schemeClr val="lt1"/>
                </a:solidFill>
                <a:latin typeface="Roboto" panose="02000000000000000000" pitchFamily="2" charset="0"/>
                <a:ea typeface="Roboto" panose="02000000000000000000" pitchFamily="2" charset="0"/>
              </a:endParaRPr>
            </a:p>
          </p:txBody>
        </p:sp>
        <p:sp>
          <p:nvSpPr>
            <p:cNvPr id="362" name="Google Shape;362;g304573a0589_0_92"/>
            <p:cNvSpPr/>
            <p:nvPr/>
          </p:nvSpPr>
          <p:spPr>
            <a:xfrm>
              <a:off x="6414281" y="1505126"/>
              <a:ext cx="2934000" cy="4343100"/>
            </a:xfrm>
            <a:prstGeom prst="roundRect">
              <a:avLst>
                <a:gd name="adj" fmla="val 5424"/>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49250" algn="l" rtl="0">
                <a:spcBef>
                  <a:spcPts val="0"/>
                </a:spcBef>
                <a:spcAft>
                  <a:spcPts val="200"/>
                </a:spcAft>
                <a:buClr>
                  <a:schemeClr val="dk1"/>
                </a:buClr>
                <a:buSzPts val="1900"/>
                <a:buAutoNum type="arabicPeriod"/>
              </a:pPr>
              <a:r>
                <a:rPr lang="en-US" sz="1600" dirty="0">
                  <a:solidFill>
                    <a:schemeClr val="dk1"/>
                  </a:solidFill>
                  <a:latin typeface="Roboto" panose="02000000000000000000" pitchFamily="2" charset="0"/>
                  <a:ea typeface="Roboto" panose="02000000000000000000" pitchFamily="2" charset="0"/>
                </a:rPr>
                <a:t>Options vary per object. Examples:</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Summary</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Options</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Storage</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Backup</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Search</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Cluster</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Permissions</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HA</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Notifications</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Support</a:t>
              </a:r>
              <a:endParaRPr sz="1600" dirty="0">
                <a:solidFill>
                  <a:schemeClr val="dk1"/>
                </a:solidFill>
                <a:latin typeface="Roboto" panose="02000000000000000000" pitchFamily="2" charset="0"/>
                <a:ea typeface="Roboto" panose="02000000000000000000" pitchFamily="2" charset="0"/>
              </a:endParaRPr>
            </a:p>
            <a:p>
              <a:pPr marL="914400" lvl="1" indent="-349250" algn="l" rtl="0">
                <a:spcBef>
                  <a:spcPts val="0"/>
                </a:spcBef>
                <a:spcAft>
                  <a:spcPts val="200"/>
                </a:spcAft>
                <a:buClr>
                  <a:schemeClr val="dk1"/>
                </a:buClr>
                <a:buSzPts val="1900"/>
                <a:buAutoNum type="alphaLcPeriod"/>
              </a:pPr>
              <a:r>
                <a:rPr lang="en-US" sz="1600" dirty="0">
                  <a:solidFill>
                    <a:schemeClr val="dk1"/>
                  </a:solidFill>
                  <a:latin typeface="Roboto" panose="02000000000000000000" pitchFamily="2" charset="0"/>
                  <a:ea typeface="Roboto" panose="02000000000000000000" pitchFamily="2" charset="0"/>
                </a:rPr>
                <a:t>Firewall</a:t>
              </a:r>
              <a:endParaRPr sz="1600" dirty="0">
                <a:solidFill>
                  <a:schemeClr val="dk1"/>
                </a:solidFill>
                <a:latin typeface="Roboto" panose="02000000000000000000" pitchFamily="2" charset="0"/>
                <a:ea typeface="Roboto" panose="02000000000000000000" pitchFamily="2" charset="0"/>
              </a:endParaRPr>
            </a:p>
          </p:txBody>
        </p:sp>
        <p:sp>
          <p:nvSpPr>
            <p:cNvPr id="363" name="Google Shape;363;g304573a0589_0_92"/>
            <p:cNvSpPr/>
            <p:nvPr/>
          </p:nvSpPr>
          <p:spPr>
            <a:xfrm>
              <a:off x="6441050" y="911509"/>
              <a:ext cx="2863200"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Content Panel</a:t>
              </a:r>
              <a:endParaRPr sz="2000">
                <a:solidFill>
                  <a:schemeClr val="lt1"/>
                </a:solidFill>
                <a:latin typeface="Roboto" panose="02000000000000000000" pitchFamily="2" charset="0"/>
                <a:ea typeface="Roboto" panose="02000000000000000000" pitchFamily="2" charset="0"/>
              </a:endParaRPr>
            </a:p>
          </p:txBody>
        </p:sp>
        <p:sp>
          <p:nvSpPr>
            <p:cNvPr id="364" name="Google Shape;364;g304573a0589_0_92"/>
            <p:cNvSpPr/>
            <p:nvPr/>
          </p:nvSpPr>
          <p:spPr>
            <a:xfrm>
              <a:off x="9552210" y="1505126"/>
              <a:ext cx="2863201" cy="4343100"/>
            </a:xfrm>
            <a:prstGeom prst="roundRect">
              <a:avLst>
                <a:gd name="adj" fmla="val 3925"/>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49250" algn="l" rtl="0">
                <a:spcBef>
                  <a:spcPts val="0"/>
                </a:spcBef>
                <a:spcAft>
                  <a:spcPts val="200"/>
                </a:spcAft>
                <a:buClr>
                  <a:schemeClr val="dk1"/>
                </a:buClr>
                <a:buSzPts val="1900"/>
                <a:buAutoNum type="arabicPeriod"/>
              </a:pPr>
              <a:r>
                <a:rPr lang="en-US" sz="1600" dirty="0">
                  <a:solidFill>
                    <a:schemeClr val="dk1"/>
                  </a:solidFill>
                  <a:latin typeface="Roboto" panose="02000000000000000000" pitchFamily="2" charset="0"/>
                  <a:ea typeface="Roboto" panose="02000000000000000000" pitchFamily="2" charset="0"/>
                </a:rPr>
                <a:t>Status of Tasks</a:t>
              </a:r>
              <a:endParaRPr sz="16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200"/>
                </a:spcAft>
                <a:buClr>
                  <a:schemeClr val="dk1"/>
                </a:buClr>
                <a:buSzPts val="1900"/>
                <a:buAutoNum type="arabicPeriod"/>
              </a:pPr>
              <a:r>
                <a:rPr lang="en-US" sz="1600" dirty="0">
                  <a:solidFill>
                    <a:schemeClr val="dk1"/>
                  </a:solidFill>
                  <a:latin typeface="Roboto" panose="02000000000000000000" pitchFamily="2" charset="0"/>
                  <a:ea typeface="Roboto" panose="02000000000000000000" pitchFamily="2" charset="0"/>
                </a:rPr>
                <a:t>Cluster Log</a:t>
              </a:r>
              <a:endParaRPr sz="1600" dirty="0">
                <a:solidFill>
                  <a:schemeClr val="dk1"/>
                </a:solidFill>
                <a:latin typeface="Roboto" panose="02000000000000000000" pitchFamily="2" charset="0"/>
                <a:ea typeface="Roboto" panose="02000000000000000000" pitchFamily="2" charset="0"/>
              </a:endParaRPr>
            </a:p>
            <a:p>
              <a:pPr marL="0" lvl="0" indent="0" algn="l" rtl="0">
                <a:spcBef>
                  <a:spcPts val="0"/>
                </a:spcBef>
                <a:spcAft>
                  <a:spcPts val="200"/>
                </a:spcAft>
                <a:buNone/>
              </a:pPr>
              <a:endParaRPr sz="1600" b="1" dirty="0">
                <a:solidFill>
                  <a:schemeClr val="dk1"/>
                </a:solidFill>
                <a:latin typeface="Roboto" panose="02000000000000000000" pitchFamily="2" charset="0"/>
                <a:ea typeface="Roboto" panose="02000000000000000000" pitchFamily="2" charset="0"/>
              </a:endParaRPr>
            </a:p>
          </p:txBody>
        </p:sp>
        <p:sp>
          <p:nvSpPr>
            <p:cNvPr id="365" name="Google Shape;365;g304573a0589_0_92"/>
            <p:cNvSpPr/>
            <p:nvPr/>
          </p:nvSpPr>
          <p:spPr>
            <a:xfrm>
              <a:off x="9535000" y="911509"/>
              <a:ext cx="2863200"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Log Panel</a:t>
              </a:r>
              <a:endParaRPr sz="2000">
                <a:solidFill>
                  <a:schemeClr val="lt1"/>
                </a:solidFill>
                <a:latin typeface="Roboto" panose="02000000000000000000" pitchFamily="2" charset="0"/>
                <a:ea typeface="Roboto" panose="02000000000000000000" pitchFamily="2" charset="0"/>
              </a:endParaRPr>
            </a:p>
          </p:txBody>
        </p:sp>
      </p:grpSp>
      <p:sp>
        <p:nvSpPr>
          <p:cNvPr id="5" name="TextBox 4">
            <a:extLst>
              <a:ext uri="{FF2B5EF4-FFF2-40B4-BE49-F238E27FC236}">
                <a16:creationId xmlns:a16="http://schemas.microsoft.com/office/drawing/2014/main" id="{EE57E1CB-ECE7-516F-7D37-637CFF4C4A92}"/>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04.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g304573a0589_0_109"/>
          <p:cNvSpPr txBox="1">
            <a:spLocks noGrp="1"/>
          </p:cNvSpPr>
          <p:nvPr>
            <p:ph type="title"/>
          </p:nvPr>
        </p:nvSpPr>
        <p:spPr>
          <a:xfrm>
            <a:off x="656397" y="273464"/>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latin typeface="Roboto" panose="02000000000000000000" pitchFamily="2" charset="0"/>
                <a:ea typeface="Roboto" panose="02000000000000000000" pitchFamily="2" charset="0"/>
              </a:rPr>
              <a:t>Proxmox VE Objects: Nodes</a:t>
            </a:r>
            <a:endParaRPr dirty="0">
              <a:latin typeface="Roboto" panose="02000000000000000000" pitchFamily="2" charset="0"/>
              <a:ea typeface="Roboto" panose="02000000000000000000" pitchFamily="2" charset="0"/>
            </a:endParaRPr>
          </a:p>
        </p:txBody>
      </p:sp>
      <p:sp>
        <p:nvSpPr>
          <p:cNvPr id="371" name="Google Shape;371;g304573a0589_0_109"/>
          <p:cNvSpPr txBox="1"/>
          <p:nvPr/>
        </p:nvSpPr>
        <p:spPr>
          <a:xfrm>
            <a:off x="8676532" y="2490301"/>
            <a:ext cx="3212100" cy="1877397"/>
          </a:xfrm>
          <a:prstGeom prst="rect">
            <a:avLst/>
          </a:prstGeom>
          <a:noFill/>
          <a:ln>
            <a:noFill/>
          </a:ln>
        </p:spPr>
        <p:txBody>
          <a:bodyPr spcFirstLastPara="1" wrap="square" lIns="91425" tIns="45700" rIns="91425" bIns="45700" anchor="t" anchorCtr="0">
            <a:spAutoFit/>
          </a:bodyPr>
          <a:lstStyle/>
          <a:p>
            <a:pPr marL="457200" lvl="0" indent="-368300" algn="l" rtl="0">
              <a:spcBef>
                <a:spcPts val="0"/>
              </a:spcBef>
              <a:spcAft>
                <a:spcPts val="1200"/>
              </a:spcAft>
              <a:buClr>
                <a:schemeClr val="dk1"/>
              </a:buClr>
              <a:buSzPts val="2200"/>
              <a:buFont typeface="Roboto"/>
              <a:buChar char="●"/>
            </a:pPr>
            <a:r>
              <a:rPr lang="en-US" sz="1600" dirty="0">
                <a:solidFill>
                  <a:schemeClr val="dk1"/>
                </a:solidFill>
                <a:latin typeface="Roboto" panose="02000000000000000000" pitchFamily="2" charset="0"/>
                <a:ea typeface="Roboto" panose="02000000000000000000" pitchFamily="2" charset="0"/>
                <a:cs typeface="Roboto"/>
                <a:sym typeface="Roboto"/>
              </a:rPr>
              <a:t>A server; can be managed directly.</a:t>
            </a:r>
            <a:endParaRPr sz="16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1200"/>
              </a:spcAft>
              <a:buClr>
                <a:schemeClr val="dk1"/>
              </a:buClr>
              <a:buSzPts val="2200"/>
              <a:buFont typeface="Roboto"/>
              <a:buChar char="●"/>
            </a:pPr>
            <a:r>
              <a:rPr lang="en-US" sz="1600" dirty="0">
                <a:solidFill>
                  <a:schemeClr val="dk1"/>
                </a:solidFill>
                <a:latin typeface="Roboto" panose="02000000000000000000" pitchFamily="2" charset="0"/>
                <a:ea typeface="Roboto" panose="02000000000000000000" pitchFamily="2" charset="0"/>
                <a:cs typeface="Roboto"/>
                <a:sym typeface="Roboto"/>
              </a:rPr>
              <a:t>Selecting this object shows options such as: </a:t>
            </a:r>
            <a:r>
              <a:rPr lang="en-US" sz="1600" i="1" dirty="0">
                <a:solidFill>
                  <a:schemeClr val="dk1"/>
                </a:solidFill>
                <a:latin typeface="Roboto" panose="02000000000000000000" pitchFamily="2" charset="0"/>
                <a:ea typeface="Roboto" panose="02000000000000000000" pitchFamily="2" charset="0"/>
                <a:cs typeface="Roboto"/>
                <a:sym typeface="Roboto"/>
              </a:rPr>
              <a:t>Reboot</a:t>
            </a:r>
            <a:r>
              <a:rPr lang="en-US" sz="1600" dirty="0">
                <a:solidFill>
                  <a:schemeClr val="dk1"/>
                </a:solidFill>
                <a:latin typeface="Roboto" panose="02000000000000000000" pitchFamily="2" charset="0"/>
                <a:ea typeface="Roboto" panose="02000000000000000000" pitchFamily="2" charset="0"/>
                <a:cs typeface="Roboto"/>
                <a:sym typeface="Roboto"/>
              </a:rPr>
              <a:t>, </a:t>
            </a:r>
            <a:r>
              <a:rPr lang="en-US" sz="1600" i="1" dirty="0">
                <a:solidFill>
                  <a:schemeClr val="dk1"/>
                </a:solidFill>
                <a:latin typeface="Roboto" panose="02000000000000000000" pitchFamily="2" charset="0"/>
                <a:ea typeface="Roboto" panose="02000000000000000000" pitchFamily="2" charset="0"/>
                <a:cs typeface="Roboto"/>
                <a:sym typeface="Roboto"/>
              </a:rPr>
              <a:t>Shutdown</a:t>
            </a:r>
            <a:r>
              <a:rPr lang="en-US" sz="1600" dirty="0">
                <a:solidFill>
                  <a:schemeClr val="dk1"/>
                </a:solidFill>
                <a:latin typeface="Roboto" panose="02000000000000000000" pitchFamily="2" charset="0"/>
                <a:ea typeface="Roboto" panose="02000000000000000000" pitchFamily="2" charset="0"/>
                <a:cs typeface="Roboto"/>
                <a:sym typeface="Roboto"/>
              </a:rPr>
              <a:t>, </a:t>
            </a:r>
            <a:r>
              <a:rPr lang="en-US" sz="1600" i="1" dirty="0">
                <a:solidFill>
                  <a:schemeClr val="dk1"/>
                </a:solidFill>
                <a:latin typeface="Roboto" panose="02000000000000000000" pitchFamily="2" charset="0"/>
                <a:ea typeface="Roboto" panose="02000000000000000000" pitchFamily="2" charset="0"/>
                <a:cs typeface="Roboto"/>
                <a:sym typeface="Roboto"/>
              </a:rPr>
              <a:t>Shell</a:t>
            </a:r>
            <a:r>
              <a:rPr lang="en-US" sz="1600" dirty="0">
                <a:solidFill>
                  <a:schemeClr val="dk1"/>
                </a:solidFill>
                <a:latin typeface="Roboto" panose="02000000000000000000" pitchFamily="2" charset="0"/>
                <a:ea typeface="Roboto" panose="02000000000000000000" pitchFamily="2" charset="0"/>
                <a:cs typeface="Roboto"/>
                <a:sym typeface="Roboto"/>
              </a:rPr>
              <a:t>, </a:t>
            </a:r>
            <a:r>
              <a:rPr lang="en-US" sz="1600" i="1" dirty="0">
                <a:solidFill>
                  <a:schemeClr val="dk1"/>
                </a:solidFill>
                <a:latin typeface="Roboto" panose="02000000000000000000" pitchFamily="2" charset="0"/>
                <a:ea typeface="Roboto" panose="02000000000000000000" pitchFamily="2" charset="0"/>
                <a:cs typeface="Roboto"/>
                <a:sym typeface="Roboto"/>
              </a:rPr>
              <a:t>Bulk Actions</a:t>
            </a:r>
            <a:r>
              <a:rPr lang="en-US" sz="1600" dirty="0">
                <a:solidFill>
                  <a:schemeClr val="dk1"/>
                </a:solidFill>
                <a:latin typeface="Roboto" panose="02000000000000000000" pitchFamily="2" charset="0"/>
                <a:ea typeface="Roboto" panose="02000000000000000000" pitchFamily="2" charset="0"/>
                <a:cs typeface="Roboto"/>
                <a:sym typeface="Roboto"/>
              </a:rPr>
              <a:t>, and </a:t>
            </a:r>
            <a:r>
              <a:rPr lang="en-US" sz="1600" i="1" dirty="0">
                <a:solidFill>
                  <a:schemeClr val="dk1"/>
                </a:solidFill>
                <a:latin typeface="Roboto" panose="02000000000000000000" pitchFamily="2" charset="0"/>
                <a:ea typeface="Roboto" panose="02000000000000000000" pitchFamily="2" charset="0"/>
                <a:cs typeface="Roboto"/>
                <a:sym typeface="Roboto"/>
              </a:rPr>
              <a:t>Help</a:t>
            </a:r>
            <a:r>
              <a:rPr lang="en-US" sz="1600" dirty="0">
                <a:solidFill>
                  <a:schemeClr val="dk1"/>
                </a:solidFill>
                <a:latin typeface="Roboto" panose="02000000000000000000" pitchFamily="2" charset="0"/>
                <a:ea typeface="Roboto" panose="02000000000000000000" pitchFamily="2" charset="0"/>
                <a:cs typeface="Roboto"/>
                <a:sym typeface="Roboto"/>
              </a:rPr>
              <a:t>.</a:t>
            </a:r>
            <a:endParaRPr sz="1600" dirty="0">
              <a:solidFill>
                <a:schemeClr val="dk1"/>
              </a:solidFill>
              <a:latin typeface="Roboto" panose="02000000000000000000" pitchFamily="2" charset="0"/>
              <a:ea typeface="Roboto" panose="02000000000000000000" pitchFamily="2" charset="0"/>
              <a:cs typeface="Roboto"/>
              <a:sym typeface="Roboto"/>
            </a:endParaRPr>
          </a:p>
        </p:txBody>
      </p:sp>
      <p:pic>
        <p:nvPicPr>
          <p:cNvPr id="6" name="Picture 5" descr="A screenshot of a computer&#10;&#10;Description automatically generated">
            <a:extLst>
              <a:ext uri="{FF2B5EF4-FFF2-40B4-BE49-F238E27FC236}">
                <a16:creationId xmlns:a16="http://schemas.microsoft.com/office/drawing/2014/main" id="{F0A5C6AE-905C-0D71-E666-5B7050BE9157}"/>
              </a:ext>
            </a:extLst>
          </p:cNvPr>
          <p:cNvPicPr>
            <a:picLocks noChangeAspect="1"/>
          </p:cNvPicPr>
          <p:nvPr/>
        </p:nvPicPr>
        <p:blipFill>
          <a:blip r:embed="rId3"/>
          <a:stretch>
            <a:fillRect/>
          </a:stretch>
        </p:blipFill>
        <p:spPr>
          <a:xfrm>
            <a:off x="858078" y="1591435"/>
            <a:ext cx="7818454" cy="3973024"/>
          </a:xfrm>
          <a:prstGeom prst="rect">
            <a:avLst/>
          </a:prstGeom>
        </p:spPr>
      </p:pic>
      <p:sp>
        <p:nvSpPr>
          <p:cNvPr id="9" name="TextBox 8">
            <a:extLst>
              <a:ext uri="{FF2B5EF4-FFF2-40B4-BE49-F238E27FC236}">
                <a16:creationId xmlns:a16="http://schemas.microsoft.com/office/drawing/2014/main" id="{51E0CCAE-882F-8B75-EF95-06A31E8E2D2D}"/>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04.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1" name="Google Shape;381;g304573a0589_0_119"/>
          <p:cNvSpPr txBox="1">
            <a:spLocks noGrp="1"/>
          </p:cNvSpPr>
          <p:nvPr>
            <p:ph type="title"/>
          </p:nvPr>
        </p:nvSpPr>
        <p:spPr>
          <a:xfrm>
            <a:off x="583098" y="273464"/>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Proxmox VE Objects: Guests</a:t>
            </a:r>
            <a:endParaRPr dirty="0"/>
          </a:p>
        </p:txBody>
      </p:sp>
      <p:sp>
        <p:nvSpPr>
          <p:cNvPr id="382" name="Google Shape;382;g304573a0589_0_119"/>
          <p:cNvSpPr txBox="1"/>
          <p:nvPr/>
        </p:nvSpPr>
        <p:spPr>
          <a:xfrm>
            <a:off x="8431698" y="1956327"/>
            <a:ext cx="3451073" cy="3200836"/>
          </a:xfrm>
          <a:prstGeom prst="rect">
            <a:avLst/>
          </a:prstGeom>
          <a:noFill/>
          <a:ln>
            <a:noFill/>
          </a:ln>
        </p:spPr>
        <p:txBody>
          <a:bodyPr spcFirstLastPara="1" wrap="square" lIns="91425" tIns="45700" rIns="91425" bIns="45700" anchor="t" anchorCtr="0">
            <a:spAutoFit/>
          </a:bodyPr>
          <a:lstStyle/>
          <a:p>
            <a:pPr marL="457200" lvl="0" indent="-368300" algn="l" rtl="0">
              <a:spcBef>
                <a:spcPts val="0"/>
              </a:spcBef>
              <a:spcAft>
                <a:spcPts val="1200"/>
              </a:spcAft>
              <a:buClr>
                <a:schemeClr val="dk1"/>
              </a:buClr>
              <a:buSzPts val="2200"/>
              <a:buFont typeface="Roboto"/>
              <a:buChar char="●"/>
            </a:pPr>
            <a:r>
              <a:rPr lang="en-US" sz="1800" dirty="0">
                <a:solidFill>
                  <a:schemeClr val="dk1"/>
                </a:solidFill>
                <a:latin typeface="Roboto"/>
                <a:ea typeface="Roboto"/>
                <a:cs typeface="Roboto"/>
                <a:sym typeface="Roboto"/>
              </a:rPr>
              <a:t>There are two different types of guests: </a:t>
            </a:r>
            <a:r>
              <a:rPr lang="en-US" sz="1800" i="1" dirty="0">
                <a:solidFill>
                  <a:schemeClr val="dk1"/>
                </a:solidFill>
                <a:latin typeface="Roboto"/>
                <a:ea typeface="Roboto"/>
                <a:cs typeface="Roboto"/>
                <a:sym typeface="Roboto"/>
              </a:rPr>
              <a:t>KVM</a:t>
            </a:r>
            <a:r>
              <a:rPr lang="en-US" sz="1800" dirty="0">
                <a:solidFill>
                  <a:schemeClr val="dk1"/>
                </a:solidFill>
                <a:latin typeface="Roboto"/>
                <a:ea typeface="Roboto"/>
                <a:cs typeface="Roboto"/>
                <a:sym typeface="Roboto"/>
              </a:rPr>
              <a:t> and </a:t>
            </a:r>
            <a:r>
              <a:rPr lang="en-US" sz="1800" i="1" dirty="0">
                <a:solidFill>
                  <a:schemeClr val="dk1"/>
                </a:solidFill>
                <a:latin typeface="Roboto"/>
                <a:ea typeface="Roboto"/>
                <a:cs typeface="Roboto"/>
                <a:sym typeface="Roboto"/>
              </a:rPr>
              <a:t>LXC</a:t>
            </a:r>
            <a:r>
              <a:rPr lang="en-US" sz="1800" dirty="0">
                <a:solidFill>
                  <a:schemeClr val="dk1"/>
                </a:solidFill>
                <a:latin typeface="Roboto"/>
                <a:ea typeface="Roboto"/>
                <a:cs typeface="Roboto"/>
                <a:sym typeface="Roboto"/>
              </a:rPr>
              <a:t>.</a:t>
            </a:r>
            <a:endParaRPr sz="1800" dirty="0">
              <a:solidFill>
                <a:schemeClr val="dk1"/>
              </a:solidFill>
              <a:latin typeface="Roboto"/>
              <a:ea typeface="Roboto"/>
              <a:cs typeface="Roboto"/>
              <a:sym typeface="Roboto"/>
            </a:endParaRPr>
          </a:p>
          <a:p>
            <a:pPr marL="457200" lvl="0" indent="-368300" algn="l" rtl="0">
              <a:spcBef>
                <a:spcPts val="0"/>
              </a:spcBef>
              <a:spcAft>
                <a:spcPts val="1200"/>
              </a:spcAft>
              <a:buClr>
                <a:schemeClr val="dk1"/>
              </a:buClr>
              <a:buSzPts val="2200"/>
              <a:buFont typeface="Roboto"/>
              <a:buChar char="●"/>
            </a:pPr>
            <a:r>
              <a:rPr lang="en-US" sz="1800" dirty="0">
                <a:solidFill>
                  <a:schemeClr val="dk1"/>
                </a:solidFill>
                <a:latin typeface="Roboto"/>
                <a:ea typeface="Roboto"/>
                <a:cs typeface="Roboto"/>
                <a:sym typeface="Roboto"/>
              </a:rPr>
              <a:t>Both can be converted to templates.</a:t>
            </a:r>
            <a:endParaRPr sz="1800" dirty="0">
              <a:solidFill>
                <a:schemeClr val="dk1"/>
              </a:solidFill>
              <a:latin typeface="Roboto"/>
              <a:ea typeface="Roboto"/>
              <a:cs typeface="Roboto"/>
              <a:sym typeface="Roboto"/>
            </a:endParaRPr>
          </a:p>
          <a:p>
            <a:pPr marL="457200" lvl="0" indent="-368300" algn="l" rtl="0">
              <a:spcBef>
                <a:spcPts val="0"/>
              </a:spcBef>
              <a:spcAft>
                <a:spcPts val="1200"/>
              </a:spcAft>
              <a:buClr>
                <a:schemeClr val="dk1"/>
              </a:buClr>
              <a:buSzPts val="2200"/>
              <a:buFont typeface="Roboto"/>
              <a:buChar char="●"/>
            </a:pPr>
            <a:r>
              <a:rPr lang="en-US" sz="1800" dirty="0">
                <a:solidFill>
                  <a:schemeClr val="dk1"/>
                </a:solidFill>
                <a:latin typeface="Roboto"/>
                <a:ea typeface="Roboto"/>
                <a:cs typeface="Roboto"/>
                <a:sym typeface="Roboto"/>
              </a:rPr>
              <a:t>Navigation is fairly similar.</a:t>
            </a:r>
            <a:endParaRPr sz="1800" dirty="0">
              <a:solidFill>
                <a:schemeClr val="dk1"/>
              </a:solidFill>
              <a:latin typeface="Roboto"/>
              <a:ea typeface="Roboto"/>
              <a:cs typeface="Roboto"/>
              <a:sym typeface="Roboto"/>
            </a:endParaRPr>
          </a:p>
          <a:p>
            <a:pPr marL="457200" lvl="0" indent="-368300" algn="l" rtl="0">
              <a:spcBef>
                <a:spcPts val="0"/>
              </a:spcBef>
              <a:spcAft>
                <a:spcPts val="1200"/>
              </a:spcAft>
              <a:buClr>
                <a:schemeClr val="dk1"/>
              </a:buClr>
              <a:buSzPts val="2200"/>
              <a:buFont typeface="Roboto"/>
              <a:buChar char="●"/>
            </a:pPr>
            <a:r>
              <a:rPr lang="en-US" sz="1800" dirty="0">
                <a:solidFill>
                  <a:schemeClr val="dk1"/>
                </a:solidFill>
                <a:latin typeface="Roboto"/>
                <a:ea typeface="Roboto"/>
                <a:cs typeface="Roboto"/>
                <a:sym typeface="Roboto"/>
              </a:rPr>
              <a:t>The options on the right depend on what is selected on the left.</a:t>
            </a:r>
            <a:endParaRPr sz="1800" dirty="0">
              <a:solidFill>
                <a:schemeClr val="dk1"/>
              </a:solidFill>
              <a:latin typeface="Roboto"/>
              <a:ea typeface="Roboto"/>
              <a:cs typeface="Roboto"/>
              <a:sym typeface="Roboto"/>
            </a:endParaRPr>
          </a:p>
        </p:txBody>
      </p:sp>
      <p:sp>
        <p:nvSpPr>
          <p:cNvPr id="3" name="Google Shape;618;g30679987ae9_0_40">
            <a:extLst>
              <a:ext uri="{FF2B5EF4-FFF2-40B4-BE49-F238E27FC236}">
                <a16:creationId xmlns:a16="http://schemas.microsoft.com/office/drawing/2014/main" id="{D19FA99D-348D-4031-53EE-71C90691C981}"/>
              </a:ext>
            </a:extLst>
          </p:cNvPr>
          <p:cNvSpPr txBox="1"/>
          <p:nvPr/>
        </p:nvSpPr>
        <p:spPr>
          <a:xfrm>
            <a:off x="8808342" y="5139968"/>
            <a:ext cx="3078013" cy="58266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i="1" dirty="0">
                <a:solidFill>
                  <a:srgbClr val="005C99"/>
                </a:solidFill>
                <a:highlight>
                  <a:srgbClr val="E7F0F9"/>
                </a:highlight>
                <a:latin typeface="Roboto"/>
                <a:ea typeface="Roboto"/>
                <a:cs typeface="Roboto"/>
                <a:sym typeface="Roboto"/>
              </a:rPr>
              <a:t>Note</a:t>
            </a:r>
            <a:r>
              <a:rPr lang="en-US" sz="1200" i="1" dirty="0">
                <a:solidFill>
                  <a:srgbClr val="005C99"/>
                </a:solidFill>
                <a:highlight>
                  <a:srgbClr val="E7F0F9"/>
                </a:highlight>
                <a:latin typeface="Roboto"/>
                <a:ea typeface="Roboto"/>
                <a:cs typeface="Roboto"/>
                <a:sym typeface="Roboto"/>
              </a:rPr>
              <a:t>: KVM is a Kernel-based Virtual Machine and LXC is a Linux Container.</a:t>
            </a:r>
            <a:endParaRPr sz="1200" i="1" dirty="0">
              <a:solidFill>
                <a:srgbClr val="005C99"/>
              </a:solidFill>
              <a:highlight>
                <a:srgbClr val="E7F0F9"/>
              </a:highlight>
              <a:latin typeface="Roboto"/>
              <a:ea typeface="Roboto"/>
              <a:cs typeface="Roboto"/>
              <a:sym typeface="Roboto"/>
            </a:endParaRPr>
          </a:p>
        </p:txBody>
      </p:sp>
      <p:pic>
        <p:nvPicPr>
          <p:cNvPr id="5" name="Picture 4" descr="A screenshot of a computer&#10;&#10;Description automatically generated">
            <a:extLst>
              <a:ext uri="{FF2B5EF4-FFF2-40B4-BE49-F238E27FC236}">
                <a16:creationId xmlns:a16="http://schemas.microsoft.com/office/drawing/2014/main" id="{0C7062D2-3B40-4244-5C79-112BF4AE8071}"/>
              </a:ext>
            </a:extLst>
          </p:cNvPr>
          <p:cNvPicPr>
            <a:picLocks noChangeAspect="1"/>
          </p:cNvPicPr>
          <p:nvPr/>
        </p:nvPicPr>
        <p:blipFill>
          <a:blip r:embed="rId3"/>
          <a:stretch>
            <a:fillRect/>
          </a:stretch>
        </p:blipFill>
        <p:spPr>
          <a:xfrm>
            <a:off x="659298" y="1486254"/>
            <a:ext cx="7772400" cy="3945048"/>
          </a:xfrm>
          <a:prstGeom prst="rect">
            <a:avLst/>
          </a:prstGeom>
        </p:spPr>
      </p:pic>
      <p:sp>
        <p:nvSpPr>
          <p:cNvPr id="8" name="TextBox 7">
            <a:extLst>
              <a:ext uri="{FF2B5EF4-FFF2-40B4-BE49-F238E27FC236}">
                <a16:creationId xmlns:a16="http://schemas.microsoft.com/office/drawing/2014/main" id="{95EC4514-CB08-A27E-5FC9-FDEF02708064}"/>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04.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2">
          <a:extLst>
            <a:ext uri="{FF2B5EF4-FFF2-40B4-BE49-F238E27FC236}">
              <a16:creationId xmlns:a16="http://schemas.microsoft.com/office/drawing/2014/main" id="{6593CFC1-4C37-B78C-9CEA-6D702D260AA0}"/>
            </a:ext>
          </a:extLst>
        </p:cNvPr>
        <p:cNvGrpSpPr/>
        <p:nvPr/>
      </p:nvGrpSpPr>
      <p:grpSpPr>
        <a:xfrm>
          <a:off x="0" y="0"/>
          <a:ext cx="0" cy="0"/>
          <a:chOff x="0" y="0"/>
          <a:chExt cx="0" cy="0"/>
        </a:xfrm>
      </p:grpSpPr>
      <p:sp>
        <p:nvSpPr>
          <p:cNvPr id="123" name="Google Shape;123;g302bd11f498_0_42">
            <a:extLst>
              <a:ext uri="{FF2B5EF4-FFF2-40B4-BE49-F238E27FC236}">
                <a16:creationId xmlns:a16="http://schemas.microsoft.com/office/drawing/2014/main" id="{126014FD-57F1-85F9-46B1-9A14CA74859B}"/>
              </a:ext>
            </a:extLst>
          </p:cNvPr>
          <p:cNvSpPr txBox="1">
            <a:spLocks noGrp="1"/>
          </p:cNvSpPr>
          <p:nvPr>
            <p:ph type="title"/>
          </p:nvPr>
        </p:nvSpPr>
        <p:spPr>
          <a:xfrm>
            <a:off x="838200" y="147633"/>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t>Objectives per Module</a:t>
            </a:r>
            <a:endParaRPr dirty="0"/>
          </a:p>
        </p:txBody>
      </p:sp>
      <p:sp>
        <p:nvSpPr>
          <p:cNvPr id="5" name="Google Shape;134;g313a7cad578_0_5">
            <a:extLst>
              <a:ext uri="{FF2B5EF4-FFF2-40B4-BE49-F238E27FC236}">
                <a16:creationId xmlns:a16="http://schemas.microsoft.com/office/drawing/2014/main" id="{7AFD4390-8570-FA5E-A21C-9C41498CE951}"/>
              </a:ext>
            </a:extLst>
          </p:cNvPr>
          <p:cNvSpPr txBox="1">
            <a:spLocks/>
          </p:cNvSpPr>
          <p:nvPr/>
        </p:nvSpPr>
        <p:spPr>
          <a:xfrm>
            <a:off x="838200" y="1237750"/>
            <a:ext cx="10515600" cy="5564400"/>
          </a:xfrm>
          <a:prstGeom prst="rect">
            <a:avLst/>
          </a:prstGeom>
          <a:noFill/>
          <a:ln>
            <a:noFill/>
          </a:ln>
        </p:spPr>
        <p:txBody>
          <a:bodyPr spcFirstLastPara="1" wrap="square" lIns="91425" tIns="45700" rIns="91425" bIns="45700" anchor="ctr" anchorCtr="0">
            <a:sp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F5C9A"/>
              </a:buClr>
              <a:buSzPts val="4400"/>
              <a:buFont typeface="Roboto"/>
              <a:buNone/>
              <a:defRPr sz="4400" b="1" i="0" u="none" strike="noStrike" cap="none">
                <a:solidFill>
                  <a:srgbClr val="0F5C9A"/>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457200" indent="-406400">
              <a:buSzPts val="2800"/>
              <a:buFont typeface="Roboto"/>
              <a:buChar char="●"/>
            </a:pPr>
            <a:r>
              <a:rPr lang="en-US" sz="2200" dirty="0"/>
              <a:t>Module 04. </a:t>
            </a:r>
            <a:r>
              <a:rPr lang="en-US" sz="2500" dirty="0"/>
              <a:t>Proxmox VE GUI Navigation</a:t>
            </a:r>
          </a:p>
          <a:p>
            <a:pPr marL="914400" lvl="1" indent="-368300">
              <a:lnSpc>
                <a:spcPct val="90000"/>
              </a:lnSpc>
              <a:buClr>
                <a:srgbClr val="0F5C9A"/>
              </a:buClr>
              <a:buSzPts val="2200"/>
              <a:buFont typeface="Roboto"/>
              <a:buChar char="○"/>
            </a:pPr>
            <a:r>
              <a:rPr lang="en-US" sz="2200" dirty="0">
                <a:solidFill>
                  <a:srgbClr val="0F5C9A"/>
                </a:solidFill>
                <a:latin typeface="Roboto"/>
                <a:ea typeface="Roboto"/>
                <a:cs typeface="Roboto"/>
                <a:sym typeface="Roboto"/>
              </a:rPr>
              <a:t>Understand basic GUI features.</a:t>
            </a:r>
          </a:p>
          <a:p>
            <a:pPr marL="914400" lvl="1" indent="-368300">
              <a:lnSpc>
                <a:spcPct val="90000"/>
              </a:lnSpc>
              <a:buClr>
                <a:srgbClr val="0F5C9A"/>
              </a:buClr>
              <a:buSzPts val="2200"/>
              <a:buFont typeface="Roboto"/>
              <a:buChar char="○"/>
            </a:pPr>
            <a:r>
              <a:rPr lang="en-US" sz="2200" dirty="0">
                <a:solidFill>
                  <a:srgbClr val="0F5C9A"/>
                </a:solidFill>
                <a:latin typeface="Roboto"/>
                <a:ea typeface="Roboto"/>
                <a:cs typeface="Roboto"/>
                <a:sym typeface="Roboto"/>
              </a:rPr>
              <a:t>Identify the main 4 components of the GUI.</a:t>
            </a:r>
          </a:p>
          <a:p>
            <a:pPr marL="914400" lvl="1" indent="-368300">
              <a:lnSpc>
                <a:spcPct val="90000"/>
              </a:lnSpc>
              <a:buClr>
                <a:srgbClr val="0F5C9A"/>
              </a:buClr>
              <a:buSzPts val="2200"/>
              <a:buFont typeface="Roboto"/>
              <a:buChar char="○"/>
            </a:pPr>
            <a:r>
              <a:rPr lang="en-US" sz="2200" dirty="0">
                <a:solidFill>
                  <a:srgbClr val="0F5C9A"/>
                </a:solidFill>
                <a:latin typeface="Roboto"/>
                <a:ea typeface="Roboto"/>
                <a:cs typeface="Roboto"/>
                <a:sym typeface="Roboto"/>
              </a:rPr>
              <a:t>Describe objects and their features.</a:t>
            </a:r>
          </a:p>
          <a:p>
            <a:pPr marL="914400"/>
            <a:endParaRPr lang="en-US" sz="2200" dirty="0"/>
          </a:p>
          <a:p>
            <a:pPr marL="457200" indent="-406400">
              <a:buSzPts val="2800"/>
              <a:buFont typeface="Roboto"/>
              <a:buChar char="●"/>
            </a:pPr>
            <a:r>
              <a:rPr lang="en-US" sz="2200" dirty="0"/>
              <a:t>Module 05.</a:t>
            </a:r>
            <a:r>
              <a:rPr lang="en-US" sz="2500" dirty="0"/>
              <a:t> Proxmox VE Virtual Storage</a:t>
            </a:r>
          </a:p>
          <a:p>
            <a:pPr marL="914400" lvl="1" indent="-368300">
              <a:lnSpc>
                <a:spcPct val="90000"/>
              </a:lnSpc>
              <a:buClr>
                <a:srgbClr val="0F5C9A"/>
              </a:buClr>
              <a:buSzPts val="2200"/>
              <a:buFont typeface="Roboto"/>
              <a:buChar char="○"/>
            </a:pPr>
            <a:r>
              <a:rPr lang="en-US" sz="2200" dirty="0">
                <a:solidFill>
                  <a:srgbClr val="0F5C9A"/>
                </a:solidFill>
                <a:latin typeface="Roboto"/>
                <a:ea typeface="Roboto"/>
                <a:cs typeface="Roboto"/>
                <a:sym typeface="Roboto"/>
              </a:rPr>
              <a:t>Identify local storage vs shared storage benefits.</a:t>
            </a:r>
          </a:p>
          <a:p>
            <a:pPr marL="914400" lvl="1" indent="-368300">
              <a:lnSpc>
                <a:spcPct val="90000"/>
              </a:lnSpc>
              <a:buClr>
                <a:srgbClr val="0F5C9A"/>
              </a:buClr>
              <a:buSzPts val="2200"/>
              <a:buFont typeface="Roboto"/>
              <a:buChar char="○"/>
            </a:pPr>
            <a:r>
              <a:rPr lang="en-US" sz="2200" dirty="0">
                <a:solidFill>
                  <a:srgbClr val="0F5C9A"/>
                </a:solidFill>
                <a:latin typeface="Roboto"/>
                <a:ea typeface="Roboto"/>
                <a:cs typeface="Roboto"/>
                <a:sym typeface="Roboto"/>
              </a:rPr>
              <a:t>Correctly classify storage technologies by how they are accessed, how they store data, and their features.</a:t>
            </a:r>
          </a:p>
          <a:p>
            <a:pPr marL="914400" lvl="1" indent="-368300">
              <a:lnSpc>
                <a:spcPct val="90000"/>
              </a:lnSpc>
              <a:buClr>
                <a:srgbClr val="0F5C9A"/>
              </a:buClr>
              <a:buSzPts val="2200"/>
              <a:buFont typeface="Roboto"/>
              <a:buChar char="○"/>
            </a:pPr>
            <a:r>
              <a:rPr lang="en-US" sz="2200" dirty="0">
                <a:solidFill>
                  <a:srgbClr val="0F5C9A"/>
                </a:solidFill>
                <a:latin typeface="Roboto"/>
                <a:ea typeface="Roboto"/>
                <a:cs typeface="Roboto"/>
                <a:sym typeface="Roboto"/>
              </a:rPr>
              <a:t>Understand advanced storage technologies and the impact that deploying them has on a SDDC.</a:t>
            </a:r>
          </a:p>
          <a:p>
            <a:pPr marL="914400"/>
            <a:endParaRPr lang="en-US" sz="2200" dirty="0"/>
          </a:p>
          <a:p>
            <a:pPr marL="457200" indent="-406400">
              <a:buSzPts val="2800"/>
              <a:buFont typeface="Roboto"/>
              <a:buChar char="●"/>
            </a:pPr>
            <a:r>
              <a:rPr lang="en-US" sz="2200" dirty="0"/>
              <a:t>Module 06.</a:t>
            </a:r>
            <a:r>
              <a:rPr lang="en-US" sz="2500" dirty="0"/>
              <a:t> Proxmox VE Virtual Networking</a:t>
            </a:r>
          </a:p>
          <a:p>
            <a:pPr marL="914400" lvl="1" indent="-368300">
              <a:lnSpc>
                <a:spcPct val="90000"/>
              </a:lnSpc>
              <a:buClr>
                <a:srgbClr val="0F5C9A"/>
              </a:buClr>
              <a:buSzPts val="2200"/>
              <a:buFont typeface="Roboto"/>
              <a:buChar char="○"/>
            </a:pPr>
            <a:r>
              <a:rPr lang="en-US" sz="2200" dirty="0">
                <a:solidFill>
                  <a:srgbClr val="0F5C9A"/>
                </a:solidFill>
                <a:latin typeface="Roboto"/>
                <a:ea typeface="Roboto"/>
                <a:cs typeface="Roboto"/>
                <a:sym typeface="Roboto"/>
              </a:rPr>
              <a:t>Understand the role that networking plays in the data center.</a:t>
            </a:r>
          </a:p>
          <a:p>
            <a:pPr marL="914400" lvl="1" indent="-368300">
              <a:lnSpc>
                <a:spcPct val="90000"/>
              </a:lnSpc>
              <a:buClr>
                <a:srgbClr val="0F5C9A"/>
              </a:buClr>
              <a:buSzPts val="2200"/>
              <a:buFont typeface="Roboto"/>
              <a:buChar char="○"/>
            </a:pPr>
            <a:r>
              <a:rPr lang="en-US" sz="2200" dirty="0">
                <a:solidFill>
                  <a:srgbClr val="0F5C9A"/>
                </a:solidFill>
                <a:latin typeface="Roboto"/>
                <a:ea typeface="Roboto"/>
                <a:cs typeface="Roboto"/>
                <a:sym typeface="Roboto"/>
              </a:rPr>
              <a:t>Identify and configure networking components.</a:t>
            </a:r>
          </a:p>
          <a:p>
            <a:pPr marL="914400" lvl="1" indent="-368300">
              <a:lnSpc>
                <a:spcPct val="90000"/>
              </a:lnSpc>
              <a:buClr>
                <a:srgbClr val="0F5C9A"/>
              </a:buClr>
              <a:buSzPts val="2200"/>
              <a:buFont typeface="Roboto"/>
              <a:buChar char="○"/>
            </a:pPr>
            <a:r>
              <a:rPr lang="en-US" sz="2200" dirty="0">
                <a:solidFill>
                  <a:srgbClr val="0F5C9A"/>
                </a:solidFill>
                <a:latin typeface="Roboto"/>
                <a:ea typeface="Roboto"/>
                <a:cs typeface="Roboto"/>
                <a:sym typeface="Roboto"/>
              </a:rPr>
              <a:t>Configure secure firewalls by leveraging rules and groups.</a:t>
            </a:r>
            <a:endParaRPr lang="en-US" sz="2200" dirty="0"/>
          </a:p>
          <a:p>
            <a:pPr marL="457200"/>
            <a:endParaRPr lang="en-US" sz="2500" b="0" dirty="0"/>
          </a:p>
        </p:txBody>
      </p:sp>
    </p:spTree>
    <p:extLst>
      <p:ext uri="{BB962C8B-B14F-4D97-AF65-F5344CB8AC3E}">
        <p14:creationId xmlns:p14="http://schemas.microsoft.com/office/powerpoint/2010/main" val="35382587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1" name="Google Shape;391;g304573a0589_0_129"/>
          <p:cNvSpPr txBox="1">
            <a:spLocks noGrp="1"/>
          </p:cNvSpPr>
          <p:nvPr>
            <p:ph type="title"/>
          </p:nvPr>
        </p:nvSpPr>
        <p:spPr>
          <a:xfrm>
            <a:off x="628650" y="273464"/>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Proxmox VE Objects: Storage</a:t>
            </a:r>
            <a:endParaRPr dirty="0"/>
          </a:p>
        </p:txBody>
      </p:sp>
      <p:sp>
        <p:nvSpPr>
          <p:cNvPr id="392" name="Google Shape;392;g304573a0589_0_129"/>
          <p:cNvSpPr txBox="1"/>
          <p:nvPr/>
        </p:nvSpPr>
        <p:spPr>
          <a:xfrm>
            <a:off x="8723633" y="2290247"/>
            <a:ext cx="3468367" cy="2277506"/>
          </a:xfrm>
          <a:prstGeom prst="rect">
            <a:avLst/>
          </a:prstGeom>
          <a:noFill/>
          <a:ln>
            <a:noFill/>
          </a:ln>
        </p:spPr>
        <p:txBody>
          <a:bodyPr spcFirstLastPara="1" wrap="square" lIns="91425" tIns="45700" rIns="91425" bIns="45700" anchor="t" anchorCtr="0">
            <a:spAutoFit/>
          </a:bodyPr>
          <a:lstStyle/>
          <a:p>
            <a:pPr marL="457200" lvl="0" indent="-368300" algn="l" rtl="0">
              <a:spcBef>
                <a:spcPts val="0"/>
              </a:spcBef>
              <a:spcAft>
                <a:spcPts val="1200"/>
              </a:spcAft>
              <a:buClr>
                <a:schemeClr val="dk1"/>
              </a:buClr>
              <a:buSzPts val="2200"/>
              <a:buFont typeface="Roboto"/>
              <a:buChar char="●"/>
            </a:pPr>
            <a:r>
              <a:rPr lang="en-US" sz="1600" dirty="0">
                <a:solidFill>
                  <a:schemeClr val="dk1"/>
                </a:solidFill>
                <a:latin typeface="Roboto"/>
                <a:ea typeface="Roboto"/>
                <a:cs typeface="Roboto"/>
                <a:sym typeface="Roboto"/>
              </a:rPr>
              <a:t>Options include a </a:t>
            </a:r>
            <a:r>
              <a:rPr lang="en-US" sz="1600" i="1" dirty="0">
                <a:solidFill>
                  <a:schemeClr val="dk1"/>
                </a:solidFill>
                <a:latin typeface="Roboto"/>
                <a:ea typeface="Roboto"/>
                <a:cs typeface="Roboto"/>
                <a:sym typeface="Roboto"/>
              </a:rPr>
              <a:t>Summary</a:t>
            </a:r>
            <a:r>
              <a:rPr lang="en-US" sz="1600" dirty="0">
                <a:solidFill>
                  <a:schemeClr val="dk1"/>
                </a:solidFill>
                <a:latin typeface="Roboto"/>
                <a:ea typeface="Roboto"/>
                <a:cs typeface="Roboto"/>
                <a:sym typeface="Roboto"/>
              </a:rPr>
              <a:t> tab, Content tab, and Permissions tab.</a:t>
            </a:r>
            <a:endParaRPr sz="1600" dirty="0">
              <a:solidFill>
                <a:schemeClr val="dk1"/>
              </a:solidFill>
              <a:latin typeface="Roboto"/>
              <a:ea typeface="Roboto"/>
              <a:cs typeface="Roboto"/>
              <a:sym typeface="Roboto"/>
            </a:endParaRPr>
          </a:p>
          <a:p>
            <a:pPr marL="457200" lvl="0" indent="-368300" algn="l" rtl="0">
              <a:spcBef>
                <a:spcPts val="0"/>
              </a:spcBef>
              <a:spcAft>
                <a:spcPts val="1200"/>
              </a:spcAft>
              <a:buClr>
                <a:schemeClr val="dk1"/>
              </a:buClr>
              <a:buSzPts val="2200"/>
              <a:buFont typeface="Roboto"/>
              <a:buChar char="●"/>
            </a:pPr>
            <a:r>
              <a:rPr lang="en-US" sz="1600" dirty="0">
                <a:solidFill>
                  <a:schemeClr val="dk1"/>
                </a:solidFill>
                <a:latin typeface="Roboto"/>
                <a:ea typeface="Roboto"/>
                <a:cs typeface="Roboto"/>
                <a:sym typeface="Roboto"/>
              </a:rPr>
              <a:t>Easy to find storage type, usage, and content.</a:t>
            </a:r>
            <a:endParaRPr sz="1600" dirty="0">
              <a:solidFill>
                <a:schemeClr val="dk1"/>
              </a:solidFill>
              <a:latin typeface="Roboto"/>
              <a:ea typeface="Roboto"/>
              <a:cs typeface="Roboto"/>
              <a:sym typeface="Roboto"/>
            </a:endParaRPr>
          </a:p>
          <a:p>
            <a:pPr marL="457200" lvl="0" indent="-368300" algn="l" rtl="0">
              <a:spcBef>
                <a:spcPts val="0"/>
              </a:spcBef>
              <a:spcAft>
                <a:spcPts val="1200"/>
              </a:spcAft>
              <a:buClr>
                <a:schemeClr val="dk1"/>
              </a:buClr>
              <a:buSzPts val="2200"/>
              <a:buFont typeface="Roboto"/>
              <a:buChar char="●"/>
            </a:pPr>
            <a:r>
              <a:rPr lang="en-US" sz="1600" dirty="0">
                <a:solidFill>
                  <a:schemeClr val="dk1"/>
                </a:solidFill>
                <a:latin typeface="Roboto"/>
                <a:ea typeface="Roboto"/>
                <a:cs typeface="Roboto"/>
                <a:sym typeface="Roboto"/>
              </a:rPr>
              <a:t>Store backups, </a:t>
            </a:r>
            <a:r>
              <a:rPr lang="en-US" sz="1600" i="1" dirty="0">
                <a:solidFill>
                  <a:schemeClr val="dk1"/>
                </a:solidFill>
                <a:latin typeface="Roboto"/>
                <a:ea typeface="Roboto"/>
                <a:cs typeface="Roboto"/>
                <a:sym typeface="Roboto"/>
              </a:rPr>
              <a:t>.iso </a:t>
            </a:r>
            <a:r>
              <a:rPr lang="en-US" sz="1600" dirty="0">
                <a:solidFill>
                  <a:schemeClr val="dk1"/>
                </a:solidFill>
                <a:latin typeface="Roboto"/>
                <a:ea typeface="Roboto"/>
                <a:cs typeface="Roboto"/>
                <a:sym typeface="Roboto"/>
              </a:rPr>
              <a:t>images, and templates.</a:t>
            </a:r>
            <a:endParaRPr sz="1600" dirty="0">
              <a:solidFill>
                <a:schemeClr val="dk1"/>
              </a:solidFill>
              <a:latin typeface="Roboto"/>
              <a:ea typeface="Roboto"/>
              <a:cs typeface="Roboto"/>
              <a:sym typeface="Roboto"/>
            </a:endParaRPr>
          </a:p>
        </p:txBody>
      </p:sp>
      <p:pic>
        <p:nvPicPr>
          <p:cNvPr id="4" name="Picture 3">
            <a:extLst>
              <a:ext uri="{FF2B5EF4-FFF2-40B4-BE49-F238E27FC236}">
                <a16:creationId xmlns:a16="http://schemas.microsoft.com/office/drawing/2014/main" id="{F6754EA1-4BA1-13FB-3CA9-1F866C9B111D}"/>
              </a:ext>
            </a:extLst>
          </p:cNvPr>
          <p:cNvPicPr>
            <a:picLocks noChangeAspect="1"/>
          </p:cNvPicPr>
          <p:nvPr/>
        </p:nvPicPr>
        <p:blipFill>
          <a:blip r:embed="rId3"/>
          <a:stretch>
            <a:fillRect/>
          </a:stretch>
        </p:blipFill>
        <p:spPr>
          <a:xfrm>
            <a:off x="945214" y="1459992"/>
            <a:ext cx="7772400" cy="3938016"/>
          </a:xfrm>
          <a:prstGeom prst="rect">
            <a:avLst/>
          </a:prstGeom>
        </p:spPr>
      </p:pic>
      <p:sp>
        <p:nvSpPr>
          <p:cNvPr id="7" name="TextBox 6">
            <a:extLst>
              <a:ext uri="{FF2B5EF4-FFF2-40B4-BE49-F238E27FC236}">
                <a16:creationId xmlns:a16="http://schemas.microsoft.com/office/drawing/2014/main" id="{9FB01D3A-650F-81DD-A388-7C39AE0254CE}"/>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04.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400" name="Google Shape;400;g304573a0589_0_139"/>
          <p:cNvSpPr txBox="1">
            <a:spLocks noGrp="1"/>
          </p:cNvSpPr>
          <p:nvPr>
            <p:ph type="title"/>
          </p:nvPr>
        </p:nvSpPr>
        <p:spPr>
          <a:xfrm>
            <a:off x="590550" y="273464"/>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Proxmox VE Objects: Pools</a:t>
            </a:r>
            <a:endParaRPr dirty="0"/>
          </a:p>
        </p:txBody>
      </p:sp>
      <p:sp>
        <p:nvSpPr>
          <p:cNvPr id="401" name="Google Shape;401;g304573a0589_0_139"/>
          <p:cNvSpPr txBox="1"/>
          <p:nvPr/>
        </p:nvSpPr>
        <p:spPr>
          <a:xfrm>
            <a:off x="8266977" y="1821621"/>
            <a:ext cx="3681000" cy="2277506"/>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1200"/>
              </a:spcAft>
              <a:buNone/>
            </a:pPr>
            <a:r>
              <a:rPr lang="en-US" sz="1600" dirty="0">
                <a:solidFill>
                  <a:schemeClr val="dk1"/>
                </a:solidFill>
                <a:latin typeface="Roboto"/>
                <a:ea typeface="Roboto"/>
                <a:cs typeface="Roboto"/>
                <a:sym typeface="Roboto"/>
              </a:rPr>
              <a:t>Pools are organizational objects where admins can group VMs, CTs, and storage devices for simply management.</a:t>
            </a:r>
            <a:endParaRPr sz="1600" dirty="0">
              <a:solidFill>
                <a:schemeClr val="dk1"/>
              </a:solidFill>
              <a:latin typeface="Roboto"/>
              <a:ea typeface="Roboto"/>
              <a:cs typeface="Roboto"/>
              <a:sym typeface="Roboto"/>
            </a:endParaRPr>
          </a:p>
          <a:p>
            <a:pPr marL="457200" lvl="0" indent="-368300" algn="l" rtl="0">
              <a:spcBef>
                <a:spcPts val="0"/>
              </a:spcBef>
              <a:spcAft>
                <a:spcPts val="1200"/>
              </a:spcAft>
              <a:buClr>
                <a:schemeClr val="dk1"/>
              </a:buClr>
              <a:buSzPts val="2200"/>
              <a:buFont typeface="Roboto"/>
              <a:buChar char="●"/>
            </a:pPr>
            <a:r>
              <a:rPr lang="en-US" sz="1600" dirty="0">
                <a:solidFill>
                  <a:schemeClr val="dk1"/>
                </a:solidFill>
                <a:latin typeface="Roboto"/>
                <a:ea typeface="Roboto"/>
                <a:cs typeface="Roboto"/>
                <a:sym typeface="Roboto"/>
              </a:rPr>
              <a:t>Check members.</a:t>
            </a:r>
            <a:endParaRPr sz="1600" dirty="0">
              <a:solidFill>
                <a:schemeClr val="dk1"/>
              </a:solidFill>
              <a:latin typeface="Roboto"/>
              <a:ea typeface="Roboto"/>
              <a:cs typeface="Roboto"/>
              <a:sym typeface="Roboto"/>
            </a:endParaRPr>
          </a:p>
          <a:p>
            <a:pPr marL="457200" lvl="0" indent="-368300" algn="l" rtl="0">
              <a:spcBef>
                <a:spcPts val="0"/>
              </a:spcBef>
              <a:spcAft>
                <a:spcPts val="1200"/>
              </a:spcAft>
              <a:buClr>
                <a:schemeClr val="dk1"/>
              </a:buClr>
              <a:buSzPts val="2200"/>
              <a:buFont typeface="Roboto"/>
              <a:buChar char="●"/>
            </a:pPr>
            <a:r>
              <a:rPr lang="en-US" sz="1600" dirty="0">
                <a:solidFill>
                  <a:schemeClr val="dk1"/>
                </a:solidFill>
                <a:latin typeface="Roboto"/>
                <a:ea typeface="Roboto"/>
                <a:cs typeface="Roboto"/>
                <a:sym typeface="Roboto"/>
              </a:rPr>
              <a:t>Check permissions for those members.</a:t>
            </a:r>
            <a:endParaRPr sz="1600" dirty="0">
              <a:solidFill>
                <a:schemeClr val="dk1"/>
              </a:solidFill>
              <a:latin typeface="Roboto"/>
              <a:ea typeface="Roboto"/>
              <a:cs typeface="Roboto"/>
              <a:sym typeface="Roboto"/>
            </a:endParaRPr>
          </a:p>
        </p:txBody>
      </p:sp>
      <p:sp>
        <p:nvSpPr>
          <p:cNvPr id="404" name="Google Shape;404;g304573a0589_0_139"/>
          <p:cNvSpPr txBox="1"/>
          <p:nvPr/>
        </p:nvSpPr>
        <p:spPr>
          <a:xfrm>
            <a:off x="8266977" y="4270762"/>
            <a:ext cx="3483900" cy="1631175"/>
          </a:xfrm>
          <a:prstGeom prst="rect">
            <a:avLst/>
          </a:prstGeom>
          <a:solidFill>
            <a:srgbClr val="B3DFFF"/>
          </a:solidFill>
          <a:ln>
            <a:noFill/>
          </a:ln>
        </p:spPr>
        <p:txBody>
          <a:bodyPr spcFirstLastPara="1" wrap="square" lIns="91425" tIns="45700" rIns="91425" bIns="45700" anchor="t" anchorCtr="0">
            <a:spAutoFit/>
          </a:bodyPr>
          <a:lstStyle/>
          <a:p>
            <a:pPr marL="0" lvl="0" indent="0" algn="ctr" rtl="0">
              <a:spcBef>
                <a:spcPts val="0"/>
              </a:spcBef>
              <a:spcAft>
                <a:spcPts val="0"/>
              </a:spcAft>
              <a:buNone/>
            </a:pPr>
            <a:r>
              <a:rPr lang="en-US" sz="2000" b="1" dirty="0">
                <a:solidFill>
                  <a:srgbClr val="0E5C9A"/>
                </a:solidFill>
                <a:latin typeface="Roboto"/>
                <a:ea typeface="Roboto"/>
                <a:cs typeface="Roboto"/>
                <a:sym typeface="Roboto"/>
              </a:rPr>
              <a:t>We are now ready for Lab 1: Accessing the </a:t>
            </a:r>
            <a:endParaRPr sz="2000" b="1" dirty="0">
              <a:solidFill>
                <a:srgbClr val="0E5C9A"/>
              </a:solidFill>
              <a:latin typeface="Roboto"/>
              <a:ea typeface="Roboto"/>
              <a:cs typeface="Roboto"/>
              <a:sym typeface="Roboto"/>
            </a:endParaRPr>
          </a:p>
          <a:p>
            <a:pPr marL="0" lvl="0" indent="0" algn="ctr" rtl="0">
              <a:spcBef>
                <a:spcPts val="0"/>
              </a:spcBef>
              <a:spcAft>
                <a:spcPts val="0"/>
              </a:spcAft>
              <a:buNone/>
            </a:pPr>
            <a:r>
              <a:rPr lang="en-US" sz="2000" b="1" dirty="0">
                <a:solidFill>
                  <a:srgbClr val="0E5C9A"/>
                </a:solidFill>
                <a:latin typeface="Roboto"/>
                <a:ea typeface="Roboto"/>
                <a:cs typeface="Roboto"/>
                <a:sym typeface="Roboto"/>
              </a:rPr>
              <a:t>Lab Environment</a:t>
            </a:r>
          </a:p>
          <a:p>
            <a:pPr marL="0" lvl="0" indent="0" algn="ctr" rtl="0">
              <a:spcBef>
                <a:spcPts val="0"/>
              </a:spcBef>
              <a:spcAft>
                <a:spcPts val="0"/>
              </a:spcAft>
              <a:buNone/>
            </a:pPr>
            <a:r>
              <a:rPr lang="en-US" sz="2000" b="1" dirty="0">
                <a:solidFill>
                  <a:srgbClr val="0E5C9A"/>
                </a:solidFill>
                <a:latin typeface="Roboto"/>
                <a:ea typeface="Roboto"/>
                <a:cs typeface="Roboto"/>
                <a:sym typeface="Roboto"/>
              </a:rPr>
              <a:t>and </a:t>
            </a:r>
          </a:p>
          <a:p>
            <a:pPr marL="0" lvl="0" indent="0" algn="ctr" rtl="0">
              <a:spcBef>
                <a:spcPts val="0"/>
              </a:spcBef>
              <a:spcAft>
                <a:spcPts val="0"/>
              </a:spcAft>
              <a:buNone/>
            </a:pPr>
            <a:r>
              <a:rPr lang="en-US" sz="2000" b="1" dirty="0">
                <a:solidFill>
                  <a:srgbClr val="0E5C9A"/>
                </a:solidFill>
                <a:latin typeface="Roboto"/>
                <a:ea typeface="Roboto"/>
                <a:cs typeface="Roboto"/>
                <a:sym typeface="Roboto"/>
              </a:rPr>
              <a:t>Assessment 4</a:t>
            </a:r>
            <a:endParaRPr sz="2000" b="1" dirty="0">
              <a:solidFill>
                <a:srgbClr val="0E5C9A"/>
              </a:solidFill>
              <a:latin typeface="Roboto"/>
              <a:ea typeface="Roboto"/>
              <a:cs typeface="Roboto"/>
              <a:sym typeface="Roboto"/>
            </a:endParaRPr>
          </a:p>
        </p:txBody>
      </p:sp>
      <p:pic>
        <p:nvPicPr>
          <p:cNvPr id="6" name="Picture 5" descr="A screenshot of a computer&#10;&#10;Description automatically generated">
            <a:extLst>
              <a:ext uri="{FF2B5EF4-FFF2-40B4-BE49-F238E27FC236}">
                <a16:creationId xmlns:a16="http://schemas.microsoft.com/office/drawing/2014/main" id="{6CD47530-5314-313B-E42B-F8A992B66381}"/>
              </a:ext>
            </a:extLst>
          </p:cNvPr>
          <p:cNvPicPr>
            <a:picLocks noChangeAspect="1"/>
          </p:cNvPicPr>
          <p:nvPr/>
        </p:nvPicPr>
        <p:blipFill>
          <a:blip r:embed="rId3"/>
          <a:stretch>
            <a:fillRect/>
          </a:stretch>
        </p:blipFill>
        <p:spPr>
          <a:xfrm>
            <a:off x="857664" y="1531603"/>
            <a:ext cx="7142800" cy="3623159"/>
          </a:xfrm>
          <a:prstGeom prst="rect">
            <a:avLst/>
          </a:prstGeom>
        </p:spPr>
      </p:pic>
      <p:sp>
        <p:nvSpPr>
          <p:cNvPr id="8" name="TextBox 7">
            <a:extLst>
              <a:ext uri="{FF2B5EF4-FFF2-40B4-BE49-F238E27FC236}">
                <a16:creationId xmlns:a16="http://schemas.microsoft.com/office/drawing/2014/main" id="{FE18F15A-1889-85A1-3F35-F4907D4F86EE}"/>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04.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g302bd11f498_0_87"/>
          <p:cNvSpPr txBox="1">
            <a:spLocks noGrp="1"/>
          </p:cNvSpPr>
          <p:nvPr>
            <p:ph type="title"/>
          </p:nvPr>
        </p:nvSpPr>
        <p:spPr>
          <a:xfrm>
            <a:off x="838200" y="524149"/>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Lab 1: Accessing the Lab Environment</a:t>
            </a:r>
            <a:endParaRPr dirty="0">
              <a:latin typeface="Roboto" panose="02000000000000000000" pitchFamily="2" charset="0"/>
              <a:ea typeface="Roboto" panose="02000000000000000000" pitchFamily="2" charset="0"/>
            </a:endParaRPr>
          </a:p>
        </p:txBody>
      </p:sp>
      <p:sp>
        <p:nvSpPr>
          <p:cNvPr id="410" name="Google Shape;410;g302bd11f498_0_87"/>
          <p:cNvSpPr txBox="1"/>
          <p:nvPr/>
        </p:nvSpPr>
        <p:spPr>
          <a:xfrm>
            <a:off x="410587" y="2238342"/>
            <a:ext cx="5205535" cy="4062610"/>
          </a:xfrm>
          <a:prstGeom prst="rect">
            <a:avLst/>
          </a:prstGeom>
          <a:noFill/>
          <a:ln>
            <a:noFill/>
          </a:ln>
        </p:spPr>
        <p:txBody>
          <a:bodyPr spcFirstLastPara="1" wrap="square" lIns="91425" tIns="45700" rIns="91425" bIns="45700" anchor="t" anchorCtr="0">
            <a:spAutoFit/>
          </a:bodyPr>
          <a:lstStyle/>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Summary</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In this lab, you will become familiar with the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Virtual Environment (VE)</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 interface by exploring an already deployed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 node. You will learn the layout of the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graphical user interface (GUI)</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 and see how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 is set up.</a:t>
            </a:r>
            <a:r>
              <a:rPr lang="en-US" sz="1800" b="0" i="0" u="none" strike="noStrike" cap="none" dirty="0">
                <a:solidFill>
                  <a:srgbClr val="262626"/>
                </a:solidFill>
                <a:latin typeface="Roboto" panose="02000000000000000000" pitchFamily="2" charset="0"/>
                <a:ea typeface="Roboto" panose="02000000000000000000" pitchFamily="2" charset="0"/>
                <a:sym typeface="Arial"/>
              </a:rPr>
              <a:t> </a:t>
            </a:r>
            <a:endParaRPr sz="1800" b="1" i="0" u="none" strike="noStrike" cap="none" dirty="0">
              <a:solidFill>
                <a:srgbClr val="262626"/>
              </a:solidFill>
              <a:latin typeface="Roboto" panose="02000000000000000000" pitchFamily="2" charset="0"/>
              <a:ea typeface="Roboto" panose="02000000000000000000" pitchFamily="2" charset="0"/>
              <a:cs typeface="Roboto"/>
              <a:sym typeface="Roboto"/>
            </a:endParaRPr>
          </a:p>
          <a:p>
            <a:pPr marL="1200150" marR="0" lvl="2" indent="-142875" algn="l" rtl="0">
              <a:spcBef>
                <a:spcPts val="0"/>
              </a:spcBef>
              <a:spcAft>
                <a:spcPts val="0"/>
              </a:spcAft>
              <a:buClr>
                <a:srgbClr val="0E5C9A"/>
              </a:buClr>
              <a:buSzPts val="2250"/>
              <a:buFont typeface="Arial"/>
              <a:buNone/>
            </a:pPr>
            <a:endParaRPr sz="1800" b="1" i="0" u="none" strike="noStrike" cap="none" dirty="0">
              <a:solidFill>
                <a:srgbClr val="0E5C9A"/>
              </a:solidFill>
              <a:latin typeface="Roboto" panose="02000000000000000000" pitchFamily="2" charset="0"/>
              <a:ea typeface="Roboto" panose="02000000000000000000" pitchFamily="2" charset="0"/>
              <a:cs typeface="Roboto"/>
              <a:sym typeface="Roboto"/>
            </a:endParaRPr>
          </a:p>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Objective</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000"/>
              <a:buFont typeface="Arial"/>
              <a:buChar char="•"/>
            </a:pPr>
            <a:r>
              <a:rPr lang="en-US" sz="1600" b="0" i="0" u="none" strike="noStrike" cap="none" dirty="0">
                <a:solidFill>
                  <a:srgbClr val="262626"/>
                </a:solidFill>
                <a:latin typeface="Roboto" panose="02000000000000000000" pitchFamily="2" charset="0"/>
                <a:ea typeface="Roboto" panose="02000000000000000000" pitchFamily="2" charset="0"/>
                <a:cs typeface="Roboto"/>
                <a:sym typeface="Roboto"/>
              </a:rPr>
              <a:t>Log in and navigate to a </a:t>
            </a:r>
            <a:r>
              <a:rPr lang="en-US" sz="1600" b="0" i="1" u="none" strike="noStrike" cap="none" dirty="0">
                <a:solidFill>
                  <a:srgbClr val="262626"/>
                </a:solidFill>
                <a:latin typeface="Roboto" panose="02000000000000000000" pitchFamily="2" charset="0"/>
                <a:ea typeface="Roboto" panose="02000000000000000000" pitchFamily="2" charset="0"/>
                <a:cs typeface="Roboto"/>
                <a:sym typeface="Roboto"/>
              </a:rPr>
              <a:t>Proxmox VE </a:t>
            </a:r>
            <a:r>
              <a:rPr lang="en-US" sz="1600" b="0" i="0" u="none" strike="noStrike" cap="none" dirty="0">
                <a:solidFill>
                  <a:srgbClr val="262626"/>
                </a:solidFill>
                <a:latin typeface="Roboto" panose="02000000000000000000" pitchFamily="2" charset="0"/>
                <a:ea typeface="Roboto" panose="02000000000000000000" pitchFamily="2" charset="0"/>
                <a:cs typeface="Roboto"/>
                <a:sym typeface="Roboto"/>
              </a:rPr>
              <a:t>Node via the GUI.</a:t>
            </a:r>
            <a:endParaRPr dirty="0">
              <a:latin typeface="Roboto" panose="02000000000000000000" pitchFamily="2" charset="0"/>
              <a:ea typeface="Roboto" panose="02000000000000000000" pitchFamily="2" charset="0"/>
            </a:endParaRPr>
          </a:p>
          <a:p>
            <a:pPr marL="457200" marR="0" lvl="1" indent="0" algn="l" rtl="0">
              <a:spcBef>
                <a:spcPts val="0"/>
              </a:spcBef>
              <a:spcAft>
                <a:spcPts val="0"/>
              </a:spcAft>
              <a:buNone/>
            </a:pPr>
            <a:br>
              <a:rPr lang="en-US" sz="1800" b="0" i="0" u="none" strike="noStrike" cap="none" dirty="0">
                <a:solidFill>
                  <a:schemeClr val="dk1"/>
                </a:solidFill>
                <a:latin typeface="Roboto" panose="02000000000000000000" pitchFamily="2" charset="0"/>
                <a:ea typeface="Roboto" panose="02000000000000000000" pitchFamily="2" charset="0"/>
                <a:sym typeface="Arial"/>
              </a:rPr>
            </a:b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411" name="Google Shape;411;g302bd11f498_0_87"/>
          <p:cNvCxnSpPr/>
          <p:nvPr/>
        </p:nvCxnSpPr>
        <p:spPr>
          <a:xfrm>
            <a:off x="0" y="2012538"/>
            <a:ext cx="11850000" cy="0"/>
          </a:xfrm>
          <a:prstGeom prst="straightConnector1">
            <a:avLst/>
          </a:prstGeom>
          <a:noFill/>
          <a:ln w="19050" cap="flat" cmpd="sng">
            <a:solidFill>
              <a:schemeClr val="accent1"/>
            </a:solidFill>
            <a:prstDash val="solid"/>
            <a:miter lim="800000"/>
            <a:headEnd type="none" w="sm" len="sm"/>
            <a:tailEnd type="none" w="sm" len="sm"/>
          </a:ln>
        </p:spPr>
      </p:cxnSp>
      <p:pic>
        <p:nvPicPr>
          <p:cNvPr id="412" name="Google Shape;412;g302bd11f498_0_87" descr="A screenshot of a computer&#10;&#10;Description automatically generated"/>
          <p:cNvPicPr preferRelativeResize="0"/>
          <p:nvPr/>
        </p:nvPicPr>
        <p:blipFill rotWithShape="1">
          <a:blip r:embed="rId3">
            <a:alphaModFix/>
          </a:blip>
          <a:srcRect/>
          <a:stretch/>
        </p:blipFill>
        <p:spPr>
          <a:xfrm>
            <a:off x="6096000" y="2535008"/>
            <a:ext cx="5375808" cy="2915105"/>
          </a:xfrm>
          <a:prstGeom prst="rect">
            <a:avLst/>
          </a:prstGeom>
          <a:noFill/>
          <a:ln>
            <a:solidFill>
              <a:schemeClr val="bg1">
                <a:lumMod val="85000"/>
              </a:schemeClr>
            </a:solidFill>
          </a:ln>
        </p:spPr>
      </p:pic>
      <p:sp>
        <p:nvSpPr>
          <p:cNvPr id="2" name="TextBox 1">
            <a:extLst>
              <a:ext uri="{FF2B5EF4-FFF2-40B4-BE49-F238E27FC236}">
                <a16:creationId xmlns:a16="http://schemas.microsoft.com/office/drawing/2014/main" id="{8AADFB89-9A13-6718-DB45-2C1B6024298A}"/>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04.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g302bd11f498_0_22"/>
          <p:cNvSpPr txBox="1">
            <a:spLocks noGrp="1"/>
          </p:cNvSpPr>
          <p:nvPr>
            <p:ph type="title"/>
          </p:nvPr>
        </p:nvSpPr>
        <p:spPr>
          <a:xfrm>
            <a:off x="838200" y="365125"/>
            <a:ext cx="10515600" cy="52833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b="0" dirty="0"/>
              <a:t>Module 05.</a:t>
            </a:r>
            <a:endParaRPr b="0" dirty="0"/>
          </a:p>
          <a:p>
            <a:pPr marL="0" lvl="0" indent="0" algn="l" rtl="0">
              <a:lnSpc>
                <a:spcPct val="100000"/>
              </a:lnSpc>
              <a:spcBef>
                <a:spcPts val="0"/>
              </a:spcBef>
              <a:spcAft>
                <a:spcPts val="0"/>
              </a:spcAft>
              <a:buNone/>
            </a:pPr>
            <a:r>
              <a:rPr lang="en-US" dirty="0"/>
              <a:t>Proxmox VE Virtual Storage</a:t>
            </a:r>
            <a:endParaRP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g302bd11f498_0_62"/>
          <p:cNvSpPr txBox="1">
            <a:spLocks noGrp="1"/>
          </p:cNvSpPr>
          <p:nvPr>
            <p:ph type="title"/>
          </p:nvPr>
        </p:nvSpPr>
        <p:spPr>
          <a:xfrm>
            <a:off x="838200" y="613601"/>
            <a:ext cx="10515600" cy="1325700"/>
          </a:xfrm>
          <a:prstGeom prst="rect">
            <a:avLst/>
          </a:prstGeom>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None/>
            </a:pPr>
            <a:r>
              <a:rPr lang="en-US" b="0" dirty="0"/>
              <a:t>Module 05. </a:t>
            </a:r>
            <a:endParaRPr b="0" dirty="0"/>
          </a:p>
          <a:p>
            <a:pPr marL="0" lvl="0" indent="0" algn="l" rtl="0">
              <a:lnSpc>
                <a:spcPct val="100000"/>
              </a:lnSpc>
              <a:spcBef>
                <a:spcPts val="0"/>
              </a:spcBef>
              <a:spcAft>
                <a:spcPts val="0"/>
              </a:spcAft>
              <a:buNone/>
            </a:pPr>
            <a:r>
              <a:rPr lang="en-US" dirty="0"/>
              <a:t>Overview and Learning Objectives</a:t>
            </a:r>
            <a:endParaRPr dirty="0"/>
          </a:p>
        </p:txBody>
      </p:sp>
      <p:sp>
        <p:nvSpPr>
          <p:cNvPr id="424" name="Google Shape;424;g302bd11f498_0_62"/>
          <p:cNvSpPr txBox="1">
            <a:spLocks noGrp="1"/>
          </p:cNvSpPr>
          <p:nvPr>
            <p:ph type="title"/>
          </p:nvPr>
        </p:nvSpPr>
        <p:spPr>
          <a:xfrm>
            <a:off x="838200" y="2425145"/>
            <a:ext cx="10515600" cy="3366755"/>
          </a:xfrm>
          <a:prstGeom prst="rect">
            <a:avLst/>
          </a:prstGeom>
        </p:spPr>
        <p:txBody>
          <a:bodyPr spcFirstLastPara="1" wrap="square" lIns="91425" tIns="45700" rIns="91425" bIns="45700" anchor="t" anchorCtr="0">
            <a:normAutofit/>
          </a:bodyPr>
          <a:lstStyle/>
          <a:p>
            <a:pPr marL="0" lvl="0" indent="0" algn="l" rtl="0">
              <a:lnSpc>
                <a:spcPct val="100000"/>
              </a:lnSpc>
              <a:spcBef>
                <a:spcPts val="0"/>
              </a:spcBef>
              <a:spcAft>
                <a:spcPts val="0"/>
              </a:spcAft>
              <a:buNone/>
            </a:pPr>
            <a:r>
              <a:rPr lang="en-US" sz="2000" b="0" dirty="0"/>
              <a:t>In this module, we will learn the key role that storage technologies play on a software-defined data center deployment.</a:t>
            </a:r>
            <a:endParaRPr sz="2000" b="0" dirty="0"/>
          </a:p>
          <a:p>
            <a:pPr marL="0" lvl="0" indent="0" algn="l" rtl="0">
              <a:lnSpc>
                <a:spcPct val="100000"/>
              </a:lnSpc>
              <a:spcBef>
                <a:spcPts val="0"/>
              </a:spcBef>
              <a:spcAft>
                <a:spcPts val="0"/>
              </a:spcAft>
              <a:buNone/>
            </a:pPr>
            <a:endParaRPr sz="2000" b="0" dirty="0"/>
          </a:p>
          <a:p>
            <a:pPr marL="0" lvl="0" indent="0" algn="l" rtl="0">
              <a:lnSpc>
                <a:spcPct val="100000"/>
              </a:lnSpc>
              <a:spcBef>
                <a:spcPts val="0"/>
              </a:spcBef>
              <a:spcAft>
                <a:spcPts val="600"/>
              </a:spcAft>
              <a:buNone/>
            </a:pPr>
            <a:r>
              <a:rPr lang="en-US" sz="2000" dirty="0"/>
              <a:t>Learning Objectives</a:t>
            </a:r>
            <a:endParaRPr sz="2000" dirty="0"/>
          </a:p>
          <a:p>
            <a:pPr marL="457200" lvl="0" indent="-406400" algn="l" rtl="0">
              <a:lnSpc>
                <a:spcPct val="100000"/>
              </a:lnSpc>
              <a:spcBef>
                <a:spcPts val="0"/>
              </a:spcBef>
              <a:spcAft>
                <a:spcPts val="600"/>
              </a:spcAft>
              <a:buSzPct val="95000"/>
              <a:buAutoNum type="arabicPeriod"/>
            </a:pPr>
            <a:r>
              <a:rPr lang="en-US" sz="2000" b="0" dirty="0"/>
              <a:t>Identify local storage vs. shared storage benefits.</a:t>
            </a:r>
            <a:endParaRPr sz="2000" b="0" dirty="0"/>
          </a:p>
          <a:p>
            <a:pPr marL="457200" lvl="0" indent="-406400" algn="l" rtl="0">
              <a:lnSpc>
                <a:spcPct val="100000"/>
              </a:lnSpc>
              <a:spcBef>
                <a:spcPts val="0"/>
              </a:spcBef>
              <a:spcAft>
                <a:spcPts val="600"/>
              </a:spcAft>
              <a:buSzPct val="95000"/>
              <a:buAutoNum type="arabicPeriod"/>
            </a:pPr>
            <a:r>
              <a:rPr lang="en-US" sz="2000" b="0" dirty="0"/>
              <a:t>Correctly classify storage technologies by how they are accessed, how they store data, and their features.</a:t>
            </a:r>
            <a:endParaRPr sz="2000" b="0" dirty="0"/>
          </a:p>
          <a:p>
            <a:pPr marL="457200" lvl="0" indent="-406400" algn="l" rtl="0">
              <a:lnSpc>
                <a:spcPct val="100000"/>
              </a:lnSpc>
              <a:spcBef>
                <a:spcPts val="0"/>
              </a:spcBef>
              <a:spcAft>
                <a:spcPts val="600"/>
              </a:spcAft>
              <a:buSzPct val="95000"/>
              <a:buAutoNum type="arabicPeriod"/>
            </a:pPr>
            <a:r>
              <a:rPr lang="en-US" sz="2000" b="0" dirty="0"/>
              <a:t>Understand advanced storage technologies and the impact that deploying them has on a Software Defined Data Center (SDDC).</a:t>
            </a:r>
            <a:endParaRPr sz="2000" b="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g2f8de9e6bd7_0_0"/>
          <p:cNvSpPr txBox="1">
            <a:spLocks noGrp="1"/>
          </p:cNvSpPr>
          <p:nvPr>
            <p:ph type="title"/>
          </p:nvPr>
        </p:nvSpPr>
        <p:spPr>
          <a:xfrm>
            <a:off x="649359" y="206101"/>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Proxmox VE Storage Overview</a:t>
            </a:r>
            <a:endParaRPr dirty="0">
              <a:latin typeface="Roboto" panose="02000000000000000000" pitchFamily="2" charset="0"/>
              <a:ea typeface="Roboto" panose="02000000000000000000" pitchFamily="2" charset="0"/>
            </a:endParaRPr>
          </a:p>
        </p:txBody>
      </p:sp>
      <p:sp>
        <p:nvSpPr>
          <p:cNvPr id="430" name="Google Shape;430;g2f8de9e6bd7_0_0"/>
          <p:cNvSpPr txBox="1"/>
          <p:nvPr/>
        </p:nvSpPr>
        <p:spPr>
          <a:xfrm>
            <a:off x="713134" y="1587924"/>
            <a:ext cx="5051561" cy="4339609"/>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600"/>
              </a:spcAft>
              <a:buNone/>
            </a:pPr>
            <a:r>
              <a:rPr lang="en-US" sz="2000" dirty="0">
                <a:solidFill>
                  <a:schemeClr val="dk1"/>
                </a:solidFill>
                <a:latin typeface="Roboto" panose="02000000000000000000" pitchFamily="2" charset="0"/>
                <a:ea typeface="Roboto" panose="02000000000000000000" pitchFamily="2" charset="0"/>
                <a:cs typeface="Roboto"/>
                <a:sym typeface="Roboto"/>
              </a:rPr>
              <a:t>Remember that virtual machines are composed by files, but you need to save those files somewhere safe and accessible for your nodes to read and write the data from. You must use a </a:t>
            </a:r>
            <a:r>
              <a:rPr lang="en-US" sz="2000" b="1" dirty="0">
                <a:solidFill>
                  <a:schemeClr val="dk1"/>
                </a:solidFill>
                <a:latin typeface="Roboto" panose="02000000000000000000" pitchFamily="2" charset="0"/>
                <a:ea typeface="Roboto" panose="02000000000000000000" pitchFamily="2" charset="0"/>
                <a:cs typeface="Roboto"/>
                <a:sym typeface="Roboto"/>
              </a:rPr>
              <a:t>datastore</a:t>
            </a:r>
            <a:r>
              <a:rPr lang="en-US" sz="2000" dirty="0">
                <a:solidFill>
                  <a:schemeClr val="dk1"/>
                </a:solidFill>
                <a:latin typeface="Roboto" panose="02000000000000000000" pitchFamily="2" charset="0"/>
                <a:ea typeface="Roboto" panose="02000000000000000000" pitchFamily="2" charset="0"/>
                <a:cs typeface="Roboto"/>
                <a:sym typeface="Roboto"/>
              </a:rPr>
              <a:t>.</a:t>
            </a:r>
            <a:endParaRPr sz="2000" dirty="0">
              <a:solidFill>
                <a:schemeClr val="dk1"/>
              </a:solidFill>
              <a:latin typeface="Roboto" panose="02000000000000000000" pitchFamily="2" charset="0"/>
              <a:ea typeface="Roboto" panose="02000000000000000000" pitchFamily="2" charset="0"/>
              <a:cs typeface="Roboto"/>
              <a:sym typeface="Roboto"/>
            </a:endParaRPr>
          </a:p>
          <a:p>
            <a:pPr marL="0" lvl="0" indent="0" algn="l" rtl="0">
              <a:spcBef>
                <a:spcPts val="0"/>
              </a:spcBef>
              <a:spcAft>
                <a:spcPts val="600"/>
              </a:spcAft>
              <a:buNone/>
            </a:pPr>
            <a:endParaRPr sz="2000" dirty="0">
              <a:solidFill>
                <a:schemeClr val="dk1"/>
              </a:solidFill>
              <a:latin typeface="Roboto" panose="02000000000000000000" pitchFamily="2" charset="0"/>
              <a:ea typeface="Roboto" panose="02000000000000000000" pitchFamily="2" charset="0"/>
              <a:cs typeface="Roboto"/>
              <a:sym typeface="Roboto"/>
            </a:endParaRPr>
          </a:p>
          <a:p>
            <a:pPr marL="0" lvl="0" indent="0" algn="l" rtl="0">
              <a:spcBef>
                <a:spcPts val="0"/>
              </a:spcBef>
              <a:spcAft>
                <a:spcPts val="600"/>
              </a:spcAft>
              <a:buNone/>
            </a:pPr>
            <a:r>
              <a:rPr lang="en-US" sz="1800" dirty="0">
                <a:solidFill>
                  <a:schemeClr val="dk1"/>
                </a:solidFill>
                <a:latin typeface="Roboto" panose="02000000000000000000" pitchFamily="2" charset="0"/>
                <a:ea typeface="Roboto" panose="02000000000000000000" pitchFamily="2" charset="0"/>
                <a:cs typeface="Roboto"/>
                <a:sym typeface="Roboto"/>
              </a:rPr>
              <a:t>Storage in Proxmox VE is very flexible - you can:</a:t>
            </a:r>
            <a:endParaRPr sz="18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1800" dirty="0">
                <a:solidFill>
                  <a:schemeClr val="dk1"/>
                </a:solidFill>
                <a:latin typeface="Roboto" panose="02000000000000000000" pitchFamily="2" charset="0"/>
                <a:ea typeface="Roboto" panose="02000000000000000000" pitchFamily="2" charset="0"/>
                <a:cs typeface="Roboto"/>
                <a:sym typeface="Roboto"/>
              </a:rPr>
              <a:t>Have either local storage or shared storage.</a:t>
            </a:r>
            <a:endParaRPr sz="18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1800" dirty="0">
                <a:solidFill>
                  <a:schemeClr val="dk1"/>
                </a:solidFill>
                <a:latin typeface="Roboto" panose="02000000000000000000" pitchFamily="2" charset="0"/>
                <a:ea typeface="Roboto" panose="02000000000000000000" pitchFamily="2" charset="0"/>
                <a:cs typeface="Roboto"/>
                <a:sym typeface="Roboto"/>
              </a:rPr>
              <a:t>Create as many storage pools as your hardware allows.</a:t>
            </a:r>
            <a:endParaRPr sz="18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1800" dirty="0">
                <a:solidFill>
                  <a:schemeClr val="dk1"/>
                </a:solidFill>
                <a:latin typeface="Roboto" panose="02000000000000000000" pitchFamily="2" charset="0"/>
                <a:ea typeface="Roboto" panose="02000000000000000000" pitchFamily="2" charset="0"/>
                <a:cs typeface="Roboto"/>
                <a:sym typeface="Roboto"/>
              </a:rPr>
              <a:t>Use any storage technology compatible with Debian Linux.</a:t>
            </a:r>
            <a:endParaRPr sz="1800" dirty="0">
              <a:solidFill>
                <a:schemeClr val="dk1"/>
              </a:solidFill>
              <a:latin typeface="Roboto" panose="02000000000000000000" pitchFamily="2" charset="0"/>
              <a:ea typeface="Roboto" panose="02000000000000000000" pitchFamily="2" charset="0"/>
              <a:cs typeface="Roboto"/>
              <a:sym typeface="Roboto"/>
            </a:endParaRPr>
          </a:p>
        </p:txBody>
      </p:sp>
      <p:grpSp>
        <p:nvGrpSpPr>
          <p:cNvPr id="4" name="Group 3">
            <a:extLst>
              <a:ext uri="{FF2B5EF4-FFF2-40B4-BE49-F238E27FC236}">
                <a16:creationId xmlns:a16="http://schemas.microsoft.com/office/drawing/2014/main" id="{D7798924-1B76-4461-BF15-4F2E90E323B1}"/>
              </a:ext>
            </a:extLst>
          </p:cNvPr>
          <p:cNvGrpSpPr/>
          <p:nvPr/>
        </p:nvGrpSpPr>
        <p:grpSpPr>
          <a:xfrm>
            <a:off x="6031031" y="1390551"/>
            <a:ext cx="5809255" cy="4493497"/>
            <a:chOff x="7352236" y="1441428"/>
            <a:chExt cx="4574403" cy="3538331"/>
          </a:xfrm>
        </p:grpSpPr>
        <p:grpSp>
          <p:nvGrpSpPr>
            <p:cNvPr id="16" name="Group 15">
              <a:extLst>
                <a:ext uri="{FF2B5EF4-FFF2-40B4-BE49-F238E27FC236}">
                  <a16:creationId xmlns:a16="http://schemas.microsoft.com/office/drawing/2014/main" id="{8536EBA7-753B-40B8-929B-C8DB0CD1F932}"/>
                </a:ext>
              </a:extLst>
            </p:cNvPr>
            <p:cNvGrpSpPr/>
            <p:nvPr/>
          </p:nvGrpSpPr>
          <p:grpSpPr>
            <a:xfrm>
              <a:off x="7352236" y="1441428"/>
              <a:ext cx="4574403" cy="3538331"/>
              <a:chOff x="7356046" y="1461052"/>
              <a:chExt cx="4574403" cy="3538331"/>
            </a:xfrm>
          </p:grpSpPr>
          <p:pic>
            <p:nvPicPr>
              <p:cNvPr id="5" name="Picture 4" descr="A diagram of a server&#10;&#10;Description automatically generated">
                <a:extLst>
                  <a:ext uri="{FF2B5EF4-FFF2-40B4-BE49-F238E27FC236}">
                    <a16:creationId xmlns:a16="http://schemas.microsoft.com/office/drawing/2014/main" id="{D684CDE1-04D2-44A7-BB67-CD2F0402722A}"/>
                  </a:ext>
                </a:extLst>
              </p:cNvPr>
              <p:cNvPicPr>
                <a:picLocks noChangeAspect="1"/>
              </p:cNvPicPr>
              <p:nvPr/>
            </p:nvPicPr>
            <p:blipFill rotWithShape="1">
              <a:blip r:embed="rId3"/>
              <a:srcRect t="3625" b="2374"/>
              <a:stretch/>
            </p:blipFill>
            <p:spPr>
              <a:xfrm>
                <a:off x="7356046" y="1461052"/>
                <a:ext cx="4574403" cy="3538331"/>
              </a:xfrm>
              <a:prstGeom prst="rect">
                <a:avLst/>
              </a:prstGeom>
            </p:spPr>
          </p:pic>
          <p:sp>
            <p:nvSpPr>
              <p:cNvPr id="15" name="Rectangle 14">
                <a:extLst>
                  <a:ext uri="{FF2B5EF4-FFF2-40B4-BE49-F238E27FC236}">
                    <a16:creationId xmlns:a16="http://schemas.microsoft.com/office/drawing/2014/main" id="{A7D5EAE8-464A-46C6-ADA7-B0E459448458}"/>
                  </a:ext>
                </a:extLst>
              </p:cNvPr>
              <p:cNvSpPr/>
              <p:nvPr/>
            </p:nvSpPr>
            <p:spPr>
              <a:xfrm>
                <a:off x="9354376" y="2633870"/>
                <a:ext cx="674207" cy="9146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grpSp>
        <p:grpSp>
          <p:nvGrpSpPr>
            <p:cNvPr id="17" name="Group 16">
              <a:extLst>
                <a:ext uri="{FF2B5EF4-FFF2-40B4-BE49-F238E27FC236}">
                  <a16:creationId xmlns:a16="http://schemas.microsoft.com/office/drawing/2014/main" id="{49DE6585-9F47-4DBF-8A07-04C1C8DFF771}"/>
                </a:ext>
              </a:extLst>
            </p:cNvPr>
            <p:cNvGrpSpPr/>
            <p:nvPr/>
          </p:nvGrpSpPr>
          <p:grpSpPr>
            <a:xfrm>
              <a:off x="9358519" y="2633870"/>
              <a:ext cx="773385" cy="914654"/>
              <a:chOff x="9358519" y="2633870"/>
              <a:chExt cx="773385" cy="914654"/>
            </a:xfrm>
          </p:grpSpPr>
          <p:grpSp>
            <p:nvGrpSpPr>
              <p:cNvPr id="11" name="Group 10">
                <a:extLst>
                  <a:ext uri="{FF2B5EF4-FFF2-40B4-BE49-F238E27FC236}">
                    <a16:creationId xmlns:a16="http://schemas.microsoft.com/office/drawing/2014/main" id="{D6035F5C-9352-4CB9-A54C-49C21EA390E5}"/>
                  </a:ext>
                </a:extLst>
              </p:cNvPr>
              <p:cNvGrpSpPr/>
              <p:nvPr/>
            </p:nvGrpSpPr>
            <p:grpSpPr>
              <a:xfrm>
                <a:off x="9362661" y="3210594"/>
                <a:ext cx="665922" cy="337930"/>
                <a:chOff x="9362661" y="3225834"/>
                <a:chExt cx="665922" cy="337930"/>
              </a:xfrm>
            </p:grpSpPr>
            <p:sp>
              <p:nvSpPr>
                <p:cNvPr id="8" name="Flowchart: Magnetic Disk 7">
                  <a:extLst>
                    <a:ext uri="{FF2B5EF4-FFF2-40B4-BE49-F238E27FC236}">
                      <a16:creationId xmlns:a16="http://schemas.microsoft.com/office/drawing/2014/main" id="{BFA99A7F-A781-437C-ADE3-500E0BC982AF}"/>
                    </a:ext>
                  </a:extLst>
                </p:cNvPr>
                <p:cNvSpPr/>
                <p:nvPr/>
              </p:nvSpPr>
              <p:spPr>
                <a:xfrm>
                  <a:off x="9362661" y="3225834"/>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3" name="Oval 12">
                  <a:extLst>
                    <a:ext uri="{FF2B5EF4-FFF2-40B4-BE49-F238E27FC236}">
                      <a16:creationId xmlns:a16="http://schemas.microsoft.com/office/drawing/2014/main" id="{CAEB6C92-25D2-4714-90B8-313C2BBCBAD0}"/>
                    </a:ext>
                  </a:extLst>
                </p:cNvPr>
                <p:cNvSpPr/>
                <p:nvPr/>
              </p:nvSpPr>
              <p:spPr>
                <a:xfrm>
                  <a:off x="9374091" y="3248631"/>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grpSp>
            <p:nvGrpSpPr>
              <p:cNvPr id="9" name="Group 8">
                <a:extLst>
                  <a:ext uri="{FF2B5EF4-FFF2-40B4-BE49-F238E27FC236}">
                    <a16:creationId xmlns:a16="http://schemas.microsoft.com/office/drawing/2014/main" id="{2AF20530-B911-4B8F-B79B-B9B3EA899D3E}"/>
                  </a:ext>
                </a:extLst>
              </p:cNvPr>
              <p:cNvGrpSpPr/>
              <p:nvPr/>
            </p:nvGrpSpPr>
            <p:grpSpPr>
              <a:xfrm>
                <a:off x="9358519" y="2916740"/>
                <a:ext cx="665922" cy="337930"/>
                <a:chOff x="9362661" y="2931980"/>
                <a:chExt cx="665922" cy="337930"/>
              </a:xfrm>
            </p:grpSpPr>
            <p:sp>
              <p:nvSpPr>
                <p:cNvPr id="7" name="Flowchart: Magnetic Disk 6">
                  <a:extLst>
                    <a:ext uri="{FF2B5EF4-FFF2-40B4-BE49-F238E27FC236}">
                      <a16:creationId xmlns:a16="http://schemas.microsoft.com/office/drawing/2014/main" id="{FA6B1753-F070-453F-85FB-DBBD54E511F2}"/>
                    </a:ext>
                  </a:extLst>
                </p:cNvPr>
                <p:cNvSpPr/>
                <p:nvPr/>
              </p:nvSpPr>
              <p:spPr>
                <a:xfrm>
                  <a:off x="9362661" y="2931980"/>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2" name="Oval 11">
                  <a:extLst>
                    <a:ext uri="{FF2B5EF4-FFF2-40B4-BE49-F238E27FC236}">
                      <a16:creationId xmlns:a16="http://schemas.microsoft.com/office/drawing/2014/main" id="{CE2EC850-62AD-49F1-B795-C637912044EB}"/>
                    </a:ext>
                  </a:extLst>
                </p:cNvPr>
                <p:cNvSpPr/>
                <p:nvPr/>
              </p:nvSpPr>
              <p:spPr>
                <a:xfrm>
                  <a:off x="9385852" y="2954349"/>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sp>
            <p:nvSpPr>
              <p:cNvPr id="3" name="TextBox 2">
                <a:extLst>
                  <a:ext uri="{FF2B5EF4-FFF2-40B4-BE49-F238E27FC236}">
                    <a16:creationId xmlns:a16="http://schemas.microsoft.com/office/drawing/2014/main" id="{A675BCED-B459-4C2B-A9C2-F738D6E31BE3}"/>
                  </a:ext>
                </a:extLst>
              </p:cNvPr>
              <p:cNvSpPr txBox="1"/>
              <p:nvPr/>
            </p:nvSpPr>
            <p:spPr>
              <a:xfrm>
                <a:off x="9465982" y="3017065"/>
                <a:ext cx="665922" cy="288358"/>
              </a:xfrm>
              <a:prstGeom prst="rect">
                <a:avLst/>
              </a:prstGeom>
              <a:noFill/>
            </p:spPr>
            <p:txBody>
              <a:bodyPr wrap="square" rtlCol="0">
                <a:spAutoFit/>
              </a:bodyPr>
              <a:lstStyle/>
              <a:p>
                <a:r>
                  <a:rPr lang="en-US" b="1" dirty="0">
                    <a:solidFill>
                      <a:schemeClr val="bg1"/>
                    </a:solidFill>
                    <a:latin typeface="Roboto" panose="02000000000000000000" pitchFamily="2" charset="0"/>
                    <a:ea typeface="Roboto" panose="02000000000000000000" pitchFamily="2" charset="0"/>
                  </a:rPr>
                  <a:t>LUNs</a:t>
                </a:r>
              </a:p>
            </p:txBody>
          </p:sp>
          <p:sp>
            <p:nvSpPr>
              <p:cNvPr id="2" name="Flowchart: Magnetic Disk 1">
                <a:extLst>
                  <a:ext uri="{FF2B5EF4-FFF2-40B4-BE49-F238E27FC236}">
                    <a16:creationId xmlns:a16="http://schemas.microsoft.com/office/drawing/2014/main" id="{A5DB4846-5B4F-46D4-8985-78EE275AB726}"/>
                  </a:ext>
                </a:extLst>
              </p:cNvPr>
              <p:cNvSpPr/>
              <p:nvPr/>
            </p:nvSpPr>
            <p:spPr>
              <a:xfrm>
                <a:off x="9362661" y="2633870"/>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6" name="Oval 5">
                <a:extLst>
                  <a:ext uri="{FF2B5EF4-FFF2-40B4-BE49-F238E27FC236}">
                    <a16:creationId xmlns:a16="http://schemas.microsoft.com/office/drawing/2014/main" id="{21D75661-AC7F-4CFC-8275-B6BC9CCD0331}"/>
                  </a:ext>
                </a:extLst>
              </p:cNvPr>
              <p:cNvSpPr/>
              <p:nvPr/>
            </p:nvSpPr>
            <p:spPr>
              <a:xfrm>
                <a:off x="9385521" y="2649110"/>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grpSp>
      <p:sp>
        <p:nvSpPr>
          <p:cNvPr id="19" name="TextBox 18">
            <a:extLst>
              <a:ext uri="{FF2B5EF4-FFF2-40B4-BE49-F238E27FC236}">
                <a16:creationId xmlns:a16="http://schemas.microsoft.com/office/drawing/2014/main" id="{D5132512-F21E-88F7-D407-27B1CC2C53CD}"/>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05.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g2f8de9e6bd7_0_16"/>
          <p:cNvSpPr txBox="1">
            <a:spLocks noGrp="1"/>
          </p:cNvSpPr>
          <p:nvPr>
            <p:ph type="title"/>
          </p:nvPr>
        </p:nvSpPr>
        <p:spPr>
          <a:xfrm>
            <a:off x="838200" y="454576"/>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a:t>Local Storage vs Shared Storage</a:t>
            </a:r>
            <a:endParaRPr/>
          </a:p>
        </p:txBody>
      </p:sp>
      <p:sp>
        <p:nvSpPr>
          <p:cNvPr id="437" name="Google Shape;437;g2f8de9e6bd7_0_16"/>
          <p:cNvSpPr txBox="1"/>
          <p:nvPr/>
        </p:nvSpPr>
        <p:spPr>
          <a:xfrm>
            <a:off x="901975" y="1639026"/>
            <a:ext cx="10070700" cy="4308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200" dirty="0">
                <a:solidFill>
                  <a:schemeClr val="dk1"/>
                </a:solidFill>
                <a:latin typeface="Roboto"/>
                <a:ea typeface="Roboto"/>
                <a:cs typeface="Roboto"/>
                <a:sym typeface="Roboto"/>
              </a:rPr>
              <a:t>Selecting which one to use depends solely on what you want to accomplish.</a:t>
            </a:r>
            <a:endParaRPr sz="2200" dirty="0">
              <a:solidFill>
                <a:schemeClr val="dk1"/>
              </a:solidFill>
              <a:latin typeface="Roboto"/>
              <a:ea typeface="Roboto"/>
              <a:cs typeface="Roboto"/>
              <a:sym typeface="Roboto"/>
            </a:endParaRPr>
          </a:p>
        </p:txBody>
      </p:sp>
      <p:graphicFrame>
        <p:nvGraphicFramePr>
          <p:cNvPr id="438" name="Google Shape;438;g2f8de9e6bd7_0_16"/>
          <p:cNvGraphicFramePr/>
          <p:nvPr>
            <p:extLst>
              <p:ext uri="{D42A27DB-BD31-4B8C-83A1-F6EECF244321}">
                <p14:modId xmlns:p14="http://schemas.microsoft.com/office/powerpoint/2010/main" val="1791936028"/>
              </p:ext>
            </p:extLst>
          </p:nvPr>
        </p:nvGraphicFramePr>
        <p:xfrm>
          <a:off x="838200" y="2260947"/>
          <a:ext cx="10719546" cy="3562780"/>
        </p:xfrm>
        <a:graphic>
          <a:graphicData uri="http://schemas.openxmlformats.org/drawingml/2006/table">
            <a:tbl>
              <a:tblPr>
                <a:noFill/>
                <a:tableStyleId>{20784C5B-9EBB-4A82-9CEF-FE98BF910E29}</a:tableStyleId>
              </a:tblPr>
              <a:tblGrid>
                <a:gridCol w="3573182">
                  <a:extLst>
                    <a:ext uri="{9D8B030D-6E8A-4147-A177-3AD203B41FA5}">
                      <a16:colId xmlns:a16="http://schemas.microsoft.com/office/drawing/2014/main" val="20000"/>
                    </a:ext>
                  </a:extLst>
                </a:gridCol>
                <a:gridCol w="3573182">
                  <a:extLst>
                    <a:ext uri="{9D8B030D-6E8A-4147-A177-3AD203B41FA5}">
                      <a16:colId xmlns:a16="http://schemas.microsoft.com/office/drawing/2014/main" val="20001"/>
                    </a:ext>
                  </a:extLst>
                </a:gridCol>
                <a:gridCol w="3573182">
                  <a:extLst>
                    <a:ext uri="{9D8B030D-6E8A-4147-A177-3AD203B41FA5}">
                      <a16:colId xmlns:a16="http://schemas.microsoft.com/office/drawing/2014/main" val="20002"/>
                    </a:ext>
                  </a:extLst>
                </a:gridCol>
              </a:tblGrid>
              <a:tr h="745100">
                <a:tc>
                  <a:txBody>
                    <a:bodyPr/>
                    <a:lstStyle/>
                    <a:p>
                      <a:pPr marL="0" lvl="0" indent="0" algn="ctr" rtl="0">
                        <a:spcBef>
                          <a:spcPts val="0"/>
                        </a:spcBef>
                        <a:spcAft>
                          <a:spcPts val="0"/>
                        </a:spcAft>
                        <a:buNone/>
                      </a:pPr>
                      <a:r>
                        <a:rPr lang="en-US" sz="2000" b="1" dirty="0">
                          <a:solidFill>
                            <a:schemeClr val="lt1"/>
                          </a:solidFill>
                          <a:latin typeface="Roboto"/>
                          <a:ea typeface="Roboto"/>
                          <a:cs typeface="Roboto"/>
                          <a:sym typeface="Roboto"/>
                        </a:rPr>
                        <a:t>Feature / Storage Type</a:t>
                      </a:r>
                      <a:endParaRPr sz="2000" b="1"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39ADE"/>
                    </a:solidFill>
                  </a:tcPr>
                </a:tc>
                <a:tc>
                  <a:txBody>
                    <a:bodyPr/>
                    <a:lstStyle/>
                    <a:p>
                      <a:pPr marL="0" lvl="0" indent="0" algn="ctr" rtl="0">
                        <a:spcBef>
                          <a:spcPts val="0"/>
                        </a:spcBef>
                        <a:spcAft>
                          <a:spcPts val="0"/>
                        </a:spcAft>
                        <a:buNone/>
                      </a:pPr>
                      <a:r>
                        <a:rPr lang="en-US" sz="2000" b="1" dirty="0">
                          <a:solidFill>
                            <a:schemeClr val="lt1"/>
                          </a:solidFill>
                          <a:latin typeface="Roboto"/>
                          <a:ea typeface="Roboto"/>
                          <a:cs typeface="Roboto"/>
                          <a:sym typeface="Roboto"/>
                        </a:rPr>
                        <a:t>Local</a:t>
                      </a:r>
                      <a:endParaRPr sz="2000" b="1"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0" lvl="0" indent="0" algn="ctr" rtl="0">
                        <a:spcBef>
                          <a:spcPts val="0"/>
                        </a:spcBef>
                        <a:spcAft>
                          <a:spcPts val="0"/>
                        </a:spcAft>
                        <a:buNone/>
                      </a:pPr>
                      <a:r>
                        <a:rPr lang="en-US" sz="2000" b="1" dirty="0">
                          <a:solidFill>
                            <a:schemeClr val="lt1"/>
                          </a:solidFill>
                          <a:latin typeface="Roboto"/>
                          <a:ea typeface="Roboto"/>
                          <a:cs typeface="Roboto"/>
                          <a:sym typeface="Roboto"/>
                        </a:rPr>
                        <a:t>Shared</a:t>
                      </a:r>
                      <a:endParaRPr sz="2000" b="1"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extLst>
                  <a:ext uri="{0D108BD9-81ED-4DB2-BD59-A6C34878D82A}">
                    <a16:rowId xmlns:a16="http://schemas.microsoft.com/office/drawing/2014/main" val="10000"/>
                  </a:ext>
                </a:extLst>
              </a:tr>
              <a:tr h="745100">
                <a:tc>
                  <a:txBody>
                    <a:bodyPr/>
                    <a:lstStyle/>
                    <a:p>
                      <a:pPr marL="0" lvl="0" indent="0" algn="ctr" rtl="0">
                        <a:spcBef>
                          <a:spcPts val="0"/>
                        </a:spcBef>
                        <a:spcAft>
                          <a:spcPts val="0"/>
                        </a:spcAft>
                        <a:buNone/>
                      </a:pPr>
                      <a:r>
                        <a:rPr lang="en-US" sz="2000" b="1" dirty="0">
                          <a:solidFill>
                            <a:schemeClr val="lt1"/>
                          </a:solidFill>
                          <a:latin typeface="Roboto"/>
                          <a:ea typeface="Roboto"/>
                          <a:cs typeface="Roboto"/>
                          <a:sym typeface="Roboto"/>
                        </a:rPr>
                        <a:t>Access</a:t>
                      </a:r>
                      <a:endParaRPr sz="2000" b="1" dirty="0">
                        <a:solidFill>
                          <a:schemeClr val="lt1"/>
                        </a:solidFill>
                        <a:latin typeface="Roboto"/>
                        <a:ea typeface="Roboto"/>
                        <a:cs typeface="Roboto"/>
                        <a:sym typeface="Roboto"/>
                      </a:endParaRPr>
                    </a:p>
                  </a:txBody>
                  <a:tcPr marL="91425" marR="91425" marT="91425" marB="91425"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457200" lvl="0" indent="-336550" algn="l" rtl="0">
                        <a:spcBef>
                          <a:spcPts val="0"/>
                        </a:spcBef>
                        <a:spcAft>
                          <a:spcPts val="0"/>
                        </a:spcAft>
                        <a:buSzPts val="1700"/>
                        <a:buFont typeface="Roboto"/>
                        <a:buChar char="●"/>
                      </a:pPr>
                      <a:r>
                        <a:rPr lang="en-US" sz="1600" dirty="0">
                          <a:latin typeface="Roboto"/>
                          <a:ea typeface="Roboto"/>
                          <a:cs typeface="Roboto"/>
                          <a:sym typeface="Roboto"/>
                        </a:rPr>
                        <a:t>Only accessible by the node that it is physically connected to.</a:t>
                      </a:r>
                    </a:p>
                    <a:p>
                      <a:pPr marL="457200" lvl="0" indent="-336550" algn="l" rtl="0">
                        <a:spcBef>
                          <a:spcPts val="0"/>
                        </a:spcBef>
                        <a:spcAft>
                          <a:spcPts val="0"/>
                        </a:spcAft>
                        <a:buSzPts val="1700"/>
                        <a:buFont typeface="Roboto"/>
                        <a:buChar char="●"/>
                      </a:pPr>
                      <a:r>
                        <a:rPr lang="en-US" sz="1600" dirty="0">
                          <a:latin typeface="Roboto"/>
                          <a:ea typeface="Roboto"/>
                          <a:cs typeface="Roboto"/>
                          <a:sym typeface="Roboto"/>
                        </a:rPr>
                        <a:t>Faster IOPS (Input/Output per second).  </a:t>
                      </a:r>
                      <a:endParaRPr sz="1600" dirty="0">
                        <a:latin typeface="Roboto"/>
                        <a:ea typeface="Roboto"/>
                        <a:cs typeface="Roboto"/>
                        <a:sym typeface="Roboto"/>
                      </a:endParaRPr>
                    </a:p>
                  </a:txBody>
                  <a:tcPr marL="91425" marR="91425" marT="91425" marB="91425" anchor="ctr">
                    <a:lnT w="12700" cap="flat" cmpd="sng" algn="ctr">
                      <a:solidFill>
                        <a:schemeClr val="bg1"/>
                      </a:solidFill>
                      <a:prstDash val="solid"/>
                      <a:round/>
                      <a:headEnd type="none" w="med" len="med"/>
                      <a:tailEnd type="none" w="med" len="med"/>
                    </a:lnT>
                  </a:tcPr>
                </a:tc>
                <a:tc>
                  <a:txBody>
                    <a:bodyPr/>
                    <a:lstStyle/>
                    <a:p>
                      <a:pPr marL="457200" lvl="0" indent="-336550" algn="l" rtl="0">
                        <a:spcBef>
                          <a:spcPts val="0"/>
                        </a:spcBef>
                        <a:spcAft>
                          <a:spcPts val="0"/>
                        </a:spcAft>
                        <a:buSzPts val="1700"/>
                        <a:buFont typeface="Roboto"/>
                        <a:buChar char="●"/>
                      </a:pPr>
                      <a:r>
                        <a:rPr lang="en-US" sz="1600" dirty="0">
                          <a:latin typeface="Roboto"/>
                          <a:ea typeface="Roboto"/>
                          <a:cs typeface="Roboto"/>
                          <a:sym typeface="Roboto"/>
                        </a:rPr>
                        <a:t>Accessible by multiple nodes.</a:t>
                      </a:r>
                      <a:endParaRPr sz="1600" dirty="0">
                        <a:latin typeface="Roboto"/>
                        <a:ea typeface="Roboto"/>
                        <a:cs typeface="Roboto"/>
                        <a:sym typeface="Roboto"/>
                      </a:endParaRPr>
                    </a:p>
                    <a:p>
                      <a:pPr marL="457200" lvl="0" indent="-336550" algn="l" rtl="0">
                        <a:spcBef>
                          <a:spcPts val="0"/>
                        </a:spcBef>
                        <a:spcAft>
                          <a:spcPts val="0"/>
                        </a:spcAft>
                        <a:buSzPts val="1700"/>
                        <a:buFont typeface="Roboto"/>
                        <a:buChar char="●"/>
                      </a:pPr>
                      <a:r>
                        <a:rPr lang="en-US" sz="1600" dirty="0">
                          <a:latin typeface="Roboto"/>
                          <a:ea typeface="Roboto"/>
                          <a:cs typeface="Roboto"/>
                          <a:sym typeface="Roboto"/>
                        </a:rPr>
                        <a:t>Allows cluster features.</a:t>
                      </a:r>
                      <a:endParaRPr sz="1600" dirty="0">
                        <a:latin typeface="Roboto"/>
                        <a:ea typeface="Roboto"/>
                        <a:cs typeface="Roboto"/>
                        <a:sym typeface="Roboto"/>
                      </a:endParaRPr>
                    </a:p>
                  </a:txBody>
                  <a:tcPr marL="91425" marR="91425" marT="91425" marB="91425" anchor="ct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0001"/>
                  </a:ext>
                </a:extLst>
              </a:tr>
              <a:tr h="745100">
                <a:tc>
                  <a:txBody>
                    <a:bodyPr/>
                    <a:lstStyle/>
                    <a:p>
                      <a:pPr marL="0" lvl="0" indent="0" algn="ctr" rtl="0">
                        <a:spcBef>
                          <a:spcPts val="0"/>
                        </a:spcBef>
                        <a:spcAft>
                          <a:spcPts val="0"/>
                        </a:spcAft>
                        <a:buNone/>
                      </a:pPr>
                      <a:r>
                        <a:rPr lang="en-US" sz="2000" b="1" dirty="0">
                          <a:solidFill>
                            <a:schemeClr val="lt1"/>
                          </a:solidFill>
                          <a:latin typeface="Roboto"/>
                          <a:ea typeface="Roboto"/>
                          <a:cs typeface="Roboto"/>
                          <a:sym typeface="Roboto"/>
                        </a:rPr>
                        <a:t>Migration</a:t>
                      </a:r>
                      <a:endParaRPr sz="2000" b="1" dirty="0">
                        <a:solidFill>
                          <a:schemeClr val="lt1"/>
                        </a:solidFill>
                        <a:latin typeface="Roboto"/>
                        <a:ea typeface="Roboto"/>
                        <a:cs typeface="Roboto"/>
                        <a:sym typeface="Roboto"/>
                      </a:endParaRPr>
                    </a:p>
                  </a:txBody>
                  <a:tcPr marL="91425" marR="91425" marT="91425" marB="91425"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457200" lvl="0" indent="-336550" algn="l" rtl="0">
                        <a:spcBef>
                          <a:spcPts val="0"/>
                        </a:spcBef>
                        <a:spcAft>
                          <a:spcPts val="0"/>
                        </a:spcAft>
                        <a:buSzPts val="1700"/>
                        <a:buFont typeface="Roboto"/>
                        <a:buChar char="●"/>
                      </a:pPr>
                      <a:r>
                        <a:rPr lang="en-US" sz="1600" dirty="0">
                          <a:latin typeface="Roboto"/>
                          <a:ea typeface="Roboto"/>
                          <a:cs typeface="Roboto"/>
                          <a:sym typeface="Roboto"/>
                        </a:rPr>
                        <a:t>Not feasible to migrate VMs between nodes.</a:t>
                      </a:r>
                      <a:endParaRPr sz="1600" dirty="0">
                        <a:latin typeface="Roboto"/>
                        <a:ea typeface="Roboto"/>
                        <a:cs typeface="Roboto"/>
                        <a:sym typeface="Roboto"/>
                      </a:endParaRPr>
                    </a:p>
                  </a:txBody>
                  <a:tcPr marL="91425" marR="91425" marT="91425" marB="91425" anchor="ctr"/>
                </a:tc>
                <a:tc>
                  <a:txBody>
                    <a:bodyPr/>
                    <a:lstStyle/>
                    <a:p>
                      <a:pPr marL="457200" lvl="0" indent="-336550" algn="l" rtl="0">
                        <a:spcBef>
                          <a:spcPts val="0"/>
                        </a:spcBef>
                        <a:spcAft>
                          <a:spcPts val="0"/>
                        </a:spcAft>
                        <a:buSzPts val="1700"/>
                        <a:buFont typeface="Roboto"/>
                        <a:buChar char="●"/>
                      </a:pPr>
                      <a:r>
                        <a:rPr lang="en-US" sz="1600" dirty="0">
                          <a:latin typeface="Roboto"/>
                          <a:ea typeface="Roboto"/>
                          <a:cs typeface="Roboto"/>
                          <a:sym typeface="Roboto"/>
                        </a:rPr>
                        <a:t>Seamless migration with minimal (or no) downtime.</a:t>
                      </a:r>
                      <a:endParaRPr sz="1600" dirty="0">
                        <a:latin typeface="Roboto"/>
                        <a:ea typeface="Roboto"/>
                        <a:cs typeface="Roboto"/>
                        <a:sym typeface="Roboto"/>
                      </a:endParaRPr>
                    </a:p>
                  </a:txBody>
                  <a:tcPr marL="91425" marR="91425" marT="91425" marB="91425" anchor="ctr"/>
                </a:tc>
                <a:extLst>
                  <a:ext uri="{0D108BD9-81ED-4DB2-BD59-A6C34878D82A}">
                    <a16:rowId xmlns:a16="http://schemas.microsoft.com/office/drawing/2014/main" val="10002"/>
                  </a:ext>
                </a:extLst>
              </a:tr>
              <a:tr h="745100">
                <a:tc>
                  <a:txBody>
                    <a:bodyPr/>
                    <a:lstStyle/>
                    <a:p>
                      <a:pPr marL="0" lvl="0" indent="0" algn="ctr" rtl="0">
                        <a:spcBef>
                          <a:spcPts val="0"/>
                        </a:spcBef>
                        <a:spcAft>
                          <a:spcPts val="0"/>
                        </a:spcAft>
                        <a:buNone/>
                      </a:pPr>
                      <a:r>
                        <a:rPr lang="en-US" sz="2000" b="1" dirty="0">
                          <a:solidFill>
                            <a:schemeClr val="lt1"/>
                          </a:solidFill>
                          <a:latin typeface="Roboto"/>
                          <a:ea typeface="Roboto"/>
                          <a:cs typeface="Roboto"/>
                          <a:sym typeface="Roboto"/>
                        </a:rPr>
                        <a:t>Scalability and Redundancy</a:t>
                      </a:r>
                      <a:endParaRPr sz="2000" b="1" dirty="0">
                        <a:solidFill>
                          <a:schemeClr val="lt1"/>
                        </a:solidFill>
                        <a:latin typeface="Roboto"/>
                        <a:ea typeface="Roboto"/>
                        <a:cs typeface="Roboto"/>
                        <a:sym typeface="Roboto"/>
                      </a:endParaRPr>
                    </a:p>
                  </a:txBody>
                  <a:tcPr marL="91425" marR="91425" marT="91425" marB="91425" anchor="ctr">
                    <a:lnT w="12700" cap="flat" cmpd="sng" algn="ctr">
                      <a:solidFill>
                        <a:schemeClr val="bg1"/>
                      </a:solidFill>
                      <a:prstDash val="solid"/>
                      <a:round/>
                      <a:headEnd type="none" w="med" len="med"/>
                      <a:tailEnd type="none" w="med" len="med"/>
                    </a:lnT>
                    <a:solidFill>
                      <a:srgbClr val="3C7ABB"/>
                    </a:solidFill>
                  </a:tcPr>
                </a:tc>
                <a:tc>
                  <a:txBody>
                    <a:bodyPr/>
                    <a:lstStyle/>
                    <a:p>
                      <a:pPr marL="457200" lvl="0" indent="-336550" algn="l" rtl="0">
                        <a:spcBef>
                          <a:spcPts val="0"/>
                        </a:spcBef>
                        <a:spcAft>
                          <a:spcPts val="0"/>
                        </a:spcAft>
                        <a:buSzPts val="1700"/>
                        <a:buFont typeface="Roboto"/>
                        <a:buChar char="●"/>
                      </a:pPr>
                      <a:r>
                        <a:rPr lang="en-US" sz="1600" dirty="0">
                          <a:latin typeface="Roboto"/>
                          <a:ea typeface="Roboto"/>
                          <a:cs typeface="Roboto"/>
                          <a:sym typeface="Roboto"/>
                        </a:rPr>
                        <a:t>Each node is isolated, so if the storage/node fails, there is no redundancy.</a:t>
                      </a:r>
                      <a:endParaRPr sz="1600" dirty="0">
                        <a:latin typeface="Roboto"/>
                        <a:ea typeface="Roboto"/>
                        <a:cs typeface="Roboto"/>
                        <a:sym typeface="Roboto"/>
                      </a:endParaRPr>
                    </a:p>
                  </a:txBody>
                  <a:tcPr marL="91425" marR="91425" marT="91425" marB="91425" anchor="ctr"/>
                </a:tc>
                <a:tc>
                  <a:txBody>
                    <a:bodyPr/>
                    <a:lstStyle/>
                    <a:p>
                      <a:pPr marL="457200" lvl="0" indent="-336550" algn="l" rtl="0">
                        <a:spcBef>
                          <a:spcPts val="0"/>
                        </a:spcBef>
                        <a:spcAft>
                          <a:spcPts val="0"/>
                        </a:spcAft>
                        <a:buSzPts val="1700"/>
                        <a:buFont typeface="Roboto"/>
                        <a:buChar char="●"/>
                      </a:pPr>
                      <a:r>
                        <a:rPr lang="en-US" sz="1600" dirty="0">
                          <a:latin typeface="Roboto"/>
                          <a:ea typeface="Roboto"/>
                          <a:cs typeface="Roboto"/>
                          <a:sym typeface="Roboto"/>
                        </a:rPr>
                        <a:t>Enables expansion and High Availability (HA).</a:t>
                      </a:r>
                      <a:endParaRPr sz="1600" dirty="0">
                        <a:latin typeface="Roboto"/>
                        <a:ea typeface="Roboto"/>
                        <a:cs typeface="Roboto"/>
                        <a:sym typeface="Roboto"/>
                      </a:endParaRPr>
                    </a:p>
                  </a:txBody>
                  <a:tcPr marL="91425" marR="91425" marT="91425" marB="91425" anchor="ctr"/>
                </a:tc>
                <a:extLst>
                  <a:ext uri="{0D108BD9-81ED-4DB2-BD59-A6C34878D82A}">
                    <a16:rowId xmlns:a16="http://schemas.microsoft.com/office/drawing/2014/main" val="10003"/>
                  </a:ext>
                </a:extLst>
              </a:tr>
            </a:tbl>
          </a:graphicData>
        </a:graphic>
      </p:graphicFrame>
      <p:sp>
        <p:nvSpPr>
          <p:cNvPr id="4" name="TextBox 3">
            <a:extLst>
              <a:ext uri="{FF2B5EF4-FFF2-40B4-BE49-F238E27FC236}">
                <a16:creationId xmlns:a16="http://schemas.microsoft.com/office/drawing/2014/main" id="{ED5B52AE-8026-EBB9-AF80-DCAE13F9D9A7}"/>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05.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g2f8de9e6bd7_0_62"/>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a:t>File-level Storage vs Block-level Storage</a:t>
            </a:r>
            <a:endParaRPr/>
          </a:p>
        </p:txBody>
      </p:sp>
      <p:sp>
        <p:nvSpPr>
          <p:cNvPr id="444" name="Google Shape;444;g2f8de9e6bd7_0_62"/>
          <p:cNvSpPr txBox="1"/>
          <p:nvPr/>
        </p:nvSpPr>
        <p:spPr>
          <a:xfrm>
            <a:off x="901975" y="1460124"/>
            <a:ext cx="10070700" cy="4308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200" dirty="0">
                <a:solidFill>
                  <a:schemeClr val="dk1"/>
                </a:solidFill>
                <a:latin typeface="Roboto"/>
                <a:ea typeface="Roboto"/>
                <a:cs typeface="Roboto"/>
                <a:sym typeface="Roboto"/>
              </a:rPr>
              <a:t>They both serve the same purpose, but store the data differently.</a:t>
            </a:r>
            <a:endParaRPr sz="2200" dirty="0">
              <a:solidFill>
                <a:schemeClr val="dk1"/>
              </a:solidFill>
              <a:latin typeface="Roboto"/>
              <a:ea typeface="Roboto"/>
              <a:cs typeface="Roboto"/>
              <a:sym typeface="Roboto"/>
            </a:endParaRPr>
          </a:p>
        </p:txBody>
      </p:sp>
      <p:graphicFrame>
        <p:nvGraphicFramePr>
          <p:cNvPr id="445" name="Google Shape;445;g2f8de9e6bd7_0_62"/>
          <p:cNvGraphicFramePr/>
          <p:nvPr>
            <p:extLst>
              <p:ext uri="{D42A27DB-BD31-4B8C-83A1-F6EECF244321}">
                <p14:modId xmlns:p14="http://schemas.microsoft.com/office/powerpoint/2010/main" val="4133877660"/>
              </p:ext>
            </p:extLst>
          </p:nvPr>
        </p:nvGraphicFramePr>
        <p:xfrm>
          <a:off x="952500" y="2090512"/>
          <a:ext cx="10287000" cy="3854000"/>
        </p:xfrm>
        <a:graphic>
          <a:graphicData uri="http://schemas.openxmlformats.org/drawingml/2006/table">
            <a:tbl>
              <a:tblPr>
                <a:noFill/>
                <a:tableStyleId>{20784C5B-9EBB-4A82-9CEF-FE98BF910E29}</a:tableStyleId>
              </a:tblPr>
              <a:tblGrid>
                <a:gridCol w="3429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745100">
                <a:tc>
                  <a:txBody>
                    <a:bodyPr/>
                    <a:lstStyle/>
                    <a:p>
                      <a:pPr marL="0" lvl="0" indent="0" algn="ctr" rtl="0">
                        <a:spcBef>
                          <a:spcPts val="0"/>
                        </a:spcBef>
                        <a:spcAft>
                          <a:spcPts val="0"/>
                        </a:spcAft>
                        <a:buNone/>
                      </a:pPr>
                      <a:r>
                        <a:rPr lang="en-US" sz="2000" b="1" dirty="0">
                          <a:solidFill>
                            <a:schemeClr val="lt1"/>
                          </a:solidFill>
                          <a:latin typeface="Roboto"/>
                          <a:ea typeface="Roboto"/>
                          <a:cs typeface="Roboto"/>
                          <a:sym typeface="Roboto"/>
                        </a:rPr>
                        <a:t>Feature / Storage Type</a:t>
                      </a:r>
                      <a:endParaRPr sz="2000" b="1"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0" lvl="0" indent="0" algn="ctr" rtl="0">
                        <a:spcBef>
                          <a:spcPts val="0"/>
                        </a:spcBef>
                        <a:spcAft>
                          <a:spcPts val="0"/>
                        </a:spcAft>
                        <a:buNone/>
                      </a:pPr>
                      <a:r>
                        <a:rPr lang="en-US" sz="2000" b="1" dirty="0">
                          <a:solidFill>
                            <a:schemeClr val="lt1"/>
                          </a:solidFill>
                          <a:latin typeface="Roboto"/>
                          <a:ea typeface="Roboto"/>
                          <a:cs typeface="Roboto"/>
                          <a:sym typeface="Roboto"/>
                        </a:rPr>
                        <a:t>File-level</a:t>
                      </a:r>
                      <a:endParaRPr sz="2000" b="1"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39ADE"/>
                    </a:solidFill>
                  </a:tcPr>
                </a:tc>
                <a:tc>
                  <a:txBody>
                    <a:bodyPr/>
                    <a:lstStyle/>
                    <a:p>
                      <a:pPr marL="0" lvl="0" indent="0" algn="ctr" rtl="0">
                        <a:spcBef>
                          <a:spcPts val="0"/>
                        </a:spcBef>
                        <a:spcAft>
                          <a:spcPts val="0"/>
                        </a:spcAft>
                        <a:buNone/>
                      </a:pPr>
                      <a:r>
                        <a:rPr lang="en-US" sz="2000" b="1" dirty="0">
                          <a:solidFill>
                            <a:schemeClr val="lt1"/>
                          </a:solidFill>
                          <a:latin typeface="Roboto"/>
                          <a:ea typeface="Roboto"/>
                          <a:cs typeface="Roboto"/>
                          <a:sym typeface="Roboto"/>
                        </a:rPr>
                        <a:t>Block-level</a:t>
                      </a:r>
                      <a:endParaRPr sz="2000" b="1"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39ADE"/>
                    </a:solidFill>
                  </a:tcPr>
                </a:tc>
                <a:extLst>
                  <a:ext uri="{0D108BD9-81ED-4DB2-BD59-A6C34878D82A}">
                    <a16:rowId xmlns:a16="http://schemas.microsoft.com/office/drawing/2014/main" val="10000"/>
                  </a:ext>
                </a:extLst>
              </a:tr>
              <a:tr h="745100">
                <a:tc>
                  <a:txBody>
                    <a:bodyPr/>
                    <a:lstStyle/>
                    <a:p>
                      <a:pPr marL="0" lvl="0" indent="0" algn="ctr" rtl="0">
                        <a:spcBef>
                          <a:spcPts val="0"/>
                        </a:spcBef>
                        <a:spcAft>
                          <a:spcPts val="0"/>
                        </a:spcAft>
                        <a:buNone/>
                      </a:pPr>
                      <a:r>
                        <a:rPr lang="en-US" sz="2000" b="1" dirty="0">
                          <a:solidFill>
                            <a:schemeClr val="lt1"/>
                          </a:solidFill>
                          <a:latin typeface="Roboto"/>
                          <a:ea typeface="Roboto"/>
                          <a:cs typeface="Roboto"/>
                          <a:sym typeface="Roboto"/>
                        </a:rPr>
                        <a:t>Data Access</a:t>
                      </a:r>
                      <a:endParaRPr sz="2000" b="1" dirty="0">
                        <a:solidFill>
                          <a:schemeClr val="lt1"/>
                        </a:solidFill>
                        <a:latin typeface="Roboto"/>
                        <a:ea typeface="Roboto"/>
                        <a:cs typeface="Roboto"/>
                        <a:sym typeface="Roboto"/>
                      </a:endParaRPr>
                    </a:p>
                  </a:txBody>
                  <a:tcPr marL="91425" marR="91425" marT="91425" marB="91425"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39ADE"/>
                    </a:solidFill>
                  </a:tcPr>
                </a:tc>
                <a:tc>
                  <a:txBody>
                    <a:bodyPr/>
                    <a:lstStyle/>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Stores and manages files as a hierarchy.</a:t>
                      </a:r>
                      <a:endParaRPr sz="1800" dirty="0">
                        <a:latin typeface="Roboto"/>
                        <a:ea typeface="Roboto"/>
                        <a:cs typeface="Roboto"/>
                        <a:sym typeface="Roboto"/>
                      </a:endParaRPr>
                    </a:p>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The file system manages organization and retrieval of the data.</a:t>
                      </a:r>
                      <a:endParaRPr sz="1800" dirty="0">
                        <a:latin typeface="Roboto"/>
                        <a:ea typeface="Roboto"/>
                        <a:cs typeface="Roboto"/>
                        <a:sym typeface="Roboto"/>
                      </a:endParaRPr>
                    </a:p>
                  </a:txBody>
                  <a:tcPr marL="91425" marR="91425" marT="91425" marB="91425" anchor="ctr">
                    <a:lnT w="12700" cap="flat" cmpd="sng" algn="ctr">
                      <a:solidFill>
                        <a:schemeClr val="bg1"/>
                      </a:solidFill>
                      <a:prstDash val="solid"/>
                      <a:round/>
                      <a:headEnd type="none" w="med" len="med"/>
                      <a:tailEnd type="none" w="med" len="med"/>
                    </a:lnT>
                  </a:tcPr>
                </a:tc>
                <a:tc>
                  <a:txBody>
                    <a:bodyPr/>
                    <a:lstStyle/>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Stores data as raw blocks.</a:t>
                      </a:r>
                      <a:endParaRPr sz="1800" dirty="0">
                        <a:latin typeface="Roboto"/>
                        <a:ea typeface="Roboto"/>
                        <a:cs typeface="Roboto"/>
                        <a:sym typeface="Roboto"/>
                      </a:endParaRPr>
                    </a:p>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The client OS manages its own file system and the raw blocks.</a:t>
                      </a:r>
                      <a:endParaRPr sz="1800" dirty="0">
                        <a:latin typeface="Roboto"/>
                        <a:ea typeface="Roboto"/>
                        <a:cs typeface="Roboto"/>
                        <a:sym typeface="Roboto"/>
                      </a:endParaRPr>
                    </a:p>
                  </a:txBody>
                  <a:tcPr marL="91425" marR="91425" marT="91425" marB="91425" anchor="ct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0001"/>
                  </a:ext>
                </a:extLst>
              </a:tr>
              <a:tr h="745100">
                <a:tc>
                  <a:txBody>
                    <a:bodyPr/>
                    <a:lstStyle/>
                    <a:p>
                      <a:pPr marL="0" lvl="0" indent="0" algn="ctr" rtl="0">
                        <a:spcBef>
                          <a:spcPts val="0"/>
                        </a:spcBef>
                        <a:spcAft>
                          <a:spcPts val="0"/>
                        </a:spcAft>
                        <a:buNone/>
                      </a:pPr>
                      <a:r>
                        <a:rPr lang="en-US" sz="2000" b="1" dirty="0">
                          <a:solidFill>
                            <a:schemeClr val="lt1"/>
                          </a:solidFill>
                          <a:latin typeface="Roboto"/>
                          <a:ea typeface="Roboto"/>
                          <a:cs typeface="Roboto"/>
                          <a:sym typeface="Roboto"/>
                        </a:rPr>
                        <a:t>Performance</a:t>
                      </a:r>
                      <a:endParaRPr sz="2000" b="1" dirty="0">
                        <a:solidFill>
                          <a:schemeClr val="lt1"/>
                        </a:solidFill>
                        <a:latin typeface="Roboto"/>
                        <a:ea typeface="Roboto"/>
                        <a:cs typeface="Roboto"/>
                        <a:sym typeface="Roboto"/>
                      </a:endParaRPr>
                    </a:p>
                  </a:txBody>
                  <a:tcPr marL="91425" marR="91425" marT="91425" marB="91425" anchor="ctr">
                    <a:lnT w="12700" cap="flat" cmpd="sng" algn="ctr">
                      <a:solidFill>
                        <a:schemeClr val="bg1"/>
                      </a:solidFill>
                      <a:prstDash val="solid"/>
                      <a:round/>
                      <a:headEnd type="none" w="med" len="med"/>
                      <a:tailEnd type="none" w="med" len="med"/>
                    </a:lnT>
                    <a:solidFill>
                      <a:srgbClr val="639ADE"/>
                    </a:solidFill>
                  </a:tcPr>
                </a:tc>
                <a:tc>
                  <a:txBody>
                    <a:bodyPr/>
                    <a:lstStyle/>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It may be a bit slower because it stores and manages data.</a:t>
                      </a:r>
                      <a:endParaRPr sz="1800" dirty="0">
                        <a:latin typeface="Roboto"/>
                        <a:ea typeface="Roboto"/>
                        <a:cs typeface="Roboto"/>
                        <a:sym typeface="Roboto"/>
                      </a:endParaRPr>
                    </a:p>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Recommended for lower I/O speed needs.</a:t>
                      </a:r>
                      <a:endParaRPr sz="1800" dirty="0">
                        <a:latin typeface="Roboto"/>
                        <a:ea typeface="Roboto"/>
                        <a:cs typeface="Roboto"/>
                        <a:sym typeface="Roboto"/>
                      </a:endParaRPr>
                    </a:p>
                  </a:txBody>
                  <a:tcPr marL="91425" marR="91425" marT="91425" marB="91425" anchor="ctr"/>
                </a:tc>
                <a:tc>
                  <a:txBody>
                    <a:bodyPr/>
                    <a:lstStyle/>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Higher performance because data is accessed in blocks.</a:t>
                      </a:r>
                      <a:endParaRPr sz="1800" dirty="0">
                        <a:latin typeface="Roboto"/>
                        <a:ea typeface="Roboto"/>
                        <a:cs typeface="Roboto"/>
                        <a:sym typeface="Roboto"/>
                      </a:endParaRPr>
                    </a:p>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High I/O.</a:t>
                      </a:r>
                      <a:endParaRPr sz="1800" dirty="0">
                        <a:latin typeface="Roboto"/>
                        <a:ea typeface="Roboto"/>
                        <a:cs typeface="Roboto"/>
                        <a:sym typeface="Roboto"/>
                      </a:endParaRPr>
                    </a:p>
                  </a:txBody>
                  <a:tcPr marL="91425" marR="91425" marT="91425" marB="91425" anchor="ctr"/>
                </a:tc>
                <a:extLst>
                  <a:ext uri="{0D108BD9-81ED-4DB2-BD59-A6C34878D82A}">
                    <a16:rowId xmlns:a16="http://schemas.microsoft.com/office/drawing/2014/main" val="10002"/>
                  </a:ext>
                </a:extLst>
              </a:tr>
            </a:tbl>
          </a:graphicData>
        </a:graphic>
      </p:graphicFrame>
      <p:sp>
        <p:nvSpPr>
          <p:cNvPr id="3" name="TextBox 2">
            <a:extLst>
              <a:ext uri="{FF2B5EF4-FFF2-40B4-BE49-F238E27FC236}">
                <a16:creationId xmlns:a16="http://schemas.microsoft.com/office/drawing/2014/main" id="{97046618-B1A9-A8F2-9A25-BEE39A59A22A}"/>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05.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g2faa4c79a1a_0_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t>File-level vs Block-level Storage</a:t>
            </a:r>
            <a:endParaRPr dirty="0"/>
          </a:p>
        </p:txBody>
      </p:sp>
      <p:pic>
        <p:nvPicPr>
          <p:cNvPr id="451" name="Google Shape;451;g2faa4c79a1a_0_0"/>
          <p:cNvPicPr preferRelativeResize="0"/>
          <p:nvPr/>
        </p:nvPicPr>
        <p:blipFill>
          <a:blip r:embed="rId3">
            <a:alphaModFix/>
          </a:blip>
          <a:stretch>
            <a:fillRect/>
          </a:stretch>
        </p:blipFill>
        <p:spPr>
          <a:xfrm>
            <a:off x="327992" y="1246876"/>
            <a:ext cx="10736409" cy="4975019"/>
          </a:xfrm>
          <a:prstGeom prst="rect">
            <a:avLst/>
          </a:prstGeom>
          <a:noFill/>
          <a:ln>
            <a:noFill/>
          </a:ln>
        </p:spPr>
      </p:pic>
      <p:sp>
        <p:nvSpPr>
          <p:cNvPr id="3" name="TextBox 2">
            <a:extLst>
              <a:ext uri="{FF2B5EF4-FFF2-40B4-BE49-F238E27FC236}">
                <a16:creationId xmlns:a16="http://schemas.microsoft.com/office/drawing/2014/main" id="{9A204749-D186-FAC3-6816-AE647EBDFBA3}"/>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05.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56" name="Google Shape;456;g2f8de9e6bd7_0_68"/>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a:t>Storage Types</a:t>
            </a:r>
            <a:endParaRPr/>
          </a:p>
        </p:txBody>
      </p:sp>
      <p:graphicFrame>
        <p:nvGraphicFramePr>
          <p:cNvPr id="457" name="Google Shape;457;g2f8de9e6bd7_0_68"/>
          <p:cNvGraphicFramePr/>
          <p:nvPr>
            <p:extLst>
              <p:ext uri="{D42A27DB-BD31-4B8C-83A1-F6EECF244321}">
                <p14:modId xmlns:p14="http://schemas.microsoft.com/office/powerpoint/2010/main" val="3729441765"/>
              </p:ext>
            </p:extLst>
          </p:nvPr>
        </p:nvGraphicFramePr>
        <p:xfrm>
          <a:off x="952500" y="1591435"/>
          <a:ext cx="10287000" cy="3308496"/>
        </p:xfrm>
        <a:graphic>
          <a:graphicData uri="http://schemas.openxmlformats.org/drawingml/2006/table">
            <a:tbl>
              <a:tblPr>
                <a:noFill/>
                <a:tableStyleId>{20784C5B-9EBB-4A82-9CEF-FE98BF910E29}</a:tableStyleId>
              </a:tblPr>
              <a:tblGrid>
                <a:gridCol w="3429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1022556">
                <a:tc>
                  <a:txBody>
                    <a:bodyPr/>
                    <a:lstStyle/>
                    <a:p>
                      <a:pPr marL="0" lvl="0" indent="0" algn="ctr" rtl="0">
                        <a:spcBef>
                          <a:spcPts val="0"/>
                        </a:spcBef>
                        <a:spcAft>
                          <a:spcPts val="0"/>
                        </a:spcAft>
                        <a:buNone/>
                      </a:pPr>
                      <a:r>
                        <a:rPr lang="en-US" sz="2000" b="1" dirty="0">
                          <a:solidFill>
                            <a:schemeClr val="lt1"/>
                          </a:solidFill>
                          <a:latin typeface="Roboto"/>
                          <a:ea typeface="Roboto"/>
                          <a:cs typeface="Roboto"/>
                          <a:sym typeface="Roboto"/>
                        </a:rPr>
                        <a:t>Feature / Storage Type</a:t>
                      </a:r>
                      <a:endParaRPr sz="2000" b="1" dirty="0">
                        <a:solidFill>
                          <a:schemeClr val="lt1"/>
                        </a:solidFill>
                        <a:latin typeface="Roboto"/>
                        <a:ea typeface="Roboto"/>
                        <a:cs typeface="Roboto"/>
                        <a:sym typeface="Roboto"/>
                      </a:endParaRPr>
                    </a:p>
                  </a:txBody>
                  <a:tcPr marL="91425" marR="91425" marT="91425" marB="91425"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rgbClr val="639ADE"/>
                    </a:solidFill>
                  </a:tcPr>
                </a:tc>
                <a:tc>
                  <a:txBody>
                    <a:bodyPr/>
                    <a:lstStyle/>
                    <a:p>
                      <a:pPr marL="0" lvl="0" indent="0" algn="ctr" rtl="0">
                        <a:spcBef>
                          <a:spcPts val="0"/>
                        </a:spcBef>
                        <a:spcAft>
                          <a:spcPts val="0"/>
                        </a:spcAft>
                        <a:buNone/>
                      </a:pPr>
                      <a:r>
                        <a:rPr lang="en-US" sz="2000" b="1" dirty="0">
                          <a:solidFill>
                            <a:schemeClr val="lt1"/>
                          </a:solidFill>
                          <a:latin typeface="Roboto"/>
                          <a:ea typeface="Roboto"/>
                          <a:cs typeface="Roboto"/>
                          <a:sym typeface="Roboto"/>
                        </a:rPr>
                        <a:t>Local</a:t>
                      </a:r>
                      <a:endParaRPr sz="2000" b="1"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rgbClr val="3C7ABB"/>
                    </a:solidFill>
                  </a:tcPr>
                </a:tc>
                <a:tc>
                  <a:txBody>
                    <a:bodyPr/>
                    <a:lstStyle/>
                    <a:p>
                      <a:pPr marL="0" lvl="0" indent="0" algn="ctr" rtl="0">
                        <a:spcBef>
                          <a:spcPts val="0"/>
                        </a:spcBef>
                        <a:spcAft>
                          <a:spcPts val="0"/>
                        </a:spcAft>
                        <a:buNone/>
                      </a:pPr>
                      <a:r>
                        <a:rPr lang="en-US" sz="2000" b="1" dirty="0">
                          <a:solidFill>
                            <a:schemeClr val="lt1"/>
                          </a:solidFill>
                          <a:latin typeface="Roboto"/>
                          <a:ea typeface="Roboto"/>
                          <a:cs typeface="Roboto"/>
                          <a:sym typeface="Roboto"/>
                        </a:rPr>
                        <a:t>Shared</a:t>
                      </a:r>
                      <a:endParaRPr sz="2000" b="1"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solidFill>
                      <a:srgbClr val="3C7ABB"/>
                    </a:solidFill>
                  </a:tcPr>
                </a:tc>
                <a:extLst>
                  <a:ext uri="{0D108BD9-81ED-4DB2-BD59-A6C34878D82A}">
                    <a16:rowId xmlns:a16="http://schemas.microsoft.com/office/drawing/2014/main" val="10000"/>
                  </a:ext>
                </a:extLst>
              </a:tr>
              <a:tr h="1146702">
                <a:tc>
                  <a:txBody>
                    <a:bodyPr/>
                    <a:lstStyle/>
                    <a:p>
                      <a:pPr marL="0" lvl="0" indent="0" algn="ctr" rtl="0">
                        <a:spcBef>
                          <a:spcPts val="0"/>
                        </a:spcBef>
                        <a:spcAft>
                          <a:spcPts val="0"/>
                        </a:spcAft>
                        <a:buNone/>
                      </a:pPr>
                      <a:r>
                        <a:rPr lang="en-US" sz="2000" b="1" dirty="0">
                          <a:solidFill>
                            <a:schemeClr val="lt1"/>
                          </a:solidFill>
                          <a:latin typeface="Roboto"/>
                          <a:ea typeface="Roboto"/>
                          <a:cs typeface="Roboto"/>
                          <a:sym typeface="Roboto"/>
                        </a:rPr>
                        <a:t>File-level</a:t>
                      </a:r>
                      <a:endParaRPr sz="2000" b="1" dirty="0">
                        <a:solidFill>
                          <a:schemeClr val="lt1"/>
                        </a:solidFill>
                        <a:latin typeface="Roboto"/>
                        <a:ea typeface="Roboto"/>
                        <a:cs typeface="Roboto"/>
                        <a:sym typeface="Roboto"/>
                      </a:endParaRPr>
                    </a:p>
                  </a:txBody>
                  <a:tcPr marL="91425" marR="91425" marT="91425" marB="91425"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Directory (</a:t>
                      </a:r>
                      <a:r>
                        <a:rPr lang="en-US" sz="1800" i="1" dirty="0">
                          <a:latin typeface="Roboto"/>
                          <a:ea typeface="Roboto"/>
                          <a:cs typeface="Roboto"/>
                          <a:sym typeface="Roboto"/>
                        </a:rPr>
                        <a:t>dir</a:t>
                      </a:r>
                      <a:r>
                        <a:rPr lang="en-US" sz="1800" dirty="0">
                          <a:latin typeface="Roboto"/>
                          <a:ea typeface="Roboto"/>
                          <a:cs typeface="Roboto"/>
                          <a:sym typeface="Roboto"/>
                        </a:rPr>
                        <a:t>)</a:t>
                      </a:r>
                    </a:p>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BTRFS (technology preview)</a:t>
                      </a:r>
                      <a:endParaRPr sz="1800" dirty="0">
                        <a:latin typeface="Roboto"/>
                        <a:ea typeface="Roboto"/>
                        <a:cs typeface="Roboto"/>
                        <a:sym typeface="Roboto"/>
                      </a:endParaRPr>
                    </a:p>
                  </a:txBody>
                  <a:tcPr marL="91425" marR="91425" marT="91425" marB="91425" anchor="ctr"/>
                </a:tc>
                <a:tc>
                  <a:txBody>
                    <a:bodyPr/>
                    <a:lstStyle/>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NFS</a:t>
                      </a:r>
                      <a:endParaRPr sz="1800" dirty="0">
                        <a:latin typeface="Roboto"/>
                        <a:ea typeface="Roboto"/>
                        <a:cs typeface="Roboto"/>
                        <a:sym typeface="Roboto"/>
                      </a:endParaRPr>
                    </a:p>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CIFS</a:t>
                      </a:r>
                      <a:endParaRPr sz="1800" dirty="0">
                        <a:latin typeface="Roboto"/>
                        <a:ea typeface="Roboto"/>
                        <a:cs typeface="Roboto"/>
                        <a:sym typeface="Roboto"/>
                      </a:endParaRPr>
                    </a:p>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GlusterFS</a:t>
                      </a:r>
                      <a:endParaRPr sz="1800" dirty="0">
                        <a:latin typeface="Roboto"/>
                        <a:ea typeface="Roboto"/>
                        <a:cs typeface="Roboto"/>
                        <a:sym typeface="Roboto"/>
                      </a:endParaRPr>
                    </a:p>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CephFS</a:t>
                      </a:r>
                      <a:endParaRPr sz="1800" dirty="0">
                        <a:latin typeface="Roboto"/>
                        <a:ea typeface="Roboto"/>
                        <a:cs typeface="Roboto"/>
                        <a:sym typeface="Roboto"/>
                      </a:endParaRPr>
                    </a:p>
                  </a:txBody>
                  <a:tcPr marL="91425" marR="91425" marT="91425" marB="91425" anchor="ctr"/>
                </a:tc>
                <a:extLst>
                  <a:ext uri="{0D108BD9-81ED-4DB2-BD59-A6C34878D82A}">
                    <a16:rowId xmlns:a16="http://schemas.microsoft.com/office/drawing/2014/main" val="10001"/>
                  </a:ext>
                </a:extLst>
              </a:tr>
              <a:tr h="745100">
                <a:tc>
                  <a:txBody>
                    <a:bodyPr/>
                    <a:lstStyle/>
                    <a:p>
                      <a:pPr marL="0" lvl="0" indent="0" algn="ctr" rtl="0">
                        <a:spcBef>
                          <a:spcPts val="0"/>
                        </a:spcBef>
                        <a:spcAft>
                          <a:spcPts val="0"/>
                        </a:spcAft>
                        <a:buNone/>
                      </a:pPr>
                      <a:r>
                        <a:rPr lang="en-US" sz="2000" b="1" dirty="0">
                          <a:solidFill>
                            <a:schemeClr val="lt1"/>
                          </a:solidFill>
                          <a:latin typeface="Roboto"/>
                          <a:ea typeface="Roboto"/>
                          <a:cs typeface="Roboto"/>
                          <a:sym typeface="Roboto"/>
                        </a:rPr>
                        <a:t>Block-level</a:t>
                      </a:r>
                      <a:endParaRPr sz="2000" b="1" dirty="0">
                        <a:solidFill>
                          <a:schemeClr val="lt1"/>
                        </a:solidFill>
                        <a:latin typeface="Roboto"/>
                        <a:ea typeface="Roboto"/>
                        <a:cs typeface="Roboto"/>
                        <a:sym typeface="Roboto"/>
                      </a:endParaRPr>
                    </a:p>
                  </a:txBody>
                  <a:tcPr marL="91425" marR="91425" marT="91425" marB="91425" anchor="ctr">
                    <a:lnT w="12700" cap="flat" cmpd="sng" algn="ctr">
                      <a:solidFill>
                        <a:schemeClr val="bg1"/>
                      </a:solidFill>
                      <a:prstDash val="solid"/>
                      <a:round/>
                      <a:headEnd type="none" w="med" len="med"/>
                      <a:tailEnd type="none" w="med" len="med"/>
                    </a:lnT>
                    <a:solidFill>
                      <a:srgbClr val="3C7ABB"/>
                    </a:solidFill>
                  </a:tcPr>
                </a:tc>
                <a:tc>
                  <a:txBody>
                    <a:bodyPr/>
                    <a:lstStyle/>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LVM (pairs with iSCSI to become Shared)</a:t>
                      </a:r>
                      <a:endParaRPr sz="1800" dirty="0">
                        <a:latin typeface="Roboto"/>
                        <a:ea typeface="Roboto"/>
                        <a:cs typeface="Roboto"/>
                        <a:sym typeface="Roboto"/>
                      </a:endParaRPr>
                    </a:p>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LVM-thin</a:t>
                      </a:r>
                      <a:endParaRPr sz="1800" dirty="0">
                        <a:latin typeface="Roboto"/>
                        <a:ea typeface="Roboto"/>
                        <a:cs typeface="Roboto"/>
                        <a:sym typeface="Roboto"/>
                      </a:endParaRPr>
                    </a:p>
                  </a:txBody>
                  <a:tcPr marL="91425" marR="91425" marT="91425" marB="91425" anchor="ctr"/>
                </a:tc>
                <a:tc>
                  <a:txBody>
                    <a:bodyPr/>
                    <a:lstStyle/>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iSCSI</a:t>
                      </a:r>
                    </a:p>
                    <a:p>
                      <a:pPr marL="457200" lvl="0" indent="-336550" algn="l" rtl="0">
                        <a:spcBef>
                          <a:spcPts val="0"/>
                        </a:spcBef>
                        <a:spcAft>
                          <a:spcPts val="0"/>
                        </a:spcAft>
                        <a:buSzPts val="1700"/>
                        <a:buFont typeface="Roboto"/>
                        <a:buChar char="●"/>
                      </a:pPr>
                      <a:r>
                        <a:rPr lang="en-US" sz="1800" dirty="0">
                          <a:latin typeface="Roboto"/>
                          <a:ea typeface="Roboto"/>
                          <a:cs typeface="Roboto"/>
                          <a:sym typeface="Roboto"/>
                        </a:rPr>
                        <a:t>RBD</a:t>
                      </a:r>
                      <a:endParaRPr sz="1800" dirty="0">
                        <a:latin typeface="Roboto"/>
                        <a:ea typeface="Roboto"/>
                        <a:cs typeface="Roboto"/>
                        <a:sym typeface="Roboto"/>
                      </a:endParaRPr>
                    </a:p>
                  </a:txBody>
                  <a:tcPr marL="91425" marR="91425" marT="91425" marB="91425" anchor="ctr"/>
                </a:tc>
                <a:extLst>
                  <a:ext uri="{0D108BD9-81ED-4DB2-BD59-A6C34878D82A}">
                    <a16:rowId xmlns:a16="http://schemas.microsoft.com/office/drawing/2014/main" val="10002"/>
                  </a:ext>
                </a:extLst>
              </a:tr>
            </a:tbl>
          </a:graphicData>
        </a:graphic>
      </p:graphicFrame>
      <p:sp>
        <p:nvSpPr>
          <p:cNvPr id="458" name="Google Shape;458;g2f8de9e6bd7_0_68"/>
          <p:cNvSpPr txBox="1"/>
          <p:nvPr/>
        </p:nvSpPr>
        <p:spPr>
          <a:xfrm>
            <a:off x="978175" y="5217117"/>
            <a:ext cx="10515600" cy="400069"/>
          </a:xfrm>
          <a:prstGeom prst="rect">
            <a:avLst/>
          </a:prstGeom>
          <a:noFill/>
          <a:ln>
            <a:noFill/>
          </a:ln>
        </p:spPr>
        <p:txBody>
          <a:bodyPr spcFirstLastPara="1" wrap="square" lIns="91425" tIns="45700" rIns="91425" bIns="45700" anchor="t" anchorCtr="0">
            <a:spAutoFit/>
          </a:bodyPr>
          <a:lstStyle/>
          <a:p>
            <a:pPr marL="342900" lvl="0" indent="-342900" algn="l" rtl="0">
              <a:spcBef>
                <a:spcPts val="0"/>
              </a:spcBef>
              <a:spcAft>
                <a:spcPts val="0"/>
              </a:spcAft>
              <a:buSzPct val="122000"/>
              <a:buFont typeface="Arial" panose="020B0604020202020204" pitchFamily="34" charset="0"/>
              <a:buChar char="•"/>
            </a:pPr>
            <a:r>
              <a:rPr lang="en-US" sz="2000" b="1" i="1" dirty="0">
                <a:solidFill>
                  <a:schemeClr val="dk1"/>
                </a:solidFill>
                <a:latin typeface="Roboto"/>
                <a:ea typeface="Roboto"/>
                <a:cs typeface="Roboto"/>
                <a:sym typeface="Roboto"/>
              </a:rPr>
              <a:t>ZFS </a:t>
            </a:r>
            <a:r>
              <a:rPr lang="en-US" sz="2000" i="1" dirty="0">
                <a:solidFill>
                  <a:schemeClr val="dk1"/>
                </a:solidFill>
                <a:latin typeface="Roboto"/>
                <a:ea typeface="Roboto"/>
                <a:cs typeface="Roboto"/>
                <a:sym typeface="Roboto"/>
              </a:rPr>
              <a:t>is the most widely-used storage system. It is Block-level, Local, and Shared.</a:t>
            </a:r>
            <a:endParaRPr sz="2000" i="1" dirty="0">
              <a:solidFill>
                <a:schemeClr val="dk1"/>
              </a:solidFill>
              <a:latin typeface="Roboto"/>
              <a:ea typeface="Roboto"/>
              <a:cs typeface="Roboto"/>
              <a:sym typeface="Roboto"/>
            </a:endParaRPr>
          </a:p>
        </p:txBody>
      </p:sp>
      <p:sp>
        <p:nvSpPr>
          <p:cNvPr id="3" name="TextBox 2">
            <a:extLst>
              <a:ext uri="{FF2B5EF4-FFF2-40B4-BE49-F238E27FC236}">
                <a16:creationId xmlns:a16="http://schemas.microsoft.com/office/drawing/2014/main" id="{3348C1F5-4A7B-7E8A-375A-A319BBD0315B}"/>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05.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2">
          <a:extLst>
            <a:ext uri="{FF2B5EF4-FFF2-40B4-BE49-F238E27FC236}">
              <a16:creationId xmlns:a16="http://schemas.microsoft.com/office/drawing/2014/main" id="{1B7AA276-8372-3BBF-15CE-64D2B843D5E9}"/>
            </a:ext>
          </a:extLst>
        </p:cNvPr>
        <p:cNvGrpSpPr/>
        <p:nvPr/>
      </p:nvGrpSpPr>
      <p:grpSpPr>
        <a:xfrm>
          <a:off x="0" y="0"/>
          <a:ext cx="0" cy="0"/>
          <a:chOff x="0" y="0"/>
          <a:chExt cx="0" cy="0"/>
        </a:xfrm>
      </p:grpSpPr>
      <p:sp>
        <p:nvSpPr>
          <p:cNvPr id="123" name="Google Shape;123;g302bd11f498_0_42">
            <a:extLst>
              <a:ext uri="{FF2B5EF4-FFF2-40B4-BE49-F238E27FC236}">
                <a16:creationId xmlns:a16="http://schemas.microsoft.com/office/drawing/2014/main" id="{D618FBF7-C837-6D7C-553A-B300ED27BA2D}"/>
              </a:ext>
            </a:extLst>
          </p:cNvPr>
          <p:cNvSpPr txBox="1">
            <a:spLocks noGrp="1"/>
          </p:cNvSpPr>
          <p:nvPr>
            <p:ph type="title"/>
          </p:nvPr>
        </p:nvSpPr>
        <p:spPr>
          <a:xfrm>
            <a:off x="838200" y="157300"/>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t>Objectives per Module</a:t>
            </a:r>
            <a:endParaRPr dirty="0"/>
          </a:p>
        </p:txBody>
      </p:sp>
      <p:sp>
        <p:nvSpPr>
          <p:cNvPr id="5" name="Google Shape;140;g313a7cad578_0_10">
            <a:extLst>
              <a:ext uri="{FF2B5EF4-FFF2-40B4-BE49-F238E27FC236}">
                <a16:creationId xmlns:a16="http://schemas.microsoft.com/office/drawing/2014/main" id="{C78C5109-531F-8230-2281-D4477C1F798B}"/>
              </a:ext>
            </a:extLst>
          </p:cNvPr>
          <p:cNvSpPr txBox="1">
            <a:spLocks/>
          </p:cNvSpPr>
          <p:nvPr/>
        </p:nvSpPr>
        <p:spPr>
          <a:xfrm>
            <a:off x="838200" y="1250425"/>
            <a:ext cx="10515600" cy="4996200"/>
          </a:xfrm>
          <a:prstGeom prst="rect">
            <a:avLst/>
          </a:prstGeom>
          <a:noFill/>
          <a:ln>
            <a:noFill/>
          </a:ln>
        </p:spPr>
        <p:txBody>
          <a:bodyPr spcFirstLastPara="1" wrap="square" lIns="91425" tIns="45700" rIns="91425" bIns="45700" anchor="ctr" anchorCtr="0">
            <a:sp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F5C9A"/>
              </a:buClr>
              <a:buSzPts val="4400"/>
              <a:buFont typeface="Roboto"/>
              <a:buNone/>
              <a:defRPr sz="4400" b="1" i="0" u="none" strike="noStrike" cap="none">
                <a:solidFill>
                  <a:srgbClr val="0F5C9A"/>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457200" indent="-406400">
              <a:buSzPts val="2800"/>
              <a:buFont typeface="Roboto"/>
              <a:buChar char="●"/>
            </a:pPr>
            <a:r>
              <a:rPr lang="en-US" sz="2200" dirty="0"/>
              <a:t>Module 07. </a:t>
            </a:r>
            <a:r>
              <a:rPr lang="en-US" sz="2500" dirty="0"/>
              <a:t>Proxmox VE User, VM &amp; CT Management</a:t>
            </a:r>
          </a:p>
          <a:p>
            <a:pPr marL="914400" lvl="1" indent="-368300">
              <a:lnSpc>
                <a:spcPct val="90000"/>
              </a:lnSpc>
              <a:buClr>
                <a:srgbClr val="0F5C9A"/>
              </a:buClr>
              <a:buSzPts val="2200"/>
              <a:buFont typeface="Roboto"/>
              <a:buChar char="○"/>
            </a:pPr>
            <a:r>
              <a:rPr lang="en-US" sz="2200" dirty="0">
                <a:solidFill>
                  <a:srgbClr val="0F5C9A"/>
                </a:solidFill>
                <a:latin typeface="Roboto"/>
                <a:ea typeface="Roboto"/>
                <a:cs typeface="Roboto"/>
                <a:sym typeface="Roboto"/>
              </a:rPr>
              <a:t>Understand how user management/authentication works.</a:t>
            </a:r>
          </a:p>
          <a:p>
            <a:pPr marL="914400" lvl="1" indent="-368300">
              <a:lnSpc>
                <a:spcPct val="90000"/>
              </a:lnSpc>
              <a:buClr>
                <a:srgbClr val="0F5C9A"/>
              </a:buClr>
              <a:buSzPts val="2200"/>
              <a:buFont typeface="Roboto"/>
              <a:buChar char="○"/>
            </a:pPr>
            <a:r>
              <a:rPr lang="en-US" sz="2200" dirty="0">
                <a:solidFill>
                  <a:srgbClr val="0F5C9A"/>
                </a:solidFill>
                <a:latin typeface="Roboto"/>
                <a:ea typeface="Roboto"/>
                <a:cs typeface="Roboto"/>
                <a:sym typeface="Roboto"/>
              </a:rPr>
              <a:t>Identify main virtual machine and container differences, plus how to deploy/configure them.</a:t>
            </a:r>
          </a:p>
          <a:p>
            <a:pPr marL="914400" lvl="1" indent="-368300">
              <a:lnSpc>
                <a:spcPct val="90000"/>
              </a:lnSpc>
              <a:buClr>
                <a:srgbClr val="0F5C9A"/>
              </a:buClr>
              <a:buSzPts val="2200"/>
              <a:buFont typeface="Roboto"/>
              <a:buChar char="○"/>
            </a:pPr>
            <a:r>
              <a:rPr lang="en-US" sz="2200" dirty="0">
                <a:solidFill>
                  <a:srgbClr val="0F5C9A"/>
                </a:solidFill>
                <a:latin typeface="Roboto"/>
                <a:ea typeface="Roboto"/>
                <a:cs typeface="Roboto"/>
                <a:sym typeface="Roboto"/>
              </a:rPr>
              <a:t>Learn basic CLI commands in Proxmox VE.</a:t>
            </a:r>
          </a:p>
          <a:p>
            <a:pPr marL="914400"/>
            <a:endParaRPr lang="en-US" sz="2500" dirty="0"/>
          </a:p>
          <a:p>
            <a:pPr marL="457200" indent="-406400">
              <a:buSzPts val="2800"/>
              <a:buFont typeface="Roboto"/>
              <a:buChar char="●"/>
            </a:pPr>
            <a:r>
              <a:rPr lang="en-US" sz="2200" dirty="0"/>
              <a:t>Module 08. </a:t>
            </a:r>
            <a:r>
              <a:rPr lang="en-US" sz="2500" dirty="0"/>
              <a:t>Proxmox VE Backup Server Configuration</a:t>
            </a:r>
          </a:p>
          <a:p>
            <a:pPr marL="914400" lvl="1" indent="-368300">
              <a:lnSpc>
                <a:spcPct val="90000"/>
              </a:lnSpc>
              <a:buClr>
                <a:srgbClr val="0F5C9A"/>
              </a:buClr>
              <a:buSzPts val="2200"/>
              <a:buFont typeface="Roboto"/>
              <a:buChar char="○"/>
            </a:pPr>
            <a:r>
              <a:rPr lang="en-US" sz="2200" dirty="0">
                <a:solidFill>
                  <a:srgbClr val="0F5C9A"/>
                </a:solidFill>
                <a:latin typeface="Roboto"/>
                <a:ea typeface="Roboto"/>
                <a:cs typeface="Roboto"/>
                <a:sym typeface="Roboto"/>
              </a:rPr>
              <a:t>Understand backup definitions, types, and uses.</a:t>
            </a:r>
          </a:p>
          <a:p>
            <a:pPr marL="914400" lvl="1" indent="-368300">
              <a:lnSpc>
                <a:spcPct val="90000"/>
              </a:lnSpc>
              <a:buClr>
                <a:srgbClr val="0F5C9A"/>
              </a:buClr>
              <a:buSzPts val="2200"/>
              <a:buFont typeface="Roboto"/>
              <a:buChar char="○"/>
            </a:pPr>
            <a:r>
              <a:rPr lang="en-US" sz="2200" dirty="0">
                <a:solidFill>
                  <a:srgbClr val="0F5C9A"/>
                </a:solidFill>
                <a:latin typeface="Roboto"/>
                <a:ea typeface="Roboto"/>
                <a:cs typeface="Roboto"/>
                <a:sym typeface="Roboto"/>
              </a:rPr>
              <a:t>Learn how PVE and Backup Servers work together to enable backup features on scale.</a:t>
            </a:r>
          </a:p>
          <a:p>
            <a:pPr marL="914400"/>
            <a:endParaRPr lang="en-US" sz="2500" dirty="0"/>
          </a:p>
          <a:p>
            <a:pPr marL="457200" indent="-406400">
              <a:buSzPts val="2800"/>
              <a:buFont typeface="Roboto"/>
              <a:buChar char="●"/>
            </a:pPr>
            <a:r>
              <a:rPr lang="en-US" sz="2200" dirty="0"/>
              <a:t>Module 09. </a:t>
            </a:r>
            <a:r>
              <a:rPr lang="en-US" sz="2500" dirty="0"/>
              <a:t>Proxmox VE Clusters</a:t>
            </a:r>
          </a:p>
          <a:p>
            <a:pPr marL="914400" lvl="1" indent="-368300">
              <a:lnSpc>
                <a:spcPct val="90000"/>
              </a:lnSpc>
              <a:buClr>
                <a:srgbClr val="0F5C9A"/>
              </a:buClr>
              <a:buSzPts val="2200"/>
              <a:buFont typeface="Roboto"/>
              <a:buChar char="○"/>
            </a:pPr>
            <a:r>
              <a:rPr lang="en-US" sz="2200" dirty="0">
                <a:solidFill>
                  <a:srgbClr val="0F5C9A"/>
                </a:solidFill>
                <a:latin typeface="Roboto"/>
                <a:ea typeface="Roboto"/>
                <a:cs typeface="Roboto"/>
                <a:sym typeface="Roboto"/>
              </a:rPr>
              <a:t>List basic clustering benefits.</a:t>
            </a:r>
          </a:p>
          <a:p>
            <a:pPr marL="914400" lvl="1" indent="-368300">
              <a:lnSpc>
                <a:spcPct val="90000"/>
              </a:lnSpc>
              <a:buClr>
                <a:srgbClr val="0F5C9A"/>
              </a:buClr>
              <a:buSzPts val="2200"/>
              <a:buFont typeface="Roboto"/>
              <a:buChar char="○"/>
            </a:pPr>
            <a:r>
              <a:rPr lang="en-US" sz="2200" dirty="0">
                <a:solidFill>
                  <a:srgbClr val="0F5C9A"/>
                </a:solidFill>
                <a:latin typeface="Roboto"/>
                <a:ea typeface="Roboto"/>
                <a:cs typeface="Roboto"/>
                <a:sym typeface="Roboto"/>
              </a:rPr>
              <a:t>Understand cluster features, such as migration, replication, </a:t>
            </a:r>
            <a:br>
              <a:rPr lang="en-US" sz="2200" dirty="0">
                <a:solidFill>
                  <a:srgbClr val="0F5C9A"/>
                </a:solidFill>
                <a:latin typeface="Roboto"/>
                <a:ea typeface="Roboto"/>
                <a:cs typeface="Roboto"/>
                <a:sym typeface="Roboto"/>
              </a:rPr>
            </a:br>
            <a:r>
              <a:rPr lang="en-US" sz="2200" dirty="0">
                <a:solidFill>
                  <a:srgbClr val="0F5C9A"/>
                </a:solidFill>
                <a:latin typeface="Roboto"/>
                <a:ea typeface="Roboto"/>
                <a:cs typeface="Roboto"/>
                <a:sym typeface="Roboto"/>
              </a:rPr>
              <a:t>and high availability.</a:t>
            </a:r>
            <a:endParaRPr lang="en-US" sz="1900" dirty="0"/>
          </a:p>
        </p:txBody>
      </p:sp>
    </p:spTree>
    <p:extLst>
      <p:ext uri="{BB962C8B-B14F-4D97-AF65-F5344CB8AC3E}">
        <p14:creationId xmlns:p14="http://schemas.microsoft.com/office/powerpoint/2010/main" val="24701194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g2f8de9e6bd7_0_76"/>
          <p:cNvSpPr txBox="1">
            <a:spLocks noGrp="1"/>
          </p:cNvSpPr>
          <p:nvPr>
            <p:ph type="title"/>
          </p:nvPr>
        </p:nvSpPr>
        <p:spPr>
          <a:xfrm>
            <a:off x="838200" y="636103"/>
            <a:ext cx="10515600" cy="1054721"/>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t>Zettabyte File System (ZFS)</a:t>
            </a:r>
            <a:endParaRPr dirty="0"/>
          </a:p>
        </p:txBody>
      </p:sp>
      <p:sp>
        <p:nvSpPr>
          <p:cNvPr id="464" name="Google Shape;464;g2f8de9e6bd7_0_76"/>
          <p:cNvSpPr txBox="1"/>
          <p:nvPr/>
        </p:nvSpPr>
        <p:spPr>
          <a:xfrm>
            <a:off x="862219" y="1690825"/>
            <a:ext cx="10085700" cy="3785611"/>
          </a:xfrm>
          <a:prstGeom prst="rect">
            <a:avLst/>
          </a:prstGeom>
          <a:noFill/>
          <a:ln>
            <a:noFill/>
          </a:ln>
        </p:spPr>
        <p:txBody>
          <a:bodyPr spcFirstLastPara="1" wrap="square" lIns="91425" tIns="45700" rIns="91425" bIns="45700" anchor="t" anchorCtr="0">
            <a:spAutoFit/>
          </a:bodyPr>
          <a:lstStyle/>
          <a:p>
            <a:pPr marL="342900" lvl="0" indent="-342900" algn="l" rtl="0">
              <a:spcBef>
                <a:spcPts val="0"/>
              </a:spcBef>
              <a:spcAft>
                <a:spcPts val="0"/>
              </a:spcAft>
              <a:buSzPct val="122000"/>
              <a:buFont typeface="Arial" panose="020B0604020202020204" pitchFamily="34" charset="0"/>
              <a:buChar char="•"/>
            </a:pPr>
            <a:r>
              <a:rPr lang="en-US" sz="2000" dirty="0">
                <a:solidFill>
                  <a:schemeClr val="dk1"/>
                </a:solidFill>
                <a:latin typeface="Roboto"/>
                <a:ea typeface="Roboto"/>
                <a:cs typeface="Roboto"/>
                <a:sym typeface="Roboto"/>
              </a:rPr>
              <a:t>ZFS is the most popular and powerful file system, and a common favorite among Debian Linux / Proxmox VE admins.</a:t>
            </a:r>
            <a:endParaRPr sz="2000" dirty="0">
              <a:solidFill>
                <a:schemeClr val="dk1"/>
              </a:solidFill>
              <a:latin typeface="Roboto"/>
              <a:ea typeface="Roboto"/>
              <a:cs typeface="Roboto"/>
              <a:sym typeface="Roboto"/>
            </a:endParaRPr>
          </a:p>
          <a:p>
            <a:pPr marL="342900" lvl="0" indent="-342900" algn="l" rtl="0">
              <a:spcBef>
                <a:spcPts val="0"/>
              </a:spcBef>
              <a:spcAft>
                <a:spcPts val="0"/>
              </a:spcAft>
              <a:buSzPct val="122000"/>
              <a:buFont typeface="Arial" panose="020B0604020202020204" pitchFamily="34" charset="0"/>
              <a:buChar char="•"/>
            </a:pPr>
            <a:endParaRPr sz="2000" dirty="0">
              <a:solidFill>
                <a:schemeClr val="dk1"/>
              </a:solidFill>
              <a:latin typeface="Roboto"/>
              <a:ea typeface="Roboto"/>
              <a:cs typeface="Roboto"/>
              <a:sym typeface="Roboto"/>
            </a:endParaRPr>
          </a:p>
          <a:p>
            <a:pPr marL="342900" lvl="0" indent="-342900" algn="l" rtl="0">
              <a:spcBef>
                <a:spcPts val="0"/>
              </a:spcBef>
              <a:spcAft>
                <a:spcPts val="0"/>
              </a:spcAft>
              <a:buSzPct val="122000"/>
              <a:buFont typeface="Arial" panose="020B0604020202020204" pitchFamily="34" charset="0"/>
              <a:buChar char="•"/>
            </a:pPr>
            <a:r>
              <a:rPr lang="en-US" sz="2000" dirty="0">
                <a:solidFill>
                  <a:schemeClr val="dk1"/>
                </a:solidFill>
                <a:latin typeface="Roboto"/>
                <a:ea typeface="Roboto"/>
                <a:cs typeface="Roboto"/>
                <a:sym typeface="Roboto"/>
              </a:rPr>
              <a:t>ZFS acts as</a:t>
            </a:r>
            <a:r>
              <a:rPr lang="en-US" sz="2000" b="1" dirty="0">
                <a:solidFill>
                  <a:schemeClr val="dk1"/>
                </a:solidFill>
                <a:latin typeface="Roboto"/>
                <a:ea typeface="Roboto"/>
                <a:cs typeface="Roboto"/>
                <a:sym typeface="Roboto"/>
              </a:rPr>
              <a:t> block-level </a:t>
            </a:r>
            <a:r>
              <a:rPr lang="en-US" sz="2000" dirty="0">
                <a:solidFill>
                  <a:schemeClr val="dk1"/>
                </a:solidFill>
                <a:latin typeface="Roboto"/>
                <a:ea typeface="Roboto"/>
                <a:cs typeface="Roboto"/>
                <a:sym typeface="Roboto"/>
              </a:rPr>
              <a:t>by storing VM disk images and container data as raw blocks. It also has its own volume manager, plus features like snapshots, compression, and data integrity.</a:t>
            </a:r>
            <a:endParaRPr sz="2000" dirty="0">
              <a:solidFill>
                <a:schemeClr val="dk1"/>
              </a:solidFill>
              <a:latin typeface="Roboto"/>
              <a:ea typeface="Roboto"/>
              <a:cs typeface="Roboto"/>
              <a:sym typeface="Roboto"/>
            </a:endParaRPr>
          </a:p>
          <a:p>
            <a:pPr marL="342900" lvl="0" indent="-342900" algn="l" rtl="0">
              <a:spcBef>
                <a:spcPts val="0"/>
              </a:spcBef>
              <a:spcAft>
                <a:spcPts val="0"/>
              </a:spcAft>
              <a:buSzPct val="122000"/>
              <a:buFont typeface="Arial" panose="020B0604020202020204" pitchFamily="34" charset="0"/>
              <a:buChar char="•"/>
            </a:pPr>
            <a:endParaRPr sz="2000" dirty="0">
              <a:solidFill>
                <a:schemeClr val="dk1"/>
              </a:solidFill>
              <a:latin typeface="Roboto"/>
              <a:ea typeface="Roboto"/>
              <a:cs typeface="Roboto"/>
              <a:sym typeface="Roboto"/>
            </a:endParaRPr>
          </a:p>
          <a:p>
            <a:pPr marL="342900" lvl="0" indent="-342900" algn="l" rtl="0">
              <a:spcBef>
                <a:spcPts val="0"/>
              </a:spcBef>
              <a:spcAft>
                <a:spcPts val="0"/>
              </a:spcAft>
              <a:buSzPct val="122000"/>
              <a:buFont typeface="Arial" panose="020B0604020202020204" pitchFamily="34" charset="0"/>
              <a:buChar char="•"/>
            </a:pPr>
            <a:r>
              <a:rPr lang="en-US" sz="2000" dirty="0">
                <a:solidFill>
                  <a:schemeClr val="dk1"/>
                </a:solidFill>
                <a:latin typeface="Roboto"/>
                <a:ea typeface="Roboto"/>
                <a:cs typeface="Roboto"/>
                <a:sym typeface="Roboto"/>
              </a:rPr>
              <a:t>Mostly used as </a:t>
            </a:r>
            <a:r>
              <a:rPr lang="en-US" sz="2000" b="1" dirty="0">
                <a:solidFill>
                  <a:schemeClr val="dk1"/>
                </a:solidFill>
                <a:latin typeface="Roboto"/>
                <a:ea typeface="Roboto"/>
                <a:cs typeface="Roboto"/>
                <a:sym typeface="Roboto"/>
              </a:rPr>
              <a:t>local storage</a:t>
            </a:r>
            <a:r>
              <a:rPr lang="en-US" sz="2000" dirty="0">
                <a:solidFill>
                  <a:schemeClr val="dk1"/>
                </a:solidFill>
                <a:latin typeface="Roboto"/>
                <a:ea typeface="Roboto"/>
                <a:cs typeface="Roboto"/>
                <a:sym typeface="Roboto"/>
              </a:rPr>
              <a:t> via HDDs/SSDs, it is very reliable and feature-rich. It can also be configured as </a:t>
            </a:r>
            <a:r>
              <a:rPr lang="en-US" sz="2000" b="1" dirty="0">
                <a:solidFill>
                  <a:schemeClr val="dk1"/>
                </a:solidFill>
                <a:latin typeface="Roboto"/>
                <a:ea typeface="Roboto"/>
                <a:cs typeface="Roboto"/>
                <a:sym typeface="Roboto"/>
              </a:rPr>
              <a:t>shared storage</a:t>
            </a:r>
            <a:r>
              <a:rPr lang="en-US" sz="2000" dirty="0">
                <a:solidFill>
                  <a:schemeClr val="dk1"/>
                </a:solidFill>
                <a:latin typeface="Roboto"/>
                <a:ea typeface="Roboto"/>
                <a:cs typeface="Roboto"/>
                <a:sym typeface="Roboto"/>
              </a:rPr>
              <a:t> (ZFS over iSCSI), but its main design is as local storage.</a:t>
            </a:r>
            <a:endParaRPr sz="2000" dirty="0">
              <a:solidFill>
                <a:schemeClr val="dk1"/>
              </a:solidFill>
              <a:latin typeface="Roboto"/>
              <a:ea typeface="Roboto"/>
              <a:cs typeface="Roboto"/>
              <a:sym typeface="Roboto"/>
            </a:endParaRPr>
          </a:p>
          <a:p>
            <a:pPr marL="342900" lvl="0" indent="-342900" algn="l" rtl="0">
              <a:spcBef>
                <a:spcPts val="0"/>
              </a:spcBef>
              <a:spcAft>
                <a:spcPts val="0"/>
              </a:spcAft>
              <a:buSzPct val="122000"/>
              <a:buFont typeface="Arial" panose="020B0604020202020204" pitchFamily="34" charset="0"/>
              <a:buChar char="•"/>
            </a:pPr>
            <a:endParaRPr sz="2000" dirty="0">
              <a:solidFill>
                <a:schemeClr val="dk1"/>
              </a:solidFill>
              <a:latin typeface="Roboto"/>
              <a:ea typeface="Roboto"/>
              <a:cs typeface="Roboto"/>
              <a:sym typeface="Roboto"/>
            </a:endParaRPr>
          </a:p>
          <a:p>
            <a:pPr marL="342900" lvl="0" indent="-342900" algn="l" rtl="0">
              <a:spcBef>
                <a:spcPts val="0"/>
              </a:spcBef>
              <a:spcAft>
                <a:spcPts val="0"/>
              </a:spcAft>
              <a:buSzPct val="122000"/>
              <a:buFont typeface="Arial" panose="020B0604020202020204" pitchFamily="34" charset="0"/>
              <a:buChar char="•"/>
            </a:pPr>
            <a:r>
              <a:rPr lang="en-US" sz="2000" dirty="0">
                <a:solidFill>
                  <a:schemeClr val="dk1"/>
                </a:solidFill>
                <a:latin typeface="Roboto"/>
                <a:ea typeface="Roboto"/>
                <a:cs typeface="Roboto"/>
                <a:sym typeface="Roboto"/>
              </a:rPr>
              <a:t>Its maximum storage capacity is </a:t>
            </a:r>
            <a:r>
              <a:rPr lang="en-US" sz="2000" b="1" dirty="0">
                <a:solidFill>
                  <a:schemeClr val="dk1"/>
                </a:solidFill>
                <a:latin typeface="Roboto"/>
                <a:ea typeface="Roboto"/>
                <a:cs typeface="Roboto"/>
                <a:sym typeface="Roboto"/>
              </a:rPr>
              <a:t>16 exbibytes</a:t>
            </a:r>
            <a:r>
              <a:rPr lang="en-US" sz="2000" dirty="0">
                <a:solidFill>
                  <a:schemeClr val="dk1"/>
                </a:solidFill>
                <a:latin typeface="Roboto"/>
                <a:ea typeface="Roboto"/>
                <a:cs typeface="Roboto"/>
                <a:sym typeface="Roboto"/>
              </a:rPr>
              <a:t> </a:t>
            </a:r>
            <a:r>
              <a:rPr lang="en-US" sz="2000" i="1" dirty="0">
                <a:solidFill>
                  <a:schemeClr val="dk1"/>
                </a:solidFill>
                <a:latin typeface="Roboto"/>
                <a:ea typeface="Roboto"/>
                <a:cs typeface="Roboto"/>
                <a:sym typeface="Roboto"/>
              </a:rPr>
              <a:t>(approx. 1M 153 thousand TBs).</a:t>
            </a:r>
            <a:endParaRPr sz="2000" i="1" dirty="0">
              <a:solidFill>
                <a:schemeClr val="dk1"/>
              </a:solidFill>
              <a:latin typeface="Roboto"/>
              <a:ea typeface="Roboto"/>
              <a:cs typeface="Roboto"/>
              <a:sym typeface="Roboto"/>
            </a:endParaRPr>
          </a:p>
        </p:txBody>
      </p:sp>
      <p:sp>
        <p:nvSpPr>
          <p:cNvPr id="3" name="TextBox 2">
            <a:extLst>
              <a:ext uri="{FF2B5EF4-FFF2-40B4-BE49-F238E27FC236}">
                <a16:creationId xmlns:a16="http://schemas.microsoft.com/office/drawing/2014/main" id="{963105A7-F416-7EA5-22F7-13F4EACAAAD0}"/>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05.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g2f8de9e6bd7_0_27"/>
          <p:cNvSpPr txBox="1">
            <a:spLocks noGrp="1"/>
          </p:cNvSpPr>
          <p:nvPr>
            <p:ph type="title"/>
          </p:nvPr>
        </p:nvSpPr>
        <p:spPr>
          <a:xfrm>
            <a:off x="838200" y="16634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Content Tags</a:t>
            </a:r>
            <a:endParaRPr dirty="0">
              <a:latin typeface="Roboto" panose="02000000000000000000" pitchFamily="2" charset="0"/>
              <a:ea typeface="Roboto" panose="02000000000000000000" pitchFamily="2" charset="0"/>
            </a:endParaRPr>
          </a:p>
        </p:txBody>
      </p:sp>
      <p:sp>
        <p:nvSpPr>
          <p:cNvPr id="470" name="Google Shape;470;g2f8de9e6bd7_0_27"/>
          <p:cNvSpPr txBox="1"/>
          <p:nvPr/>
        </p:nvSpPr>
        <p:spPr>
          <a:xfrm>
            <a:off x="838200" y="1242777"/>
            <a:ext cx="9673260" cy="64629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cs typeface="Roboto"/>
                <a:sym typeface="Roboto"/>
              </a:rPr>
              <a:t>You must set </a:t>
            </a:r>
            <a:r>
              <a:rPr lang="en-US" sz="1800" b="1" dirty="0">
                <a:solidFill>
                  <a:schemeClr val="dk1"/>
                </a:solidFill>
                <a:latin typeface="Roboto" panose="02000000000000000000" pitchFamily="2" charset="0"/>
                <a:ea typeface="Roboto" panose="02000000000000000000" pitchFamily="2" charset="0"/>
                <a:cs typeface="Roboto"/>
                <a:sym typeface="Roboto"/>
              </a:rPr>
              <a:t>content tags </a:t>
            </a:r>
            <a:r>
              <a:rPr lang="en-US" sz="1800" dirty="0">
                <a:solidFill>
                  <a:schemeClr val="dk1"/>
                </a:solidFill>
                <a:latin typeface="Roboto" panose="02000000000000000000" pitchFamily="2" charset="0"/>
                <a:ea typeface="Roboto" panose="02000000000000000000" pitchFamily="2" charset="0"/>
                <a:cs typeface="Roboto"/>
                <a:sym typeface="Roboto"/>
              </a:rPr>
              <a:t>for each storage device in your environment. These tags define which types of data can be stored.</a:t>
            </a:r>
            <a:endParaRPr sz="1800" dirty="0">
              <a:solidFill>
                <a:schemeClr val="dk1"/>
              </a:solidFill>
              <a:latin typeface="Roboto" panose="02000000000000000000" pitchFamily="2" charset="0"/>
              <a:ea typeface="Roboto" panose="02000000000000000000" pitchFamily="2" charset="0"/>
              <a:cs typeface="Roboto"/>
              <a:sym typeface="Roboto"/>
            </a:endParaRPr>
          </a:p>
        </p:txBody>
      </p:sp>
      <p:sp>
        <p:nvSpPr>
          <p:cNvPr id="471" name="Google Shape;471;g2f8de9e6bd7_0_27"/>
          <p:cNvSpPr>
            <a:spLocks noGrp="1" noRot="1" noMove="1" noResize="1" noEditPoints="1" noAdjustHandles="1" noChangeArrowheads="1" noChangeShapeType="1"/>
          </p:cNvSpPr>
          <p:nvPr/>
        </p:nvSpPr>
        <p:spPr>
          <a:xfrm>
            <a:off x="953237" y="1989443"/>
            <a:ext cx="2084834" cy="4584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images</a:t>
            </a:r>
            <a:endParaRPr sz="2000" dirty="0">
              <a:solidFill>
                <a:schemeClr val="lt1"/>
              </a:solidFill>
              <a:latin typeface="Roboto" panose="02000000000000000000" pitchFamily="2" charset="0"/>
              <a:ea typeface="Roboto" panose="02000000000000000000" pitchFamily="2" charset="0"/>
            </a:endParaRPr>
          </a:p>
        </p:txBody>
      </p:sp>
      <p:sp>
        <p:nvSpPr>
          <p:cNvPr id="472" name="Google Shape;472;g2f8de9e6bd7_0_27"/>
          <p:cNvSpPr>
            <a:spLocks noGrp="1" noRot="1" noMove="1" noResize="1" noEditPoints="1" noAdjustHandles="1" noChangeArrowheads="1" noChangeShapeType="1"/>
          </p:cNvSpPr>
          <p:nvPr/>
        </p:nvSpPr>
        <p:spPr>
          <a:xfrm>
            <a:off x="3163101" y="1989443"/>
            <a:ext cx="7485503"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Virtual disk images, such as </a:t>
            </a:r>
            <a:r>
              <a:rPr lang="en-US" sz="1800" i="1" dirty="0">
                <a:solidFill>
                  <a:schemeClr val="dk1"/>
                </a:solidFill>
                <a:latin typeface="Roboto" panose="02000000000000000000" pitchFamily="2" charset="0"/>
                <a:ea typeface="Roboto" panose="02000000000000000000" pitchFamily="2" charset="0"/>
              </a:rPr>
              <a:t>.qcow2</a:t>
            </a:r>
            <a:r>
              <a:rPr lang="en-US" sz="1800" dirty="0">
                <a:solidFill>
                  <a:schemeClr val="dk1"/>
                </a:solidFill>
                <a:latin typeface="Roboto" panose="02000000000000000000" pitchFamily="2" charset="0"/>
                <a:ea typeface="Roboto" panose="02000000000000000000" pitchFamily="2" charset="0"/>
              </a:rPr>
              <a:t>, </a:t>
            </a:r>
            <a:r>
              <a:rPr lang="en-US" sz="1800" i="1" dirty="0">
                <a:solidFill>
                  <a:schemeClr val="dk1"/>
                </a:solidFill>
                <a:latin typeface="Roboto" panose="02000000000000000000" pitchFamily="2" charset="0"/>
                <a:ea typeface="Roboto" panose="02000000000000000000" pitchFamily="2" charset="0"/>
              </a:rPr>
              <a:t>.raw </a:t>
            </a:r>
            <a:r>
              <a:rPr lang="en-US" sz="1800" dirty="0">
                <a:solidFill>
                  <a:schemeClr val="dk1"/>
                </a:solidFill>
                <a:latin typeface="Roboto" panose="02000000000000000000" pitchFamily="2" charset="0"/>
                <a:ea typeface="Roboto" panose="02000000000000000000" pitchFamily="2" charset="0"/>
              </a:rPr>
              <a:t>or </a:t>
            </a:r>
            <a:r>
              <a:rPr lang="en-US" sz="1800" i="1" dirty="0">
                <a:solidFill>
                  <a:schemeClr val="dk1"/>
                </a:solidFill>
                <a:latin typeface="Roboto" panose="02000000000000000000" pitchFamily="2" charset="0"/>
                <a:ea typeface="Roboto" panose="02000000000000000000" pitchFamily="2" charset="0"/>
              </a:rPr>
              <a:t>.vmdk</a:t>
            </a:r>
            <a:endParaRPr sz="1800" i="1" dirty="0">
              <a:solidFill>
                <a:schemeClr val="dk1"/>
              </a:solidFill>
              <a:latin typeface="Roboto" panose="02000000000000000000" pitchFamily="2" charset="0"/>
              <a:ea typeface="Roboto" panose="02000000000000000000" pitchFamily="2" charset="0"/>
            </a:endParaRPr>
          </a:p>
        </p:txBody>
      </p:sp>
      <p:sp>
        <p:nvSpPr>
          <p:cNvPr id="473" name="Google Shape;473;g2f8de9e6bd7_0_27"/>
          <p:cNvSpPr>
            <a:spLocks noGrp="1" noRot="1" noMove="1" noResize="1" noEditPoints="1" noAdjustHandles="1" noChangeArrowheads="1" noChangeShapeType="1"/>
          </p:cNvSpPr>
          <p:nvPr/>
        </p:nvSpPr>
        <p:spPr>
          <a:xfrm>
            <a:off x="953237" y="2631970"/>
            <a:ext cx="2084834" cy="4584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vztmpl</a:t>
            </a:r>
            <a:endParaRPr sz="2000" dirty="0">
              <a:solidFill>
                <a:schemeClr val="lt1"/>
              </a:solidFill>
              <a:latin typeface="Roboto" panose="02000000000000000000" pitchFamily="2" charset="0"/>
              <a:ea typeface="Roboto" panose="02000000000000000000" pitchFamily="2" charset="0"/>
            </a:endParaRPr>
          </a:p>
        </p:txBody>
      </p:sp>
      <p:sp>
        <p:nvSpPr>
          <p:cNvPr id="474" name="Google Shape;474;g2f8de9e6bd7_0_27"/>
          <p:cNvSpPr>
            <a:spLocks noGrp="1" noRot="1" noMove="1" noResize="1" noEditPoints="1" noAdjustHandles="1" noChangeArrowheads="1" noChangeShapeType="1"/>
          </p:cNvSpPr>
          <p:nvPr/>
        </p:nvSpPr>
        <p:spPr>
          <a:xfrm>
            <a:off x="3163101" y="2631970"/>
            <a:ext cx="7485503"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Container templates (LXC templates) to quickly deploy new containers.</a:t>
            </a:r>
            <a:endParaRPr sz="1800" dirty="0">
              <a:solidFill>
                <a:schemeClr val="dk1"/>
              </a:solidFill>
              <a:latin typeface="Roboto" panose="02000000000000000000" pitchFamily="2" charset="0"/>
              <a:ea typeface="Roboto" panose="02000000000000000000" pitchFamily="2" charset="0"/>
            </a:endParaRPr>
          </a:p>
        </p:txBody>
      </p:sp>
      <p:sp>
        <p:nvSpPr>
          <p:cNvPr id="475" name="Google Shape;475;g2f8de9e6bd7_0_27"/>
          <p:cNvSpPr>
            <a:spLocks noGrp="1" noRot="1" noMove="1" noResize="1" noEditPoints="1" noAdjustHandles="1" noChangeArrowheads="1" noChangeShapeType="1"/>
          </p:cNvSpPr>
          <p:nvPr/>
        </p:nvSpPr>
        <p:spPr>
          <a:xfrm>
            <a:off x="953237" y="3258655"/>
            <a:ext cx="2084834" cy="4584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iso</a:t>
            </a:r>
            <a:endParaRPr sz="2000">
              <a:solidFill>
                <a:schemeClr val="lt1"/>
              </a:solidFill>
              <a:latin typeface="Roboto" panose="02000000000000000000" pitchFamily="2" charset="0"/>
              <a:ea typeface="Roboto" panose="02000000000000000000" pitchFamily="2" charset="0"/>
            </a:endParaRPr>
          </a:p>
        </p:txBody>
      </p:sp>
      <p:sp>
        <p:nvSpPr>
          <p:cNvPr id="476" name="Google Shape;476;g2f8de9e6bd7_0_27"/>
          <p:cNvSpPr>
            <a:spLocks noGrp="1" noRot="1" noMove="1" noResize="1" noEditPoints="1" noAdjustHandles="1" noChangeArrowheads="1" noChangeShapeType="1"/>
          </p:cNvSpPr>
          <p:nvPr/>
        </p:nvSpPr>
        <p:spPr>
          <a:xfrm>
            <a:off x="3163101" y="3258655"/>
            <a:ext cx="7485503"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Image files, mostly commonly for Operative Systems.</a:t>
            </a:r>
            <a:endParaRPr sz="1800" dirty="0">
              <a:solidFill>
                <a:schemeClr val="dk1"/>
              </a:solidFill>
              <a:latin typeface="Roboto" panose="02000000000000000000" pitchFamily="2" charset="0"/>
              <a:ea typeface="Roboto" panose="02000000000000000000" pitchFamily="2" charset="0"/>
            </a:endParaRPr>
          </a:p>
        </p:txBody>
      </p:sp>
      <p:sp>
        <p:nvSpPr>
          <p:cNvPr id="477" name="Google Shape;477;g2f8de9e6bd7_0_27"/>
          <p:cNvSpPr>
            <a:spLocks noGrp="1" noRot="1" noMove="1" noResize="1" noEditPoints="1" noAdjustHandles="1" noChangeArrowheads="1" noChangeShapeType="1"/>
          </p:cNvSpPr>
          <p:nvPr/>
        </p:nvSpPr>
        <p:spPr>
          <a:xfrm>
            <a:off x="953237" y="3885340"/>
            <a:ext cx="2084834" cy="4584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rootdir</a:t>
            </a:r>
            <a:endParaRPr sz="2000">
              <a:solidFill>
                <a:schemeClr val="lt1"/>
              </a:solidFill>
              <a:latin typeface="Roboto" panose="02000000000000000000" pitchFamily="2" charset="0"/>
              <a:ea typeface="Roboto" panose="02000000000000000000" pitchFamily="2" charset="0"/>
            </a:endParaRPr>
          </a:p>
        </p:txBody>
      </p:sp>
      <p:sp>
        <p:nvSpPr>
          <p:cNvPr id="478" name="Google Shape;478;g2f8de9e6bd7_0_27"/>
          <p:cNvSpPr>
            <a:spLocks noGrp="1" noRot="1" noMove="1" noResize="1" noEditPoints="1" noAdjustHandles="1" noChangeArrowheads="1" noChangeShapeType="1"/>
          </p:cNvSpPr>
          <p:nvPr/>
        </p:nvSpPr>
        <p:spPr>
          <a:xfrm>
            <a:off x="3163101" y="3885340"/>
            <a:ext cx="7485503"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Container’s root directory, where their main information is located.</a:t>
            </a:r>
            <a:endParaRPr sz="1800" dirty="0">
              <a:solidFill>
                <a:schemeClr val="dk1"/>
              </a:solidFill>
              <a:latin typeface="Roboto" panose="02000000000000000000" pitchFamily="2" charset="0"/>
              <a:ea typeface="Roboto" panose="02000000000000000000" pitchFamily="2" charset="0"/>
            </a:endParaRPr>
          </a:p>
        </p:txBody>
      </p:sp>
      <p:sp>
        <p:nvSpPr>
          <p:cNvPr id="479" name="Google Shape;479;g2f8de9e6bd7_0_27"/>
          <p:cNvSpPr>
            <a:spLocks noGrp="1" noRot="1" noMove="1" noResize="1" noEditPoints="1" noAdjustHandles="1" noChangeArrowheads="1" noChangeShapeType="1"/>
          </p:cNvSpPr>
          <p:nvPr/>
        </p:nvSpPr>
        <p:spPr>
          <a:xfrm>
            <a:off x="953237" y="4512025"/>
            <a:ext cx="2084834" cy="4584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backup</a:t>
            </a:r>
            <a:endParaRPr sz="2000">
              <a:solidFill>
                <a:schemeClr val="lt1"/>
              </a:solidFill>
              <a:latin typeface="Roboto" panose="02000000000000000000" pitchFamily="2" charset="0"/>
              <a:ea typeface="Roboto" panose="02000000000000000000" pitchFamily="2" charset="0"/>
            </a:endParaRPr>
          </a:p>
        </p:txBody>
      </p:sp>
      <p:sp>
        <p:nvSpPr>
          <p:cNvPr id="480" name="Google Shape;480;g2f8de9e6bd7_0_27"/>
          <p:cNvSpPr>
            <a:spLocks noGrp="1" noRot="1" noMove="1" noResize="1" noEditPoints="1" noAdjustHandles="1" noChangeArrowheads="1" noChangeShapeType="1"/>
          </p:cNvSpPr>
          <p:nvPr/>
        </p:nvSpPr>
        <p:spPr>
          <a:xfrm>
            <a:off x="3163101" y="4512025"/>
            <a:ext cx="7485503"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VZDump backup files generated by Proxmox VE.</a:t>
            </a:r>
            <a:endParaRPr sz="1800" dirty="0">
              <a:solidFill>
                <a:schemeClr val="dk1"/>
              </a:solidFill>
              <a:latin typeface="Roboto" panose="02000000000000000000" pitchFamily="2" charset="0"/>
              <a:ea typeface="Roboto" panose="02000000000000000000" pitchFamily="2" charset="0"/>
            </a:endParaRPr>
          </a:p>
        </p:txBody>
      </p:sp>
      <p:sp>
        <p:nvSpPr>
          <p:cNvPr id="481" name="Google Shape;481;g2f8de9e6bd7_0_27"/>
          <p:cNvSpPr>
            <a:spLocks noGrp="1" noRot="1" noMove="1" noResize="1" noEditPoints="1" noAdjustHandles="1" noChangeArrowheads="1" noChangeShapeType="1"/>
          </p:cNvSpPr>
          <p:nvPr/>
        </p:nvSpPr>
        <p:spPr>
          <a:xfrm>
            <a:off x="953237" y="5138710"/>
            <a:ext cx="2084834" cy="4584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snippets</a:t>
            </a:r>
            <a:endParaRPr sz="2000">
              <a:solidFill>
                <a:schemeClr val="lt1"/>
              </a:solidFill>
              <a:latin typeface="Roboto" panose="02000000000000000000" pitchFamily="2" charset="0"/>
              <a:ea typeface="Roboto" panose="02000000000000000000" pitchFamily="2" charset="0"/>
            </a:endParaRPr>
          </a:p>
        </p:txBody>
      </p:sp>
      <p:sp>
        <p:nvSpPr>
          <p:cNvPr id="482" name="Google Shape;482;g2f8de9e6bd7_0_27"/>
          <p:cNvSpPr>
            <a:spLocks noGrp="1" noRot="1" noMove="1" noResize="1" noEditPoints="1" noAdjustHandles="1" noChangeArrowheads="1" noChangeShapeType="1"/>
          </p:cNvSpPr>
          <p:nvPr/>
        </p:nvSpPr>
        <p:spPr>
          <a:xfrm>
            <a:off x="3163101" y="5138710"/>
            <a:ext cx="7485503"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a:solidFill>
                  <a:schemeClr val="dk1"/>
                </a:solidFill>
                <a:latin typeface="Roboto" panose="02000000000000000000" pitchFamily="2" charset="0"/>
                <a:ea typeface="Roboto" panose="02000000000000000000" pitchFamily="2" charset="0"/>
              </a:rPr>
              <a:t>Script for automation and configuration purposes. Code.</a:t>
            </a:r>
            <a:endParaRPr sz="1800">
              <a:solidFill>
                <a:schemeClr val="dk1"/>
              </a:solidFill>
              <a:latin typeface="Roboto" panose="02000000000000000000" pitchFamily="2" charset="0"/>
              <a:ea typeface="Roboto" panose="02000000000000000000" pitchFamily="2" charset="0"/>
            </a:endParaRPr>
          </a:p>
        </p:txBody>
      </p:sp>
      <p:sp>
        <p:nvSpPr>
          <p:cNvPr id="2" name="Google Shape;471;g2f8de9e6bd7_0_27">
            <a:extLst>
              <a:ext uri="{FF2B5EF4-FFF2-40B4-BE49-F238E27FC236}">
                <a16:creationId xmlns:a16="http://schemas.microsoft.com/office/drawing/2014/main" id="{1C508138-A11C-C2E6-4C0B-670F79D201E3}"/>
              </a:ext>
            </a:extLst>
          </p:cNvPr>
          <p:cNvSpPr>
            <a:spLocks noGrp="1" noRot="1" noMove="1" noResize="1" noEditPoints="1" noAdjustHandles="1" noChangeArrowheads="1" noChangeShapeType="1"/>
          </p:cNvSpPr>
          <p:nvPr/>
        </p:nvSpPr>
        <p:spPr>
          <a:xfrm>
            <a:off x="953237" y="5765395"/>
            <a:ext cx="2084834" cy="4584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import</a:t>
            </a:r>
            <a:endParaRPr sz="2000" dirty="0">
              <a:solidFill>
                <a:schemeClr val="lt1"/>
              </a:solidFill>
              <a:latin typeface="Roboto" panose="02000000000000000000" pitchFamily="2" charset="0"/>
              <a:ea typeface="Roboto" panose="02000000000000000000" pitchFamily="2" charset="0"/>
            </a:endParaRPr>
          </a:p>
        </p:txBody>
      </p:sp>
      <p:sp>
        <p:nvSpPr>
          <p:cNvPr id="3" name="Google Shape;482;g2f8de9e6bd7_0_27">
            <a:extLst>
              <a:ext uri="{FF2B5EF4-FFF2-40B4-BE49-F238E27FC236}">
                <a16:creationId xmlns:a16="http://schemas.microsoft.com/office/drawing/2014/main" id="{90641373-F887-F197-DB8C-E2C7F21FF6C3}"/>
              </a:ext>
            </a:extLst>
          </p:cNvPr>
          <p:cNvSpPr>
            <a:spLocks noGrp="1" noRot="1" noMove="1" noResize="1" noEditPoints="1" noAdjustHandles="1" noChangeArrowheads="1" noChangeShapeType="1"/>
          </p:cNvSpPr>
          <p:nvPr/>
        </p:nvSpPr>
        <p:spPr>
          <a:xfrm>
            <a:off x="3163101" y="5770070"/>
            <a:ext cx="7485503" cy="4584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chemeClr val="dk1"/>
                </a:solidFill>
                <a:latin typeface="Roboto" panose="02000000000000000000" pitchFamily="2" charset="0"/>
                <a:ea typeface="Roboto" panose="02000000000000000000" pitchFamily="2" charset="0"/>
              </a:rPr>
              <a:t>Identifies storage areas used to store OVF/OVA files when importing.</a:t>
            </a:r>
            <a:endParaRPr sz="1800" dirty="0">
              <a:solidFill>
                <a:schemeClr val="dk1"/>
              </a:solidFill>
              <a:latin typeface="Roboto" panose="02000000000000000000" pitchFamily="2" charset="0"/>
              <a:ea typeface="Roboto" panose="02000000000000000000" pitchFamily="2" charset="0"/>
            </a:endParaRPr>
          </a:p>
        </p:txBody>
      </p:sp>
      <p:sp>
        <p:nvSpPr>
          <p:cNvPr id="5" name="TextBox 4">
            <a:extLst>
              <a:ext uri="{FF2B5EF4-FFF2-40B4-BE49-F238E27FC236}">
                <a16:creationId xmlns:a16="http://schemas.microsoft.com/office/drawing/2014/main" id="{0FB6AC20-153D-B1FD-C644-D11DD73367B7}"/>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05.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sp>
        <p:nvSpPr>
          <p:cNvPr id="487" name="Google Shape;487;g2f8de9e6bd7_0_83"/>
          <p:cNvSpPr txBox="1">
            <a:spLocks noGrp="1"/>
          </p:cNvSpPr>
          <p:nvPr>
            <p:ph type="title"/>
          </p:nvPr>
        </p:nvSpPr>
        <p:spPr>
          <a:xfrm>
            <a:off x="838200" y="275674"/>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Logical Volume Manager (LVM)</a:t>
            </a:r>
            <a:endParaRPr dirty="0">
              <a:latin typeface="Roboto" panose="02000000000000000000" pitchFamily="2" charset="0"/>
              <a:ea typeface="Roboto" panose="02000000000000000000" pitchFamily="2" charset="0"/>
            </a:endParaRPr>
          </a:p>
        </p:txBody>
      </p:sp>
      <p:sp>
        <p:nvSpPr>
          <p:cNvPr id="488" name="Google Shape;488;g2f8de9e6bd7_0_83"/>
          <p:cNvSpPr txBox="1"/>
          <p:nvPr/>
        </p:nvSpPr>
        <p:spPr>
          <a:xfrm>
            <a:off x="901975" y="1363532"/>
            <a:ext cx="9544051" cy="2046674"/>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600"/>
              </a:spcAft>
              <a:buNone/>
            </a:pPr>
            <a:r>
              <a:rPr lang="en-US" sz="2000" dirty="0">
                <a:solidFill>
                  <a:schemeClr val="dk1"/>
                </a:solidFill>
                <a:latin typeface="Roboto" panose="02000000000000000000" pitchFamily="2" charset="0"/>
                <a:ea typeface="Roboto" panose="02000000000000000000" pitchFamily="2" charset="0"/>
                <a:cs typeface="Roboto"/>
                <a:sym typeface="Roboto"/>
              </a:rPr>
              <a:t>Allows admins to create </a:t>
            </a:r>
            <a:r>
              <a:rPr lang="en-US" sz="2000" b="1" dirty="0">
                <a:solidFill>
                  <a:schemeClr val="dk1"/>
                </a:solidFill>
                <a:latin typeface="Roboto" panose="02000000000000000000" pitchFamily="2" charset="0"/>
                <a:ea typeface="Roboto" panose="02000000000000000000" pitchFamily="2" charset="0"/>
                <a:cs typeface="Roboto"/>
                <a:sym typeface="Roboto"/>
              </a:rPr>
              <a:t>storage pools</a:t>
            </a:r>
            <a:r>
              <a:rPr lang="en-US" sz="2000" dirty="0">
                <a:solidFill>
                  <a:schemeClr val="dk1"/>
                </a:solidFill>
                <a:latin typeface="Roboto" panose="02000000000000000000" pitchFamily="2" charset="0"/>
                <a:ea typeface="Roboto" panose="02000000000000000000" pitchFamily="2" charset="0"/>
                <a:cs typeface="Roboto"/>
                <a:sym typeface="Roboto"/>
              </a:rPr>
              <a:t>, which are flexible storage chunks that the system can assign based on workload needs.</a:t>
            </a:r>
            <a:endParaRPr sz="20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1800" dirty="0">
                <a:solidFill>
                  <a:schemeClr val="dk1"/>
                </a:solidFill>
                <a:latin typeface="Roboto" panose="02000000000000000000" pitchFamily="2" charset="0"/>
                <a:ea typeface="Roboto" panose="02000000000000000000" pitchFamily="2" charset="0"/>
                <a:cs typeface="Roboto"/>
                <a:sym typeface="Roboto"/>
              </a:rPr>
              <a:t>A storage pool is commonly referred to as a </a:t>
            </a:r>
            <a:r>
              <a:rPr lang="en-US" sz="1800" b="1" dirty="0">
                <a:solidFill>
                  <a:schemeClr val="dk1"/>
                </a:solidFill>
                <a:latin typeface="Roboto" panose="02000000000000000000" pitchFamily="2" charset="0"/>
                <a:ea typeface="Roboto" panose="02000000000000000000" pitchFamily="2" charset="0"/>
                <a:cs typeface="Roboto"/>
                <a:sym typeface="Roboto"/>
              </a:rPr>
              <a:t>volume group</a:t>
            </a:r>
            <a:r>
              <a:rPr lang="en-US" sz="1800" dirty="0">
                <a:solidFill>
                  <a:schemeClr val="dk1"/>
                </a:solidFill>
                <a:latin typeface="Roboto" panose="02000000000000000000" pitchFamily="2" charset="0"/>
                <a:ea typeface="Roboto" panose="02000000000000000000" pitchFamily="2" charset="0"/>
                <a:cs typeface="Roboto"/>
                <a:sym typeface="Roboto"/>
              </a:rPr>
              <a:t>, and you can create </a:t>
            </a:r>
            <a:r>
              <a:rPr lang="en-US" sz="1800" b="1" dirty="0">
                <a:solidFill>
                  <a:schemeClr val="dk1"/>
                </a:solidFill>
                <a:latin typeface="Roboto" panose="02000000000000000000" pitchFamily="2" charset="0"/>
                <a:ea typeface="Roboto" panose="02000000000000000000" pitchFamily="2" charset="0"/>
                <a:cs typeface="Roboto"/>
                <a:sym typeface="Roboto"/>
              </a:rPr>
              <a:t>logical volumes</a:t>
            </a:r>
            <a:r>
              <a:rPr lang="en-US" sz="1800" dirty="0">
                <a:solidFill>
                  <a:schemeClr val="dk1"/>
                </a:solidFill>
                <a:latin typeface="Roboto" panose="02000000000000000000" pitchFamily="2" charset="0"/>
                <a:ea typeface="Roboto" panose="02000000000000000000" pitchFamily="2" charset="0"/>
                <a:cs typeface="Roboto"/>
                <a:sym typeface="Roboto"/>
              </a:rPr>
              <a:t> inside them to store VM and LXC files.</a:t>
            </a:r>
            <a:endParaRPr sz="18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1800" dirty="0">
                <a:solidFill>
                  <a:schemeClr val="dk1"/>
                </a:solidFill>
                <a:latin typeface="Roboto" panose="02000000000000000000" pitchFamily="2" charset="0"/>
                <a:ea typeface="Roboto" panose="02000000000000000000" pitchFamily="2" charset="0"/>
                <a:cs typeface="Roboto"/>
                <a:sym typeface="Roboto"/>
              </a:rPr>
              <a:t>If a workload needs more space, the logical volumes can easily be resized, even when they are running.</a:t>
            </a:r>
            <a:endParaRPr sz="1800" dirty="0">
              <a:solidFill>
                <a:schemeClr val="dk1"/>
              </a:solidFill>
              <a:latin typeface="Roboto" panose="02000000000000000000" pitchFamily="2" charset="0"/>
              <a:ea typeface="Roboto" panose="02000000000000000000" pitchFamily="2" charset="0"/>
              <a:cs typeface="Roboto"/>
              <a:sym typeface="Roboto"/>
            </a:endParaRPr>
          </a:p>
        </p:txBody>
      </p:sp>
      <p:grpSp>
        <p:nvGrpSpPr>
          <p:cNvPr id="50" name="Group 49">
            <a:extLst>
              <a:ext uri="{FF2B5EF4-FFF2-40B4-BE49-F238E27FC236}">
                <a16:creationId xmlns:a16="http://schemas.microsoft.com/office/drawing/2014/main" id="{C73BCBE4-6B9D-49A0-AB38-5980208C705C}"/>
              </a:ext>
            </a:extLst>
          </p:cNvPr>
          <p:cNvGrpSpPr/>
          <p:nvPr/>
        </p:nvGrpSpPr>
        <p:grpSpPr>
          <a:xfrm>
            <a:off x="3796748" y="3188028"/>
            <a:ext cx="4270926" cy="3195518"/>
            <a:chOff x="3922643" y="3484285"/>
            <a:chExt cx="3863007" cy="2835662"/>
          </a:xfrm>
        </p:grpSpPr>
        <p:sp>
          <p:nvSpPr>
            <p:cNvPr id="33" name="Rectangle 32">
              <a:extLst>
                <a:ext uri="{FF2B5EF4-FFF2-40B4-BE49-F238E27FC236}">
                  <a16:creationId xmlns:a16="http://schemas.microsoft.com/office/drawing/2014/main" id="{D08AD4A1-634C-4816-89E0-56D5D0D7C469}"/>
                </a:ext>
              </a:extLst>
            </p:cNvPr>
            <p:cNvSpPr/>
            <p:nvPr/>
          </p:nvSpPr>
          <p:spPr>
            <a:xfrm>
              <a:off x="4383154" y="5307492"/>
              <a:ext cx="2912165" cy="461665"/>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34" name="Rectangle 33">
              <a:extLst>
                <a:ext uri="{FF2B5EF4-FFF2-40B4-BE49-F238E27FC236}">
                  <a16:creationId xmlns:a16="http://schemas.microsoft.com/office/drawing/2014/main" id="{133C389B-051A-42CF-A206-25D6E1F5504F}"/>
                </a:ext>
              </a:extLst>
            </p:cNvPr>
            <p:cNvSpPr/>
            <p:nvPr/>
          </p:nvSpPr>
          <p:spPr>
            <a:xfrm>
              <a:off x="4164493" y="5581037"/>
              <a:ext cx="3480143" cy="7389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cxnSp>
          <p:nvCxnSpPr>
            <p:cNvPr id="38" name="Straight Arrow Connector 37">
              <a:extLst>
                <a:ext uri="{FF2B5EF4-FFF2-40B4-BE49-F238E27FC236}">
                  <a16:creationId xmlns:a16="http://schemas.microsoft.com/office/drawing/2014/main" id="{02FD35B2-41E2-44FD-B550-E85C6BF8AC81}"/>
                </a:ext>
              </a:extLst>
            </p:cNvPr>
            <p:cNvCxnSpPr>
              <a:cxnSpLocks/>
            </p:cNvCxnSpPr>
            <p:nvPr/>
          </p:nvCxnSpPr>
          <p:spPr>
            <a:xfrm flipV="1">
              <a:off x="5067297" y="4178811"/>
              <a:ext cx="4970" cy="41802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73791B7D-E1C3-4894-B8C8-8DC0B634B575}"/>
                </a:ext>
              </a:extLst>
            </p:cNvPr>
            <p:cNvCxnSpPr>
              <a:cxnSpLocks/>
            </p:cNvCxnSpPr>
            <p:nvPr/>
          </p:nvCxnSpPr>
          <p:spPr>
            <a:xfrm flipV="1">
              <a:off x="6591297" y="4172187"/>
              <a:ext cx="4970" cy="41802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5E002DA0-72B0-40FF-9C48-5538C0A54280}"/>
                </a:ext>
              </a:extLst>
            </p:cNvPr>
            <p:cNvGrpSpPr/>
            <p:nvPr/>
          </p:nvGrpSpPr>
          <p:grpSpPr>
            <a:xfrm>
              <a:off x="4820476" y="4427353"/>
              <a:ext cx="2077278" cy="606542"/>
              <a:chOff x="4651513" y="4119244"/>
              <a:chExt cx="2077278" cy="606542"/>
            </a:xfrm>
          </p:grpSpPr>
          <p:grpSp>
            <p:nvGrpSpPr>
              <p:cNvPr id="7" name="Group 6">
                <a:extLst>
                  <a:ext uri="{FF2B5EF4-FFF2-40B4-BE49-F238E27FC236}">
                    <a16:creationId xmlns:a16="http://schemas.microsoft.com/office/drawing/2014/main" id="{7913ABF9-7808-4F35-8AE6-F1B333A0583F}"/>
                  </a:ext>
                </a:extLst>
              </p:cNvPr>
              <p:cNvGrpSpPr/>
              <p:nvPr/>
            </p:nvGrpSpPr>
            <p:grpSpPr>
              <a:xfrm>
                <a:off x="4651513" y="4119244"/>
                <a:ext cx="2077278" cy="606542"/>
                <a:chOff x="9362661" y="3225834"/>
                <a:chExt cx="665922" cy="337930"/>
              </a:xfrm>
            </p:grpSpPr>
            <p:sp>
              <p:nvSpPr>
                <p:cNvPr id="14" name="Flowchart: Magnetic Disk 13">
                  <a:extLst>
                    <a:ext uri="{FF2B5EF4-FFF2-40B4-BE49-F238E27FC236}">
                      <a16:creationId xmlns:a16="http://schemas.microsoft.com/office/drawing/2014/main" id="{4B043B9E-18FB-4DF0-AA44-5B01EB6A8130}"/>
                    </a:ext>
                  </a:extLst>
                </p:cNvPr>
                <p:cNvSpPr/>
                <p:nvPr/>
              </p:nvSpPr>
              <p:spPr>
                <a:xfrm>
                  <a:off x="9362661" y="3225834"/>
                  <a:ext cx="665922" cy="337930"/>
                </a:xfrm>
                <a:prstGeom prst="flowChartMagneticDisk">
                  <a:avLst/>
                </a:prstGeom>
                <a:solidFill>
                  <a:srgbClr val="F3920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5" name="Oval 14">
                  <a:extLst>
                    <a:ext uri="{FF2B5EF4-FFF2-40B4-BE49-F238E27FC236}">
                      <a16:creationId xmlns:a16="http://schemas.microsoft.com/office/drawing/2014/main" id="{7A967E1F-E1BA-4A20-92E8-AF5F4F31C45E}"/>
                    </a:ext>
                  </a:extLst>
                </p:cNvPr>
                <p:cNvSpPr/>
                <p:nvPr/>
              </p:nvSpPr>
              <p:spPr>
                <a:xfrm>
                  <a:off x="9378976" y="3248631"/>
                  <a:ext cx="627159" cy="8266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sp>
            <p:nvSpPr>
              <p:cNvPr id="9" name="TextBox 8">
                <a:extLst>
                  <a:ext uri="{FF2B5EF4-FFF2-40B4-BE49-F238E27FC236}">
                    <a16:creationId xmlns:a16="http://schemas.microsoft.com/office/drawing/2014/main" id="{6183A31A-EA76-4987-A245-4B1E28FBA706}"/>
                  </a:ext>
                </a:extLst>
              </p:cNvPr>
              <p:cNvSpPr txBox="1"/>
              <p:nvPr/>
            </p:nvSpPr>
            <p:spPr>
              <a:xfrm>
                <a:off x="4760843" y="4343389"/>
                <a:ext cx="1882686" cy="307777"/>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Volume Group</a:t>
                </a:r>
              </a:p>
            </p:txBody>
          </p:sp>
        </p:grpSp>
        <p:grpSp>
          <p:nvGrpSpPr>
            <p:cNvPr id="2" name="Group 1">
              <a:extLst>
                <a:ext uri="{FF2B5EF4-FFF2-40B4-BE49-F238E27FC236}">
                  <a16:creationId xmlns:a16="http://schemas.microsoft.com/office/drawing/2014/main" id="{AA321ED8-8C3C-4054-A2D3-7A35CA17815A}"/>
                </a:ext>
              </a:extLst>
            </p:cNvPr>
            <p:cNvGrpSpPr/>
            <p:nvPr/>
          </p:nvGrpSpPr>
          <p:grpSpPr>
            <a:xfrm>
              <a:off x="5367127" y="5457159"/>
              <a:ext cx="1003853" cy="611191"/>
              <a:chOff x="5198164" y="4930391"/>
              <a:chExt cx="1003853" cy="611191"/>
            </a:xfrm>
          </p:grpSpPr>
          <p:grpSp>
            <p:nvGrpSpPr>
              <p:cNvPr id="16" name="Group 15">
                <a:extLst>
                  <a:ext uri="{FF2B5EF4-FFF2-40B4-BE49-F238E27FC236}">
                    <a16:creationId xmlns:a16="http://schemas.microsoft.com/office/drawing/2014/main" id="{8993F8A9-8B24-4694-9912-5B933929FC16}"/>
                  </a:ext>
                </a:extLst>
              </p:cNvPr>
              <p:cNvGrpSpPr/>
              <p:nvPr/>
            </p:nvGrpSpPr>
            <p:grpSpPr>
              <a:xfrm>
                <a:off x="5198164" y="4930391"/>
                <a:ext cx="1003853" cy="606542"/>
                <a:chOff x="9362661" y="3225834"/>
                <a:chExt cx="665922" cy="337930"/>
              </a:xfrm>
              <a:solidFill>
                <a:srgbClr val="29A6DE"/>
              </a:solidFill>
            </p:grpSpPr>
            <p:sp>
              <p:nvSpPr>
                <p:cNvPr id="17" name="Flowchart: Magnetic Disk 16">
                  <a:extLst>
                    <a:ext uri="{FF2B5EF4-FFF2-40B4-BE49-F238E27FC236}">
                      <a16:creationId xmlns:a16="http://schemas.microsoft.com/office/drawing/2014/main" id="{D19D0CBE-B1CD-418C-8EDB-4F4F0513314B}"/>
                    </a:ext>
                  </a:extLst>
                </p:cNvPr>
                <p:cNvSpPr/>
                <p:nvPr/>
              </p:nvSpPr>
              <p:spPr>
                <a:xfrm>
                  <a:off x="9362661" y="3225834"/>
                  <a:ext cx="665922" cy="337930"/>
                </a:xfrm>
                <a:prstGeom prst="flowChartMagneticDisk">
                  <a:avLst/>
                </a:prstGeom>
                <a:solidFill>
                  <a:srgbClr val="29A6DE"/>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8" name="Oval 17">
                  <a:extLst>
                    <a:ext uri="{FF2B5EF4-FFF2-40B4-BE49-F238E27FC236}">
                      <a16:creationId xmlns:a16="http://schemas.microsoft.com/office/drawing/2014/main" id="{2408055C-57FA-4CF4-A408-E5D182342F72}"/>
                    </a:ext>
                  </a:extLst>
                </p:cNvPr>
                <p:cNvSpPr/>
                <p:nvPr/>
              </p:nvSpPr>
              <p:spPr>
                <a:xfrm>
                  <a:off x="9376618" y="3242262"/>
                  <a:ext cx="627159" cy="8266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sp>
            <p:nvSpPr>
              <p:cNvPr id="19" name="TextBox 18">
                <a:extLst>
                  <a:ext uri="{FF2B5EF4-FFF2-40B4-BE49-F238E27FC236}">
                    <a16:creationId xmlns:a16="http://schemas.microsoft.com/office/drawing/2014/main" id="{B63429BA-CA1B-4430-9318-174D3F77BE8F}"/>
                  </a:ext>
                </a:extLst>
              </p:cNvPr>
              <p:cNvSpPr txBox="1"/>
              <p:nvPr/>
            </p:nvSpPr>
            <p:spPr>
              <a:xfrm>
                <a:off x="5235272" y="5079917"/>
                <a:ext cx="945420" cy="461665"/>
              </a:xfrm>
              <a:prstGeom prst="rect">
                <a:avLst/>
              </a:prstGeom>
              <a:noFill/>
            </p:spPr>
            <p:txBody>
              <a:bodyPr wrap="square" rtlCol="0">
                <a:spAutoFit/>
              </a:bodyPr>
              <a:lstStyle/>
              <a:p>
                <a:pPr algn="ctr"/>
                <a:r>
                  <a:rPr lang="en-US" sz="1200" b="1" dirty="0">
                    <a:solidFill>
                      <a:schemeClr val="bg1"/>
                    </a:solidFill>
                    <a:latin typeface="Roboto" panose="02000000000000000000" pitchFamily="2" charset="0"/>
                    <a:ea typeface="Roboto" panose="02000000000000000000" pitchFamily="2" charset="0"/>
                  </a:rPr>
                  <a:t>Physical Volume</a:t>
                </a:r>
              </a:p>
            </p:txBody>
          </p:sp>
        </p:grpSp>
        <p:grpSp>
          <p:nvGrpSpPr>
            <p:cNvPr id="22" name="Group 21">
              <a:extLst>
                <a:ext uri="{FF2B5EF4-FFF2-40B4-BE49-F238E27FC236}">
                  <a16:creationId xmlns:a16="http://schemas.microsoft.com/office/drawing/2014/main" id="{95B251CC-4C51-4B08-B92E-232934AD4CF4}"/>
                </a:ext>
              </a:extLst>
            </p:cNvPr>
            <p:cNvGrpSpPr/>
            <p:nvPr/>
          </p:nvGrpSpPr>
          <p:grpSpPr>
            <a:xfrm>
              <a:off x="6781797" y="5460474"/>
              <a:ext cx="1003853" cy="611191"/>
              <a:chOff x="5198164" y="4930391"/>
              <a:chExt cx="1003853" cy="611191"/>
            </a:xfrm>
          </p:grpSpPr>
          <p:grpSp>
            <p:nvGrpSpPr>
              <p:cNvPr id="23" name="Group 22">
                <a:extLst>
                  <a:ext uri="{FF2B5EF4-FFF2-40B4-BE49-F238E27FC236}">
                    <a16:creationId xmlns:a16="http://schemas.microsoft.com/office/drawing/2014/main" id="{77A1EFC7-9055-409D-8AE0-D015F7DE2507}"/>
                  </a:ext>
                </a:extLst>
              </p:cNvPr>
              <p:cNvGrpSpPr/>
              <p:nvPr/>
            </p:nvGrpSpPr>
            <p:grpSpPr>
              <a:xfrm>
                <a:off x="5198164" y="4930391"/>
                <a:ext cx="1003853" cy="606542"/>
                <a:chOff x="9362661" y="3225834"/>
                <a:chExt cx="665922" cy="337930"/>
              </a:xfrm>
              <a:solidFill>
                <a:srgbClr val="29A6DE"/>
              </a:solidFill>
            </p:grpSpPr>
            <p:sp>
              <p:nvSpPr>
                <p:cNvPr id="25" name="Flowchart: Magnetic Disk 24">
                  <a:extLst>
                    <a:ext uri="{FF2B5EF4-FFF2-40B4-BE49-F238E27FC236}">
                      <a16:creationId xmlns:a16="http://schemas.microsoft.com/office/drawing/2014/main" id="{E2C11C02-04FC-4817-B4DF-343F0FF437FB}"/>
                    </a:ext>
                  </a:extLst>
                </p:cNvPr>
                <p:cNvSpPr/>
                <p:nvPr/>
              </p:nvSpPr>
              <p:spPr>
                <a:xfrm>
                  <a:off x="9362661" y="3225834"/>
                  <a:ext cx="665922" cy="337930"/>
                </a:xfrm>
                <a:prstGeom prst="flowChartMagneticDisk">
                  <a:avLst/>
                </a:prstGeom>
                <a:solidFill>
                  <a:srgbClr val="29A6DE"/>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26" name="Oval 25">
                  <a:extLst>
                    <a:ext uri="{FF2B5EF4-FFF2-40B4-BE49-F238E27FC236}">
                      <a16:creationId xmlns:a16="http://schemas.microsoft.com/office/drawing/2014/main" id="{72B0DD9E-04F9-4EA2-85E8-0647E6126D76}"/>
                    </a:ext>
                  </a:extLst>
                </p:cNvPr>
                <p:cNvSpPr/>
                <p:nvPr/>
              </p:nvSpPr>
              <p:spPr>
                <a:xfrm>
                  <a:off x="9376618" y="3242262"/>
                  <a:ext cx="627159" cy="8266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sp>
            <p:nvSpPr>
              <p:cNvPr id="24" name="TextBox 23">
                <a:extLst>
                  <a:ext uri="{FF2B5EF4-FFF2-40B4-BE49-F238E27FC236}">
                    <a16:creationId xmlns:a16="http://schemas.microsoft.com/office/drawing/2014/main" id="{5CAAB277-E75C-44BB-80F0-AF4CD68BA60D}"/>
                  </a:ext>
                </a:extLst>
              </p:cNvPr>
              <p:cNvSpPr txBox="1"/>
              <p:nvPr/>
            </p:nvSpPr>
            <p:spPr>
              <a:xfrm>
                <a:off x="5235272" y="5079917"/>
                <a:ext cx="945420" cy="461665"/>
              </a:xfrm>
              <a:prstGeom prst="rect">
                <a:avLst/>
              </a:prstGeom>
              <a:noFill/>
            </p:spPr>
            <p:txBody>
              <a:bodyPr wrap="square" rtlCol="0">
                <a:spAutoFit/>
              </a:bodyPr>
              <a:lstStyle/>
              <a:p>
                <a:pPr algn="ctr"/>
                <a:r>
                  <a:rPr lang="en-US" sz="1200" b="1" dirty="0">
                    <a:solidFill>
                      <a:schemeClr val="bg1"/>
                    </a:solidFill>
                    <a:latin typeface="Roboto" panose="02000000000000000000" pitchFamily="2" charset="0"/>
                    <a:ea typeface="Roboto" panose="02000000000000000000" pitchFamily="2" charset="0"/>
                  </a:rPr>
                  <a:t>Physical Volume</a:t>
                </a:r>
              </a:p>
            </p:txBody>
          </p:sp>
        </p:grpSp>
        <p:grpSp>
          <p:nvGrpSpPr>
            <p:cNvPr id="27" name="Group 26">
              <a:extLst>
                <a:ext uri="{FF2B5EF4-FFF2-40B4-BE49-F238E27FC236}">
                  <a16:creationId xmlns:a16="http://schemas.microsoft.com/office/drawing/2014/main" id="{2534EF39-5655-4188-98A0-1AF8A3A82AC5}"/>
                </a:ext>
              </a:extLst>
            </p:cNvPr>
            <p:cNvGrpSpPr/>
            <p:nvPr/>
          </p:nvGrpSpPr>
          <p:grpSpPr>
            <a:xfrm>
              <a:off x="3922643" y="5453850"/>
              <a:ext cx="1003853" cy="611191"/>
              <a:chOff x="5198164" y="4930391"/>
              <a:chExt cx="1003853" cy="611191"/>
            </a:xfrm>
          </p:grpSpPr>
          <p:grpSp>
            <p:nvGrpSpPr>
              <p:cNvPr id="28" name="Group 27">
                <a:extLst>
                  <a:ext uri="{FF2B5EF4-FFF2-40B4-BE49-F238E27FC236}">
                    <a16:creationId xmlns:a16="http://schemas.microsoft.com/office/drawing/2014/main" id="{69EE6FD3-0FFD-415D-8825-EED2D40EC2B2}"/>
                  </a:ext>
                </a:extLst>
              </p:cNvPr>
              <p:cNvGrpSpPr/>
              <p:nvPr/>
            </p:nvGrpSpPr>
            <p:grpSpPr>
              <a:xfrm>
                <a:off x="5198164" y="4930391"/>
                <a:ext cx="1003853" cy="606542"/>
                <a:chOff x="9362661" y="3225834"/>
                <a:chExt cx="665922" cy="337930"/>
              </a:xfrm>
              <a:solidFill>
                <a:srgbClr val="29A6DE"/>
              </a:solidFill>
            </p:grpSpPr>
            <p:sp>
              <p:nvSpPr>
                <p:cNvPr id="30" name="Flowchart: Magnetic Disk 29">
                  <a:extLst>
                    <a:ext uri="{FF2B5EF4-FFF2-40B4-BE49-F238E27FC236}">
                      <a16:creationId xmlns:a16="http://schemas.microsoft.com/office/drawing/2014/main" id="{4F62222B-72E1-42CB-8F94-74EF88811C06}"/>
                    </a:ext>
                  </a:extLst>
                </p:cNvPr>
                <p:cNvSpPr/>
                <p:nvPr/>
              </p:nvSpPr>
              <p:spPr>
                <a:xfrm>
                  <a:off x="9362661" y="3225834"/>
                  <a:ext cx="665922" cy="337930"/>
                </a:xfrm>
                <a:prstGeom prst="flowChartMagneticDisk">
                  <a:avLst/>
                </a:prstGeom>
                <a:solidFill>
                  <a:srgbClr val="29A6DE"/>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31" name="Oval 30">
                  <a:extLst>
                    <a:ext uri="{FF2B5EF4-FFF2-40B4-BE49-F238E27FC236}">
                      <a16:creationId xmlns:a16="http://schemas.microsoft.com/office/drawing/2014/main" id="{168541A2-682F-4457-BC7A-3802F5C1CB23}"/>
                    </a:ext>
                  </a:extLst>
                </p:cNvPr>
                <p:cNvSpPr/>
                <p:nvPr/>
              </p:nvSpPr>
              <p:spPr>
                <a:xfrm>
                  <a:off x="9376618" y="3242262"/>
                  <a:ext cx="627159" cy="8266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sp>
            <p:nvSpPr>
              <p:cNvPr id="29" name="TextBox 28">
                <a:extLst>
                  <a:ext uri="{FF2B5EF4-FFF2-40B4-BE49-F238E27FC236}">
                    <a16:creationId xmlns:a16="http://schemas.microsoft.com/office/drawing/2014/main" id="{DE96C718-885B-43CA-AA31-41E382AEEF79}"/>
                  </a:ext>
                </a:extLst>
              </p:cNvPr>
              <p:cNvSpPr txBox="1"/>
              <p:nvPr/>
            </p:nvSpPr>
            <p:spPr>
              <a:xfrm>
                <a:off x="5235272" y="5079917"/>
                <a:ext cx="945420" cy="461665"/>
              </a:xfrm>
              <a:prstGeom prst="rect">
                <a:avLst/>
              </a:prstGeom>
              <a:noFill/>
            </p:spPr>
            <p:txBody>
              <a:bodyPr wrap="square" rtlCol="0">
                <a:spAutoFit/>
              </a:bodyPr>
              <a:lstStyle/>
              <a:p>
                <a:pPr algn="ctr"/>
                <a:r>
                  <a:rPr lang="en-US" sz="1200" b="1" dirty="0">
                    <a:solidFill>
                      <a:schemeClr val="bg1"/>
                    </a:solidFill>
                    <a:latin typeface="Roboto" panose="02000000000000000000" pitchFamily="2" charset="0"/>
                    <a:ea typeface="Roboto" panose="02000000000000000000" pitchFamily="2" charset="0"/>
                  </a:rPr>
                  <a:t>Physical Volume</a:t>
                </a:r>
              </a:p>
            </p:txBody>
          </p:sp>
        </p:grpSp>
        <p:cxnSp>
          <p:nvCxnSpPr>
            <p:cNvPr id="20" name="Straight Arrow Connector 19">
              <a:extLst>
                <a:ext uri="{FF2B5EF4-FFF2-40B4-BE49-F238E27FC236}">
                  <a16:creationId xmlns:a16="http://schemas.microsoft.com/office/drawing/2014/main" id="{1EE8E116-FDEA-402C-B9CA-D4EEA32C2A5D}"/>
                </a:ext>
              </a:extLst>
            </p:cNvPr>
            <p:cNvCxnSpPr>
              <a:cxnSpLocks/>
              <a:stCxn id="17" idx="1"/>
            </p:cNvCxnSpPr>
            <p:nvPr/>
          </p:nvCxnSpPr>
          <p:spPr>
            <a:xfrm flipV="1">
              <a:off x="5869054" y="5083153"/>
              <a:ext cx="0" cy="37400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40" name="Group 39">
              <a:extLst>
                <a:ext uri="{FF2B5EF4-FFF2-40B4-BE49-F238E27FC236}">
                  <a16:creationId xmlns:a16="http://schemas.microsoft.com/office/drawing/2014/main" id="{3CCF3AFA-B992-46A4-80E0-E0E74CCE61CE}"/>
                </a:ext>
              </a:extLst>
            </p:cNvPr>
            <p:cNvGrpSpPr/>
            <p:nvPr/>
          </p:nvGrpSpPr>
          <p:grpSpPr>
            <a:xfrm>
              <a:off x="6090819" y="3484285"/>
              <a:ext cx="1003853" cy="611191"/>
              <a:chOff x="5198164" y="4930391"/>
              <a:chExt cx="1003853" cy="611191"/>
            </a:xfrm>
          </p:grpSpPr>
          <p:grpSp>
            <p:nvGrpSpPr>
              <p:cNvPr id="41" name="Group 40">
                <a:extLst>
                  <a:ext uri="{FF2B5EF4-FFF2-40B4-BE49-F238E27FC236}">
                    <a16:creationId xmlns:a16="http://schemas.microsoft.com/office/drawing/2014/main" id="{A4E259DB-9397-4113-B652-B936580C2CC4}"/>
                  </a:ext>
                </a:extLst>
              </p:cNvPr>
              <p:cNvGrpSpPr/>
              <p:nvPr/>
            </p:nvGrpSpPr>
            <p:grpSpPr>
              <a:xfrm>
                <a:off x="5198164" y="4930391"/>
                <a:ext cx="1003853" cy="606542"/>
                <a:chOff x="9362661" y="3225834"/>
                <a:chExt cx="665922" cy="337930"/>
              </a:xfrm>
              <a:solidFill>
                <a:srgbClr val="29A6DE"/>
              </a:solidFill>
            </p:grpSpPr>
            <p:sp>
              <p:nvSpPr>
                <p:cNvPr id="43" name="Flowchart: Magnetic Disk 42">
                  <a:extLst>
                    <a:ext uri="{FF2B5EF4-FFF2-40B4-BE49-F238E27FC236}">
                      <a16:creationId xmlns:a16="http://schemas.microsoft.com/office/drawing/2014/main" id="{EE9B2D84-7689-4A40-9139-C975E65192CD}"/>
                    </a:ext>
                  </a:extLst>
                </p:cNvPr>
                <p:cNvSpPr/>
                <p:nvPr/>
              </p:nvSpPr>
              <p:spPr>
                <a:xfrm>
                  <a:off x="9362661" y="3225834"/>
                  <a:ext cx="665922" cy="337930"/>
                </a:xfrm>
                <a:prstGeom prst="flowChartMagneticDisk">
                  <a:avLst/>
                </a:prstGeom>
                <a:solidFill>
                  <a:srgbClr val="639ADE"/>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44" name="Oval 43">
                  <a:extLst>
                    <a:ext uri="{FF2B5EF4-FFF2-40B4-BE49-F238E27FC236}">
                      <a16:creationId xmlns:a16="http://schemas.microsoft.com/office/drawing/2014/main" id="{60C63406-537D-4947-BAA7-AAF6E2A13E18}"/>
                    </a:ext>
                  </a:extLst>
                </p:cNvPr>
                <p:cNvSpPr/>
                <p:nvPr/>
              </p:nvSpPr>
              <p:spPr>
                <a:xfrm>
                  <a:off x="9379146" y="3244385"/>
                  <a:ext cx="627159" cy="82660"/>
                </a:xfrm>
                <a:prstGeom prst="ellipse">
                  <a:avLst/>
                </a:prstGeom>
                <a:solidFill>
                  <a:srgbClr val="A6C6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sp>
            <p:nvSpPr>
              <p:cNvPr id="42" name="TextBox 41">
                <a:extLst>
                  <a:ext uri="{FF2B5EF4-FFF2-40B4-BE49-F238E27FC236}">
                    <a16:creationId xmlns:a16="http://schemas.microsoft.com/office/drawing/2014/main" id="{3896A807-00F0-4157-9D1A-48F126B1EBAA}"/>
                  </a:ext>
                </a:extLst>
              </p:cNvPr>
              <p:cNvSpPr txBox="1"/>
              <p:nvPr/>
            </p:nvSpPr>
            <p:spPr>
              <a:xfrm>
                <a:off x="5309362" y="5079917"/>
                <a:ext cx="760343" cy="461665"/>
              </a:xfrm>
              <a:prstGeom prst="rect">
                <a:avLst/>
              </a:prstGeom>
              <a:noFill/>
            </p:spPr>
            <p:txBody>
              <a:bodyPr wrap="square" rtlCol="0">
                <a:spAutoFit/>
              </a:bodyPr>
              <a:lstStyle/>
              <a:p>
                <a:pPr algn="ctr"/>
                <a:r>
                  <a:rPr lang="en-US" sz="1200" b="1" dirty="0">
                    <a:solidFill>
                      <a:schemeClr val="bg1"/>
                    </a:solidFill>
                    <a:latin typeface="Roboto" panose="02000000000000000000" pitchFamily="2" charset="0"/>
                    <a:ea typeface="Roboto" panose="02000000000000000000" pitchFamily="2" charset="0"/>
                  </a:rPr>
                  <a:t>Logical Volume</a:t>
                </a:r>
              </a:p>
            </p:txBody>
          </p:sp>
        </p:grpSp>
        <p:grpSp>
          <p:nvGrpSpPr>
            <p:cNvPr id="45" name="Group 44">
              <a:extLst>
                <a:ext uri="{FF2B5EF4-FFF2-40B4-BE49-F238E27FC236}">
                  <a16:creationId xmlns:a16="http://schemas.microsoft.com/office/drawing/2014/main" id="{FE66F19B-FAFD-4A7F-BA93-70C373F778A3}"/>
                </a:ext>
              </a:extLst>
            </p:cNvPr>
            <p:cNvGrpSpPr/>
            <p:nvPr/>
          </p:nvGrpSpPr>
          <p:grpSpPr>
            <a:xfrm>
              <a:off x="4573449" y="3487600"/>
              <a:ext cx="1003853" cy="614173"/>
              <a:chOff x="5198164" y="4930391"/>
              <a:chExt cx="1003853" cy="614173"/>
            </a:xfrm>
          </p:grpSpPr>
          <p:grpSp>
            <p:nvGrpSpPr>
              <p:cNvPr id="46" name="Group 45">
                <a:extLst>
                  <a:ext uri="{FF2B5EF4-FFF2-40B4-BE49-F238E27FC236}">
                    <a16:creationId xmlns:a16="http://schemas.microsoft.com/office/drawing/2014/main" id="{C41B94AB-EA24-432F-BA30-352397EDE1EE}"/>
                  </a:ext>
                </a:extLst>
              </p:cNvPr>
              <p:cNvGrpSpPr/>
              <p:nvPr/>
            </p:nvGrpSpPr>
            <p:grpSpPr>
              <a:xfrm>
                <a:off x="5198164" y="4930391"/>
                <a:ext cx="1003853" cy="606542"/>
                <a:chOff x="9362661" y="3225834"/>
                <a:chExt cx="665922" cy="337930"/>
              </a:xfrm>
              <a:solidFill>
                <a:srgbClr val="29A6DE"/>
              </a:solidFill>
            </p:grpSpPr>
            <p:sp>
              <p:nvSpPr>
                <p:cNvPr id="48" name="Flowchart: Magnetic Disk 47">
                  <a:extLst>
                    <a:ext uri="{FF2B5EF4-FFF2-40B4-BE49-F238E27FC236}">
                      <a16:creationId xmlns:a16="http://schemas.microsoft.com/office/drawing/2014/main" id="{063C86F3-1020-4BD9-BFD7-1B049EF70AA9}"/>
                    </a:ext>
                  </a:extLst>
                </p:cNvPr>
                <p:cNvSpPr/>
                <p:nvPr/>
              </p:nvSpPr>
              <p:spPr>
                <a:xfrm>
                  <a:off x="9362661" y="3225834"/>
                  <a:ext cx="665922" cy="337930"/>
                </a:xfrm>
                <a:prstGeom prst="flowChartMagneticDisk">
                  <a:avLst/>
                </a:prstGeom>
                <a:solidFill>
                  <a:srgbClr val="639ADE"/>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49" name="Oval 48">
                  <a:extLst>
                    <a:ext uri="{FF2B5EF4-FFF2-40B4-BE49-F238E27FC236}">
                      <a16:creationId xmlns:a16="http://schemas.microsoft.com/office/drawing/2014/main" id="{723B9A73-5493-42DC-81BD-E09A6ACFEAE7}"/>
                    </a:ext>
                  </a:extLst>
                </p:cNvPr>
                <p:cNvSpPr/>
                <p:nvPr/>
              </p:nvSpPr>
              <p:spPr>
                <a:xfrm>
                  <a:off x="9379146" y="3244385"/>
                  <a:ext cx="627159" cy="82660"/>
                </a:xfrm>
                <a:prstGeom prst="ellipse">
                  <a:avLst/>
                </a:prstGeom>
                <a:solidFill>
                  <a:srgbClr val="A6C6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sp>
            <p:nvSpPr>
              <p:cNvPr id="47" name="TextBox 46">
                <a:extLst>
                  <a:ext uri="{FF2B5EF4-FFF2-40B4-BE49-F238E27FC236}">
                    <a16:creationId xmlns:a16="http://schemas.microsoft.com/office/drawing/2014/main" id="{C37814CA-E1A3-4E03-AFE2-A64842E0AAF0}"/>
                  </a:ext>
                </a:extLst>
              </p:cNvPr>
              <p:cNvSpPr txBox="1"/>
              <p:nvPr/>
            </p:nvSpPr>
            <p:spPr>
              <a:xfrm>
                <a:off x="5318301" y="5082899"/>
                <a:ext cx="760343" cy="461665"/>
              </a:xfrm>
              <a:prstGeom prst="rect">
                <a:avLst/>
              </a:prstGeom>
              <a:noFill/>
            </p:spPr>
            <p:txBody>
              <a:bodyPr wrap="square" rtlCol="0">
                <a:spAutoFit/>
              </a:bodyPr>
              <a:lstStyle/>
              <a:p>
                <a:pPr algn="ctr"/>
                <a:r>
                  <a:rPr lang="en-US" sz="1200" b="1" dirty="0">
                    <a:solidFill>
                      <a:schemeClr val="bg1"/>
                    </a:solidFill>
                    <a:latin typeface="Roboto" panose="02000000000000000000" pitchFamily="2" charset="0"/>
                    <a:ea typeface="Roboto" panose="02000000000000000000" pitchFamily="2" charset="0"/>
                  </a:rPr>
                  <a:t>Logical Volume</a:t>
                </a:r>
              </a:p>
            </p:txBody>
          </p:sp>
        </p:grpSp>
      </p:grpSp>
      <p:sp>
        <p:nvSpPr>
          <p:cNvPr id="5" name="TextBox 4">
            <a:extLst>
              <a:ext uri="{FF2B5EF4-FFF2-40B4-BE49-F238E27FC236}">
                <a16:creationId xmlns:a16="http://schemas.microsoft.com/office/drawing/2014/main" id="{CF69B7FA-32D7-F4AB-D7D6-7DCFC9B829EF}"/>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05.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Google Shape;494;g2f8de9e6bd7_0_89"/>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a:latin typeface="Roboto" panose="02000000000000000000" pitchFamily="2" charset="0"/>
                <a:ea typeface="Roboto" panose="02000000000000000000" pitchFamily="2" charset="0"/>
              </a:rPr>
              <a:t>LVM Features</a:t>
            </a:r>
            <a:endParaRPr>
              <a:latin typeface="Roboto" panose="02000000000000000000" pitchFamily="2" charset="0"/>
              <a:ea typeface="Roboto" panose="02000000000000000000" pitchFamily="2" charset="0"/>
            </a:endParaRPr>
          </a:p>
        </p:txBody>
      </p:sp>
      <p:sp>
        <p:nvSpPr>
          <p:cNvPr id="495" name="Google Shape;495;g2f8de9e6bd7_0_89"/>
          <p:cNvSpPr txBox="1"/>
          <p:nvPr/>
        </p:nvSpPr>
        <p:spPr>
          <a:xfrm>
            <a:off x="901975" y="1749187"/>
            <a:ext cx="5403900" cy="3123892"/>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600"/>
              </a:spcAft>
              <a:buNone/>
            </a:pPr>
            <a:r>
              <a:rPr lang="en-US" sz="2200" b="1" dirty="0">
                <a:solidFill>
                  <a:schemeClr val="dk1"/>
                </a:solidFill>
                <a:latin typeface="Roboto" panose="02000000000000000000" pitchFamily="2" charset="0"/>
                <a:ea typeface="Roboto" panose="02000000000000000000" pitchFamily="2" charset="0"/>
                <a:cs typeface="Roboto"/>
                <a:sym typeface="Roboto"/>
              </a:rPr>
              <a:t>Thin Provisioning</a:t>
            </a:r>
            <a:endParaRPr sz="2200" b="1"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panose="02000000000000000000" pitchFamily="2" charset="0"/>
                <a:ea typeface="Roboto" panose="02000000000000000000" pitchFamily="2" charset="0"/>
                <a:cs typeface="Roboto"/>
                <a:sym typeface="Roboto"/>
              </a:rPr>
              <a:t>Creates a disk that only takes up as much space as it truly needs, rather than pre-assigning the space that is not being used.</a:t>
            </a:r>
            <a:endParaRPr sz="20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panose="02000000000000000000" pitchFamily="2" charset="0"/>
                <a:ea typeface="Roboto" panose="02000000000000000000" pitchFamily="2" charset="0"/>
                <a:cs typeface="Roboto"/>
                <a:sym typeface="Roboto"/>
              </a:rPr>
              <a:t>Optimizes storage resources by overcommitting available capacity and then managing real storage dynamically among VMs/CTs.</a:t>
            </a:r>
            <a:endParaRPr sz="2000" dirty="0">
              <a:solidFill>
                <a:schemeClr val="dk1"/>
              </a:solidFill>
              <a:latin typeface="Roboto" panose="02000000000000000000" pitchFamily="2" charset="0"/>
              <a:ea typeface="Roboto" panose="02000000000000000000" pitchFamily="2" charset="0"/>
              <a:cs typeface="Roboto"/>
              <a:sym typeface="Roboto"/>
            </a:endParaRPr>
          </a:p>
        </p:txBody>
      </p:sp>
      <p:grpSp>
        <p:nvGrpSpPr>
          <p:cNvPr id="45" name="Group 44">
            <a:extLst>
              <a:ext uri="{FF2B5EF4-FFF2-40B4-BE49-F238E27FC236}">
                <a16:creationId xmlns:a16="http://schemas.microsoft.com/office/drawing/2014/main" id="{313821B9-6F1A-42B9-85D9-5A618BE9E6F1}"/>
              </a:ext>
            </a:extLst>
          </p:cNvPr>
          <p:cNvGrpSpPr/>
          <p:nvPr/>
        </p:nvGrpSpPr>
        <p:grpSpPr>
          <a:xfrm>
            <a:off x="6980418" y="1717274"/>
            <a:ext cx="3959086" cy="3423451"/>
            <a:chOff x="7589786" y="1744897"/>
            <a:chExt cx="3376387" cy="2815950"/>
          </a:xfrm>
        </p:grpSpPr>
        <p:grpSp>
          <p:nvGrpSpPr>
            <p:cNvPr id="44" name="Group 43">
              <a:extLst>
                <a:ext uri="{FF2B5EF4-FFF2-40B4-BE49-F238E27FC236}">
                  <a16:creationId xmlns:a16="http://schemas.microsoft.com/office/drawing/2014/main" id="{77DE9080-6E84-49BD-81ED-FD636D5FA399}"/>
                </a:ext>
              </a:extLst>
            </p:cNvPr>
            <p:cNvGrpSpPr/>
            <p:nvPr/>
          </p:nvGrpSpPr>
          <p:grpSpPr>
            <a:xfrm>
              <a:off x="8293043" y="3840534"/>
              <a:ext cx="2077278" cy="720313"/>
              <a:chOff x="8293043" y="3840534"/>
              <a:chExt cx="2077278" cy="720313"/>
            </a:xfrm>
          </p:grpSpPr>
          <p:grpSp>
            <p:nvGrpSpPr>
              <p:cNvPr id="41" name="Group 40">
                <a:extLst>
                  <a:ext uri="{FF2B5EF4-FFF2-40B4-BE49-F238E27FC236}">
                    <a16:creationId xmlns:a16="http://schemas.microsoft.com/office/drawing/2014/main" id="{B7DC7E25-43C2-464E-9C7F-3B0C5CB42841}"/>
                  </a:ext>
                </a:extLst>
              </p:cNvPr>
              <p:cNvGrpSpPr/>
              <p:nvPr/>
            </p:nvGrpSpPr>
            <p:grpSpPr>
              <a:xfrm>
                <a:off x="8293043" y="3840534"/>
                <a:ext cx="2077278" cy="720313"/>
                <a:chOff x="8293043" y="3840534"/>
                <a:chExt cx="2077278" cy="720313"/>
              </a:xfrm>
            </p:grpSpPr>
            <p:grpSp>
              <p:nvGrpSpPr>
                <p:cNvPr id="4" name="Group 3">
                  <a:extLst>
                    <a:ext uri="{FF2B5EF4-FFF2-40B4-BE49-F238E27FC236}">
                      <a16:creationId xmlns:a16="http://schemas.microsoft.com/office/drawing/2014/main" id="{F555BACB-A7DE-4D23-81A5-AD823E40FABB}"/>
                    </a:ext>
                  </a:extLst>
                </p:cNvPr>
                <p:cNvGrpSpPr/>
                <p:nvPr/>
              </p:nvGrpSpPr>
              <p:grpSpPr>
                <a:xfrm>
                  <a:off x="8293043" y="3840534"/>
                  <a:ext cx="2077278" cy="720313"/>
                  <a:chOff x="8289233" y="3846443"/>
                  <a:chExt cx="2077278" cy="720313"/>
                </a:xfrm>
              </p:grpSpPr>
              <p:sp>
                <p:nvSpPr>
                  <p:cNvPr id="11" name="Flowchart: Magnetic Disk 10">
                    <a:extLst>
                      <a:ext uri="{FF2B5EF4-FFF2-40B4-BE49-F238E27FC236}">
                        <a16:creationId xmlns:a16="http://schemas.microsoft.com/office/drawing/2014/main" id="{27DE4C98-838B-4AA8-BEAC-1C8F3FA0C15A}"/>
                      </a:ext>
                    </a:extLst>
                  </p:cNvPr>
                  <p:cNvSpPr/>
                  <p:nvPr/>
                </p:nvSpPr>
                <p:spPr>
                  <a:xfrm>
                    <a:off x="8289233" y="3846443"/>
                    <a:ext cx="2077278" cy="720313"/>
                  </a:xfrm>
                  <a:prstGeom prst="flowChartMagneticDisk">
                    <a:avLst/>
                  </a:prstGeom>
                  <a:solidFill>
                    <a:srgbClr val="005C99"/>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2" name="Oval 11">
                    <a:extLst>
                      <a:ext uri="{FF2B5EF4-FFF2-40B4-BE49-F238E27FC236}">
                        <a16:creationId xmlns:a16="http://schemas.microsoft.com/office/drawing/2014/main" id="{0E878438-2FBA-49A9-A94F-03DA903C6813}"/>
                      </a:ext>
                    </a:extLst>
                  </p:cNvPr>
                  <p:cNvSpPr/>
                  <p:nvPr/>
                </p:nvSpPr>
                <p:spPr>
                  <a:xfrm>
                    <a:off x="8346257" y="3888520"/>
                    <a:ext cx="1956361" cy="223539"/>
                  </a:xfrm>
                  <a:prstGeom prst="ellipse">
                    <a:avLst/>
                  </a:prstGeom>
                  <a:solidFill>
                    <a:srgbClr val="80C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3" name="TextBox 12">
                    <a:extLst>
                      <a:ext uri="{FF2B5EF4-FFF2-40B4-BE49-F238E27FC236}">
                        <a16:creationId xmlns:a16="http://schemas.microsoft.com/office/drawing/2014/main" id="{76C30114-590A-44E6-BFCB-6B2818E40B47}"/>
                      </a:ext>
                    </a:extLst>
                  </p:cNvPr>
                  <p:cNvSpPr txBox="1"/>
                  <p:nvPr/>
                </p:nvSpPr>
                <p:spPr>
                  <a:xfrm>
                    <a:off x="8398563" y="4184359"/>
                    <a:ext cx="1882686" cy="329109"/>
                  </a:xfrm>
                  <a:prstGeom prst="rect">
                    <a:avLst/>
                  </a:prstGeom>
                  <a:noFill/>
                </p:spPr>
                <p:txBody>
                  <a:bodyPr wrap="square" rtlCol="0">
                    <a:spAutoFit/>
                  </a:bodyPr>
                  <a:lstStyle/>
                  <a:p>
                    <a:pPr algn="ctr"/>
                    <a:r>
                      <a:rPr lang="en-US" sz="2000" b="1" dirty="0">
                        <a:solidFill>
                          <a:schemeClr val="bg1"/>
                        </a:solidFill>
                        <a:latin typeface="Roboto" panose="02000000000000000000" pitchFamily="2" charset="0"/>
                        <a:ea typeface="Roboto" panose="02000000000000000000" pitchFamily="2" charset="0"/>
                      </a:rPr>
                      <a:t>Datastore</a:t>
                    </a:r>
                    <a:endParaRPr lang="en-US" b="1" dirty="0">
                      <a:solidFill>
                        <a:schemeClr val="bg1"/>
                      </a:solidFill>
                      <a:latin typeface="Roboto" panose="02000000000000000000" pitchFamily="2" charset="0"/>
                      <a:ea typeface="Roboto" panose="02000000000000000000" pitchFamily="2" charset="0"/>
                    </a:endParaRPr>
                  </a:p>
                </p:txBody>
              </p:sp>
              <p:sp>
                <p:nvSpPr>
                  <p:cNvPr id="19" name="Oval 18">
                    <a:extLst>
                      <a:ext uri="{FF2B5EF4-FFF2-40B4-BE49-F238E27FC236}">
                        <a16:creationId xmlns:a16="http://schemas.microsoft.com/office/drawing/2014/main" id="{7F2644A1-3FAE-461B-BD30-BE216A34C5FF}"/>
                      </a:ext>
                    </a:extLst>
                  </p:cNvPr>
                  <p:cNvSpPr/>
                  <p:nvPr/>
                </p:nvSpPr>
                <p:spPr>
                  <a:xfrm>
                    <a:off x="8906598" y="3948155"/>
                    <a:ext cx="835677" cy="109150"/>
                  </a:xfrm>
                  <a:prstGeom prst="ellipse">
                    <a:avLst/>
                  </a:prstGeom>
                  <a:solidFill>
                    <a:srgbClr val="005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20" name="Oval 19">
                    <a:extLst>
                      <a:ext uri="{FF2B5EF4-FFF2-40B4-BE49-F238E27FC236}">
                        <a16:creationId xmlns:a16="http://schemas.microsoft.com/office/drawing/2014/main" id="{B609674A-5433-4556-A0A8-A1998653FE44}"/>
                      </a:ext>
                    </a:extLst>
                  </p:cNvPr>
                  <p:cNvSpPr/>
                  <p:nvPr/>
                </p:nvSpPr>
                <p:spPr>
                  <a:xfrm flipV="1">
                    <a:off x="9108693" y="3978143"/>
                    <a:ext cx="404545" cy="528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pic>
              <p:nvPicPr>
                <p:cNvPr id="40" name="Graphic 39">
                  <a:extLst>
                    <a:ext uri="{FF2B5EF4-FFF2-40B4-BE49-F238E27FC236}">
                      <a16:creationId xmlns:a16="http://schemas.microsoft.com/office/drawing/2014/main" id="{FCF0B552-6608-4714-823F-C60E5C23E1A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97581" y="3920757"/>
                  <a:ext cx="426977" cy="147246"/>
                </a:xfrm>
                <a:prstGeom prst="rect">
                  <a:avLst/>
                </a:prstGeom>
              </p:spPr>
            </p:pic>
          </p:grpSp>
          <p:pic>
            <p:nvPicPr>
              <p:cNvPr id="43" name="Graphic 42">
                <a:extLst>
                  <a:ext uri="{FF2B5EF4-FFF2-40B4-BE49-F238E27FC236}">
                    <a16:creationId xmlns:a16="http://schemas.microsoft.com/office/drawing/2014/main" id="{5039403E-328B-455C-8CF4-8F5962D5690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22411" y="3924567"/>
                <a:ext cx="434109" cy="130639"/>
              </a:xfrm>
              <a:prstGeom prst="rect">
                <a:avLst/>
              </a:prstGeom>
            </p:spPr>
          </p:pic>
        </p:grpSp>
        <p:sp>
          <p:nvSpPr>
            <p:cNvPr id="37" name="Isosceles Triangle 36">
              <a:extLst>
                <a:ext uri="{FF2B5EF4-FFF2-40B4-BE49-F238E27FC236}">
                  <a16:creationId xmlns:a16="http://schemas.microsoft.com/office/drawing/2014/main" id="{232A83B2-7BB7-45A2-A755-774FDC7D437E}"/>
                </a:ext>
              </a:extLst>
            </p:cNvPr>
            <p:cNvSpPr/>
            <p:nvPr/>
          </p:nvSpPr>
          <p:spPr>
            <a:xfrm rot="18269677">
              <a:off x="9561838" y="3051153"/>
              <a:ext cx="1474263" cy="395040"/>
            </a:xfrm>
            <a:prstGeom prst="triangle">
              <a:avLst/>
            </a:prstGeom>
            <a:solidFill>
              <a:srgbClr val="29A6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33" name="Isosceles Triangle 32">
              <a:extLst>
                <a:ext uri="{FF2B5EF4-FFF2-40B4-BE49-F238E27FC236}">
                  <a16:creationId xmlns:a16="http://schemas.microsoft.com/office/drawing/2014/main" id="{A6525AA0-BBA4-4763-B722-3708153AE40D}"/>
                </a:ext>
              </a:extLst>
            </p:cNvPr>
            <p:cNvSpPr/>
            <p:nvPr/>
          </p:nvSpPr>
          <p:spPr>
            <a:xfrm rot="3220919">
              <a:off x="7528266" y="3081908"/>
              <a:ext cx="1474263" cy="395040"/>
            </a:xfrm>
            <a:prstGeom prst="triangle">
              <a:avLst/>
            </a:prstGeom>
            <a:solidFill>
              <a:srgbClr val="29A6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grpSp>
          <p:nvGrpSpPr>
            <p:cNvPr id="3" name="Group 2">
              <a:extLst>
                <a:ext uri="{FF2B5EF4-FFF2-40B4-BE49-F238E27FC236}">
                  <a16:creationId xmlns:a16="http://schemas.microsoft.com/office/drawing/2014/main" id="{D9E38828-E1F2-4E11-BAC7-E59EB6FA940D}"/>
                </a:ext>
              </a:extLst>
            </p:cNvPr>
            <p:cNvGrpSpPr/>
            <p:nvPr/>
          </p:nvGrpSpPr>
          <p:grpSpPr>
            <a:xfrm>
              <a:off x="7589786" y="1744897"/>
              <a:ext cx="952706" cy="1524536"/>
              <a:chOff x="8055523" y="1739297"/>
              <a:chExt cx="952706" cy="1524536"/>
            </a:xfrm>
          </p:grpSpPr>
          <p:sp>
            <p:nvSpPr>
              <p:cNvPr id="2" name="Rectangle 1">
                <a:extLst>
                  <a:ext uri="{FF2B5EF4-FFF2-40B4-BE49-F238E27FC236}">
                    <a16:creationId xmlns:a16="http://schemas.microsoft.com/office/drawing/2014/main" id="{FF3277A1-325A-454D-AEAB-991D0DF665C7}"/>
                  </a:ext>
                </a:extLst>
              </p:cNvPr>
              <p:cNvSpPr/>
              <p:nvPr/>
            </p:nvSpPr>
            <p:spPr>
              <a:xfrm>
                <a:off x="8057838" y="1867059"/>
                <a:ext cx="947013" cy="1247321"/>
              </a:xfrm>
              <a:prstGeom prst="rect">
                <a:avLst/>
              </a:prstGeom>
              <a:solidFill>
                <a:srgbClr val="AC7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5" name="Oval 14">
                <a:extLst>
                  <a:ext uri="{FF2B5EF4-FFF2-40B4-BE49-F238E27FC236}">
                    <a16:creationId xmlns:a16="http://schemas.microsoft.com/office/drawing/2014/main" id="{540AA168-9B61-4FE3-A565-46FD27DEC057}"/>
                  </a:ext>
                </a:extLst>
              </p:cNvPr>
              <p:cNvSpPr/>
              <p:nvPr/>
            </p:nvSpPr>
            <p:spPr>
              <a:xfrm>
                <a:off x="8062083" y="1739297"/>
                <a:ext cx="942767" cy="288417"/>
              </a:xfrm>
              <a:prstGeom prst="ellipse">
                <a:avLst/>
              </a:prstGeom>
              <a:solidFill>
                <a:srgbClr val="9752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21" name="Oval 20">
                <a:extLst>
                  <a:ext uri="{FF2B5EF4-FFF2-40B4-BE49-F238E27FC236}">
                    <a16:creationId xmlns:a16="http://schemas.microsoft.com/office/drawing/2014/main" id="{F25C82E8-B303-4710-8C78-095AFC1FE66D}"/>
                  </a:ext>
                </a:extLst>
              </p:cNvPr>
              <p:cNvSpPr/>
              <p:nvPr/>
            </p:nvSpPr>
            <p:spPr>
              <a:xfrm>
                <a:off x="8055523" y="2975416"/>
                <a:ext cx="952706" cy="288417"/>
              </a:xfrm>
              <a:prstGeom prst="ellipse">
                <a:avLst/>
              </a:prstGeom>
              <a:solidFill>
                <a:srgbClr val="AC7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9F1FE43A-9D0B-4EE6-B38E-0995F6F51640}"/>
                  </a:ext>
                </a:extLst>
              </p:cNvPr>
              <p:cNvSpPr txBox="1"/>
              <p:nvPr/>
            </p:nvSpPr>
            <p:spPr>
              <a:xfrm>
                <a:off x="8152573" y="2196313"/>
                <a:ext cx="760343" cy="531638"/>
              </a:xfrm>
              <a:prstGeom prst="rect">
                <a:avLst/>
              </a:prstGeom>
              <a:noFill/>
            </p:spPr>
            <p:txBody>
              <a:bodyPr wrap="square" rtlCol="0">
                <a:spAutoFit/>
              </a:bodyPr>
              <a:lstStyle/>
              <a:p>
                <a:pPr algn="ctr"/>
                <a:r>
                  <a:rPr lang="en-US" sz="1200" b="1" dirty="0">
                    <a:latin typeface="Roboto" panose="02000000000000000000" pitchFamily="2" charset="0"/>
                    <a:ea typeface="Roboto" panose="02000000000000000000" pitchFamily="2" charset="0"/>
                  </a:rPr>
                  <a:t>Thick</a:t>
                </a:r>
              </a:p>
              <a:p>
                <a:pPr algn="ctr"/>
                <a:r>
                  <a:rPr lang="en-US" sz="1200" b="1" dirty="0">
                    <a:latin typeface="Roboto" panose="02000000000000000000" pitchFamily="2" charset="0"/>
                    <a:ea typeface="Roboto" panose="02000000000000000000" pitchFamily="2" charset="0"/>
                  </a:rPr>
                  <a:t>Virtual</a:t>
                </a:r>
              </a:p>
              <a:p>
                <a:pPr algn="ctr"/>
                <a:r>
                  <a:rPr lang="en-US" sz="1200" b="1" dirty="0">
                    <a:latin typeface="Roboto" panose="02000000000000000000" pitchFamily="2" charset="0"/>
                    <a:ea typeface="Roboto" panose="02000000000000000000" pitchFamily="2" charset="0"/>
                  </a:rPr>
                  <a:t>Disk</a:t>
                </a:r>
              </a:p>
            </p:txBody>
          </p:sp>
        </p:grpSp>
        <p:grpSp>
          <p:nvGrpSpPr>
            <p:cNvPr id="23" name="Group 22">
              <a:extLst>
                <a:ext uri="{FF2B5EF4-FFF2-40B4-BE49-F238E27FC236}">
                  <a16:creationId xmlns:a16="http://schemas.microsoft.com/office/drawing/2014/main" id="{B1FA1C63-E0D9-4BEE-907F-2361813C9926}"/>
                </a:ext>
              </a:extLst>
            </p:cNvPr>
            <p:cNvGrpSpPr/>
            <p:nvPr/>
          </p:nvGrpSpPr>
          <p:grpSpPr>
            <a:xfrm>
              <a:off x="10019160" y="1744897"/>
              <a:ext cx="947013" cy="1524536"/>
              <a:chOff x="10098672" y="1744897"/>
              <a:chExt cx="947013" cy="1524536"/>
            </a:xfrm>
          </p:grpSpPr>
          <p:grpSp>
            <p:nvGrpSpPr>
              <p:cNvPr id="25" name="Group 24">
                <a:extLst>
                  <a:ext uri="{FF2B5EF4-FFF2-40B4-BE49-F238E27FC236}">
                    <a16:creationId xmlns:a16="http://schemas.microsoft.com/office/drawing/2014/main" id="{F79CD9DA-748E-4051-AE8D-E729F52C9295}"/>
                  </a:ext>
                </a:extLst>
              </p:cNvPr>
              <p:cNvGrpSpPr/>
              <p:nvPr/>
            </p:nvGrpSpPr>
            <p:grpSpPr>
              <a:xfrm>
                <a:off x="10098672" y="1744897"/>
                <a:ext cx="947013" cy="1524536"/>
                <a:chOff x="8067777" y="1739297"/>
                <a:chExt cx="947013" cy="1524536"/>
              </a:xfrm>
            </p:grpSpPr>
            <p:sp>
              <p:nvSpPr>
                <p:cNvPr id="26" name="TextBox 25">
                  <a:extLst>
                    <a:ext uri="{FF2B5EF4-FFF2-40B4-BE49-F238E27FC236}">
                      <a16:creationId xmlns:a16="http://schemas.microsoft.com/office/drawing/2014/main" id="{D50616BA-40DA-41C5-B518-444696C91BB4}"/>
                    </a:ext>
                  </a:extLst>
                </p:cNvPr>
                <p:cNvSpPr txBox="1"/>
                <p:nvPr/>
              </p:nvSpPr>
              <p:spPr>
                <a:xfrm>
                  <a:off x="8152573" y="2196313"/>
                  <a:ext cx="760343" cy="531638"/>
                </a:xfrm>
                <a:prstGeom prst="rect">
                  <a:avLst/>
                </a:prstGeom>
                <a:noFill/>
              </p:spPr>
              <p:txBody>
                <a:bodyPr wrap="square" rtlCol="0">
                  <a:spAutoFit/>
                </a:bodyPr>
                <a:lstStyle/>
                <a:p>
                  <a:pPr algn="ctr"/>
                  <a:r>
                    <a:rPr lang="en-US" sz="1200" b="1" dirty="0">
                      <a:latin typeface="Roboto" panose="02000000000000000000" pitchFamily="2" charset="0"/>
                      <a:ea typeface="Roboto" panose="02000000000000000000" pitchFamily="2" charset="0"/>
                    </a:rPr>
                    <a:t>Thin</a:t>
                  </a:r>
                </a:p>
                <a:p>
                  <a:pPr algn="ctr"/>
                  <a:r>
                    <a:rPr lang="en-US" sz="1200" b="1" dirty="0">
                      <a:latin typeface="Roboto" panose="02000000000000000000" pitchFamily="2" charset="0"/>
                      <a:ea typeface="Roboto" panose="02000000000000000000" pitchFamily="2" charset="0"/>
                    </a:rPr>
                    <a:t>Virtual</a:t>
                  </a:r>
                </a:p>
                <a:p>
                  <a:pPr algn="ctr"/>
                  <a:r>
                    <a:rPr lang="en-US" sz="1200" b="1" dirty="0">
                      <a:latin typeface="Roboto" panose="02000000000000000000" pitchFamily="2" charset="0"/>
                      <a:ea typeface="Roboto" panose="02000000000000000000" pitchFamily="2" charset="0"/>
                    </a:rPr>
                    <a:t>Disk</a:t>
                  </a:r>
                </a:p>
              </p:txBody>
            </p:sp>
            <p:sp>
              <p:nvSpPr>
                <p:cNvPr id="27" name="Rectangle 26">
                  <a:extLst>
                    <a:ext uri="{FF2B5EF4-FFF2-40B4-BE49-F238E27FC236}">
                      <a16:creationId xmlns:a16="http://schemas.microsoft.com/office/drawing/2014/main" id="{392018EF-2C25-4965-9CF7-97AEBD6DA223}"/>
                    </a:ext>
                  </a:extLst>
                </p:cNvPr>
                <p:cNvSpPr/>
                <p:nvPr/>
              </p:nvSpPr>
              <p:spPr>
                <a:xfrm>
                  <a:off x="8067777" y="1883505"/>
                  <a:ext cx="947013" cy="12473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28" name="Oval 27">
                  <a:extLst>
                    <a:ext uri="{FF2B5EF4-FFF2-40B4-BE49-F238E27FC236}">
                      <a16:creationId xmlns:a16="http://schemas.microsoft.com/office/drawing/2014/main" id="{AC3CC7B5-E8F5-40F9-AF8B-2BE7704D40D9}"/>
                    </a:ext>
                  </a:extLst>
                </p:cNvPr>
                <p:cNvSpPr/>
                <p:nvPr/>
              </p:nvSpPr>
              <p:spPr>
                <a:xfrm>
                  <a:off x="8072023" y="1739297"/>
                  <a:ext cx="941110" cy="28841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29" name="Oval 28">
                  <a:extLst>
                    <a:ext uri="{FF2B5EF4-FFF2-40B4-BE49-F238E27FC236}">
                      <a16:creationId xmlns:a16="http://schemas.microsoft.com/office/drawing/2014/main" id="{DBF5C5D2-C887-480B-B479-CF610E0E12A2}"/>
                    </a:ext>
                  </a:extLst>
                </p:cNvPr>
                <p:cNvSpPr/>
                <p:nvPr/>
              </p:nvSpPr>
              <p:spPr>
                <a:xfrm>
                  <a:off x="8067777" y="2975416"/>
                  <a:ext cx="941110" cy="288417"/>
                </a:xfrm>
                <a:prstGeom prst="ellipse">
                  <a:avLst/>
                </a:prstGeom>
                <a:solidFill>
                  <a:srgbClr val="639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sp>
            <p:nvSpPr>
              <p:cNvPr id="30" name="TextBox 29">
                <a:extLst>
                  <a:ext uri="{FF2B5EF4-FFF2-40B4-BE49-F238E27FC236}">
                    <a16:creationId xmlns:a16="http://schemas.microsoft.com/office/drawing/2014/main" id="{43D8895B-1AE6-444B-BDCA-3DCAD1287E81}"/>
                  </a:ext>
                </a:extLst>
              </p:cNvPr>
              <p:cNvSpPr txBox="1"/>
              <p:nvPr/>
            </p:nvSpPr>
            <p:spPr>
              <a:xfrm>
                <a:off x="10190744" y="2126103"/>
                <a:ext cx="760343" cy="531638"/>
              </a:xfrm>
              <a:prstGeom prst="rect">
                <a:avLst/>
              </a:prstGeom>
              <a:noFill/>
            </p:spPr>
            <p:txBody>
              <a:bodyPr wrap="square" rtlCol="0">
                <a:spAutoFit/>
              </a:bodyPr>
              <a:lstStyle/>
              <a:p>
                <a:pPr algn="ctr"/>
                <a:r>
                  <a:rPr lang="en-US" sz="1200" b="1" dirty="0">
                    <a:latin typeface="Roboto" panose="02000000000000000000" pitchFamily="2" charset="0"/>
                    <a:ea typeface="Roboto" panose="02000000000000000000" pitchFamily="2" charset="0"/>
                  </a:rPr>
                  <a:t>Thin</a:t>
                </a:r>
              </a:p>
              <a:p>
                <a:pPr algn="ctr"/>
                <a:r>
                  <a:rPr lang="en-US" sz="1200" b="1" dirty="0">
                    <a:latin typeface="Roboto" panose="02000000000000000000" pitchFamily="2" charset="0"/>
                    <a:ea typeface="Roboto" panose="02000000000000000000" pitchFamily="2" charset="0"/>
                  </a:rPr>
                  <a:t>Virtual</a:t>
                </a:r>
              </a:p>
              <a:p>
                <a:pPr algn="ctr"/>
                <a:r>
                  <a:rPr lang="en-US" sz="1200" b="1" dirty="0">
                    <a:latin typeface="Roboto" panose="02000000000000000000" pitchFamily="2" charset="0"/>
                    <a:ea typeface="Roboto" panose="02000000000000000000" pitchFamily="2" charset="0"/>
                  </a:rPr>
                  <a:t>Disk</a:t>
                </a:r>
              </a:p>
            </p:txBody>
          </p:sp>
          <p:sp>
            <p:nvSpPr>
              <p:cNvPr id="22" name="Rectangle 21">
                <a:extLst>
                  <a:ext uri="{FF2B5EF4-FFF2-40B4-BE49-F238E27FC236}">
                    <a16:creationId xmlns:a16="http://schemas.microsoft.com/office/drawing/2014/main" id="{474A8508-BFBD-4AF0-8585-2B4EBCD75498}"/>
                  </a:ext>
                </a:extLst>
              </p:cNvPr>
              <p:cNvSpPr/>
              <p:nvPr/>
            </p:nvSpPr>
            <p:spPr>
              <a:xfrm>
                <a:off x="10102050" y="2975416"/>
                <a:ext cx="937732" cy="161010"/>
              </a:xfrm>
              <a:prstGeom prst="rect">
                <a:avLst/>
              </a:prstGeom>
              <a:solidFill>
                <a:srgbClr val="639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32" name="Oval 31">
                <a:extLst>
                  <a:ext uri="{FF2B5EF4-FFF2-40B4-BE49-F238E27FC236}">
                    <a16:creationId xmlns:a16="http://schemas.microsoft.com/office/drawing/2014/main" id="{397588B4-23A2-41D8-BA0F-2E979564389E}"/>
                  </a:ext>
                </a:extLst>
              </p:cNvPr>
              <p:cNvSpPr/>
              <p:nvPr/>
            </p:nvSpPr>
            <p:spPr>
              <a:xfrm>
                <a:off x="10098672" y="2836020"/>
                <a:ext cx="945356" cy="28841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grpSp>
      <p:sp>
        <p:nvSpPr>
          <p:cNvPr id="6" name="TextBox 5">
            <a:extLst>
              <a:ext uri="{FF2B5EF4-FFF2-40B4-BE49-F238E27FC236}">
                <a16:creationId xmlns:a16="http://schemas.microsoft.com/office/drawing/2014/main" id="{8A06BE49-2586-4228-DBCF-3CCA7F581A18}"/>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05.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00"/>
        <p:cNvGrpSpPr/>
        <p:nvPr/>
      </p:nvGrpSpPr>
      <p:grpSpPr>
        <a:xfrm>
          <a:off x="0" y="0"/>
          <a:ext cx="0" cy="0"/>
          <a:chOff x="0" y="0"/>
          <a:chExt cx="0" cy="0"/>
        </a:xfrm>
      </p:grpSpPr>
      <p:sp>
        <p:nvSpPr>
          <p:cNvPr id="501" name="Google Shape;501;g2f8de9e6bd7_0_95"/>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a:latin typeface="Roboto" panose="02000000000000000000" pitchFamily="2" charset="0"/>
                <a:ea typeface="Roboto" panose="02000000000000000000" pitchFamily="2" charset="0"/>
              </a:rPr>
              <a:t>LVM Features</a:t>
            </a:r>
            <a:endParaRPr>
              <a:latin typeface="Roboto" panose="02000000000000000000" pitchFamily="2" charset="0"/>
              <a:ea typeface="Roboto" panose="02000000000000000000" pitchFamily="2" charset="0"/>
            </a:endParaRPr>
          </a:p>
        </p:txBody>
      </p:sp>
      <p:sp>
        <p:nvSpPr>
          <p:cNvPr id="502" name="Google Shape;502;g2f8de9e6bd7_0_95"/>
          <p:cNvSpPr txBox="1"/>
          <p:nvPr/>
        </p:nvSpPr>
        <p:spPr>
          <a:xfrm>
            <a:off x="901975" y="1549575"/>
            <a:ext cx="5583900" cy="38010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600"/>
              </a:spcAft>
              <a:buNone/>
            </a:pPr>
            <a:r>
              <a:rPr lang="en-US" sz="2200" b="1" dirty="0">
                <a:solidFill>
                  <a:schemeClr val="dk1"/>
                </a:solidFill>
                <a:latin typeface="Roboto" panose="02000000000000000000" pitchFamily="2" charset="0"/>
                <a:ea typeface="Roboto" panose="02000000000000000000" pitchFamily="2" charset="0"/>
                <a:cs typeface="Roboto"/>
                <a:sym typeface="Roboto"/>
              </a:rPr>
              <a:t>Snapshots</a:t>
            </a:r>
            <a:endParaRPr sz="2200" b="1"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panose="02000000000000000000" pitchFamily="2" charset="0"/>
                <a:ea typeface="Roboto" panose="02000000000000000000" pitchFamily="2" charset="0"/>
                <a:cs typeface="Roboto"/>
                <a:sym typeface="Roboto"/>
              </a:rPr>
              <a:t>Take a “picture” of the point-in-time state of the volume, commonly used for installation/testing since it allows the admin to have a backup to go back to in case something fails. Can also be used to clone virtual machines.</a:t>
            </a:r>
            <a:endParaRPr sz="2000" dirty="0">
              <a:solidFill>
                <a:schemeClr val="dk1"/>
              </a:solidFill>
              <a:latin typeface="Roboto" panose="02000000000000000000" pitchFamily="2" charset="0"/>
              <a:ea typeface="Roboto" panose="02000000000000000000" pitchFamily="2" charset="0"/>
              <a:cs typeface="Roboto"/>
              <a:sym typeface="Roboto"/>
            </a:endParaRPr>
          </a:p>
          <a:p>
            <a:pPr marL="0" lvl="0" indent="0" algn="l" rtl="0">
              <a:spcBef>
                <a:spcPts val="0"/>
              </a:spcBef>
              <a:spcAft>
                <a:spcPts val="600"/>
              </a:spcAft>
              <a:buNone/>
            </a:pPr>
            <a:endParaRPr sz="1200" dirty="0">
              <a:solidFill>
                <a:schemeClr val="dk1"/>
              </a:solidFill>
              <a:latin typeface="Roboto" panose="02000000000000000000" pitchFamily="2" charset="0"/>
              <a:ea typeface="Roboto" panose="02000000000000000000" pitchFamily="2" charset="0"/>
              <a:cs typeface="Roboto"/>
              <a:sym typeface="Roboto"/>
            </a:endParaRPr>
          </a:p>
          <a:p>
            <a:pPr marL="0" lvl="0" indent="0" algn="l" rtl="0">
              <a:spcBef>
                <a:spcPts val="0"/>
              </a:spcBef>
              <a:spcAft>
                <a:spcPts val="600"/>
              </a:spcAft>
              <a:buNone/>
            </a:pPr>
            <a:r>
              <a:rPr lang="en-US" sz="2200" b="1" dirty="0">
                <a:solidFill>
                  <a:schemeClr val="dk1"/>
                </a:solidFill>
                <a:latin typeface="Roboto" panose="02000000000000000000" pitchFamily="2" charset="0"/>
                <a:ea typeface="Roboto" panose="02000000000000000000" pitchFamily="2" charset="0"/>
                <a:cs typeface="Roboto"/>
                <a:sym typeface="Roboto"/>
              </a:rPr>
              <a:t>Flexible Volume Management</a:t>
            </a:r>
            <a:endParaRPr sz="2200" b="1"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panose="02000000000000000000" pitchFamily="2" charset="0"/>
                <a:ea typeface="Roboto" panose="02000000000000000000" pitchFamily="2" charset="0"/>
                <a:cs typeface="Roboto"/>
                <a:sym typeface="Roboto"/>
              </a:rPr>
              <a:t>Resizes volumes while workloads are running (no management downtime).</a:t>
            </a:r>
            <a:endParaRPr sz="2000" dirty="0">
              <a:solidFill>
                <a:schemeClr val="dk1"/>
              </a:solidFill>
              <a:latin typeface="Roboto" panose="02000000000000000000" pitchFamily="2" charset="0"/>
              <a:ea typeface="Roboto" panose="02000000000000000000" pitchFamily="2" charset="0"/>
              <a:cs typeface="Roboto"/>
              <a:sym typeface="Roboto"/>
            </a:endParaRPr>
          </a:p>
        </p:txBody>
      </p:sp>
      <p:sp>
        <p:nvSpPr>
          <p:cNvPr id="504" name="Google Shape;504;g2f8de9e6bd7_0_95"/>
          <p:cNvSpPr txBox="1"/>
          <p:nvPr/>
        </p:nvSpPr>
        <p:spPr>
          <a:xfrm>
            <a:off x="979722" y="5493949"/>
            <a:ext cx="7948959" cy="769401"/>
          </a:xfrm>
          <a:prstGeom prst="rect">
            <a:avLst/>
          </a:prstGeom>
          <a:solidFill>
            <a:srgbClr val="B3DFFF"/>
          </a:solidFill>
          <a:ln>
            <a:noFill/>
          </a:ln>
        </p:spPr>
        <p:txBody>
          <a:bodyPr spcFirstLastPara="1" wrap="square" lIns="91425" tIns="45700" rIns="91425" bIns="45700" anchor="t" anchorCtr="0">
            <a:spAutoFit/>
          </a:bodyPr>
          <a:lstStyle/>
          <a:p>
            <a:pPr marL="0" lvl="0" indent="0" algn="ctr" rtl="0">
              <a:spcBef>
                <a:spcPts val="0"/>
              </a:spcBef>
              <a:spcAft>
                <a:spcPts val="0"/>
              </a:spcAft>
              <a:buNone/>
            </a:pPr>
            <a:r>
              <a:rPr lang="en-US" sz="2200" b="1" dirty="0">
                <a:solidFill>
                  <a:srgbClr val="0E5C9A"/>
                </a:solidFill>
                <a:latin typeface="Roboto" panose="02000000000000000000" pitchFamily="2" charset="0"/>
                <a:ea typeface="Roboto" panose="02000000000000000000" pitchFamily="2" charset="0"/>
                <a:cs typeface="Roboto"/>
                <a:sym typeface="Roboto"/>
              </a:rPr>
              <a:t>We are now ready for Lab 8: Local Storage</a:t>
            </a:r>
          </a:p>
          <a:p>
            <a:pPr marL="0" lvl="0" indent="0" algn="ctr" rtl="0">
              <a:spcBef>
                <a:spcPts val="0"/>
              </a:spcBef>
              <a:spcAft>
                <a:spcPts val="0"/>
              </a:spcAft>
              <a:buNone/>
            </a:pPr>
            <a:r>
              <a:rPr lang="en-US" sz="2200" b="1" dirty="0">
                <a:solidFill>
                  <a:srgbClr val="0E5C9A"/>
                </a:solidFill>
                <a:latin typeface="Roboto" panose="02000000000000000000" pitchFamily="2" charset="0"/>
                <a:ea typeface="Roboto" panose="02000000000000000000" pitchFamily="2" charset="0"/>
                <a:cs typeface="Roboto"/>
                <a:sym typeface="Roboto"/>
              </a:rPr>
              <a:t>and Assessment 5</a:t>
            </a:r>
            <a:endParaRPr sz="2200" b="1" dirty="0">
              <a:solidFill>
                <a:srgbClr val="0E5C9A"/>
              </a:solidFill>
              <a:latin typeface="Roboto" panose="02000000000000000000" pitchFamily="2" charset="0"/>
              <a:ea typeface="Roboto" panose="02000000000000000000" pitchFamily="2" charset="0"/>
              <a:cs typeface="Roboto"/>
              <a:sym typeface="Roboto"/>
            </a:endParaRPr>
          </a:p>
        </p:txBody>
      </p:sp>
      <p:grpSp>
        <p:nvGrpSpPr>
          <p:cNvPr id="56" name="Group 55">
            <a:extLst>
              <a:ext uri="{FF2B5EF4-FFF2-40B4-BE49-F238E27FC236}">
                <a16:creationId xmlns:a16="http://schemas.microsoft.com/office/drawing/2014/main" id="{34EEA05C-53C7-4AEF-9EE2-D8F3030AC6E6}"/>
              </a:ext>
            </a:extLst>
          </p:cNvPr>
          <p:cNvGrpSpPr/>
          <p:nvPr/>
        </p:nvGrpSpPr>
        <p:grpSpPr>
          <a:xfrm>
            <a:off x="7584537" y="2047147"/>
            <a:ext cx="3353287" cy="2274889"/>
            <a:chOff x="7584537" y="2047147"/>
            <a:chExt cx="3353287" cy="2274889"/>
          </a:xfrm>
        </p:grpSpPr>
        <p:grpSp>
          <p:nvGrpSpPr>
            <p:cNvPr id="44" name="Group 43">
              <a:extLst>
                <a:ext uri="{FF2B5EF4-FFF2-40B4-BE49-F238E27FC236}">
                  <a16:creationId xmlns:a16="http://schemas.microsoft.com/office/drawing/2014/main" id="{21DFCCF3-0662-4641-98B4-285A22B3B225}"/>
                </a:ext>
              </a:extLst>
            </p:cNvPr>
            <p:cNvGrpSpPr/>
            <p:nvPr/>
          </p:nvGrpSpPr>
          <p:grpSpPr>
            <a:xfrm>
              <a:off x="7584537" y="2047147"/>
              <a:ext cx="3353287" cy="2274889"/>
              <a:chOff x="3803889" y="600386"/>
              <a:chExt cx="3353287" cy="2274889"/>
            </a:xfrm>
          </p:grpSpPr>
          <p:sp>
            <p:nvSpPr>
              <p:cNvPr id="42" name="Rectangle: Rounded Corners 41">
                <a:extLst>
                  <a:ext uri="{FF2B5EF4-FFF2-40B4-BE49-F238E27FC236}">
                    <a16:creationId xmlns:a16="http://schemas.microsoft.com/office/drawing/2014/main" id="{CAFF3260-77B1-48D8-BA0B-D610F12FBE49}"/>
                  </a:ext>
                </a:extLst>
              </p:cNvPr>
              <p:cNvSpPr/>
              <p:nvPr/>
            </p:nvSpPr>
            <p:spPr>
              <a:xfrm>
                <a:off x="3803889" y="600386"/>
                <a:ext cx="3353287" cy="2274889"/>
              </a:xfrm>
              <a:prstGeom prst="roundRect">
                <a:avLst>
                  <a:gd name="adj" fmla="val 312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43" name="Rectangle 42">
                <a:extLst>
                  <a:ext uri="{FF2B5EF4-FFF2-40B4-BE49-F238E27FC236}">
                    <a16:creationId xmlns:a16="http://schemas.microsoft.com/office/drawing/2014/main" id="{7BE08AE2-BA58-4179-8294-54F8368BEAFF}"/>
                  </a:ext>
                </a:extLst>
              </p:cNvPr>
              <p:cNvSpPr/>
              <p:nvPr/>
            </p:nvSpPr>
            <p:spPr>
              <a:xfrm>
                <a:off x="3823768" y="914400"/>
                <a:ext cx="3322884" cy="1956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grpSp>
        <p:grpSp>
          <p:nvGrpSpPr>
            <p:cNvPr id="41" name="Group 40">
              <a:extLst>
                <a:ext uri="{FF2B5EF4-FFF2-40B4-BE49-F238E27FC236}">
                  <a16:creationId xmlns:a16="http://schemas.microsoft.com/office/drawing/2014/main" id="{17A0DAF6-D03F-4901-8B74-EC0FB6BB2105}"/>
                </a:ext>
              </a:extLst>
            </p:cNvPr>
            <p:cNvGrpSpPr/>
            <p:nvPr/>
          </p:nvGrpSpPr>
          <p:grpSpPr>
            <a:xfrm>
              <a:off x="7643195" y="2053064"/>
              <a:ext cx="2922104" cy="1961435"/>
              <a:chOff x="7871793" y="1824466"/>
              <a:chExt cx="2922104" cy="1961435"/>
            </a:xfrm>
          </p:grpSpPr>
          <p:grpSp>
            <p:nvGrpSpPr>
              <p:cNvPr id="19" name="Group 18">
                <a:extLst>
                  <a:ext uri="{FF2B5EF4-FFF2-40B4-BE49-F238E27FC236}">
                    <a16:creationId xmlns:a16="http://schemas.microsoft.com/office/drawing/2014/main" id="{491F6181-CEA1-4E9F-88A8-6675448EC4DA}"/>
                  </a:ext>
                </a:extLst>
              </p:cNvPr>
              <p:cNvGrpSpPr/>
              <p:nvPr/>
            </p:nvGrpSpPr>
            <p:grpSpPr>
              <a:xfrm>
                <a:off x="7871793" y="1824466"/>
                <a:ext cx="2922104" cy="1933863"/>
                <a:chOff x="7871793" y="1824466"/>
                <a:chExt cx="2922104" cy="1933863"/>
              </a:xfrm>
            </p:grpSpPr>
            <p:sp>
              <p:nvSpPr>
                <p:cNvPr id="4" name="TextBox 3">
                  <a:extLst>
                    <a:ext uri="{FF2B5EF4-FFF2-40B4-BE49-F238E27FC236}">
                      <a16:creationId xmlns:a16="http://schemas.microsoft.com/office/drawing/2014/main" id="{B7E8DD25-1460-47FB-97ED-F9A1D7B40E3F}"/>
                    </a:ext>
                  </a:extLst>
                </p:cNvPr>
                <p:cNvSpPr txBox="1"/>
                <p:nvPr/>
              </p:nvSpPr>
              <p:spPr>
                <a:xfrm>
                  <a:off x="7871793" y="1824466"/>
                  <a:ext cx="2922104" cy="1933863"/>
                </a:xfrm>
                <a:prstGeom prst="rect">
                  <a:avLst/>
                </a:prstGeom>
                <a:noFill/>
              </p:spPr>
              <p:txBody>
                <a:bodyPr wrap="square" rtlCol="0">
                  <a:spAutoFit/>
                </a:bodyPr>
                <a:lstStyle/>
                <a:p>
                  <a:pPr>
                    <a:spcAft>
                      <a:spcPts val="900"/>
                    </a:spcAft>
                  </a:pPr>
                  <a:r>
                    <a:rPr lang="en-US" sz="1600" dirty="0">
                      <a:solidFill>
                        <a:schemeClr val="tx1">
                          <a:lumMod val="50000"/>
                          <a:lumOff val="50000"/>
                        </a:schemeClr>
                      </a:solidFill>
                      <a:latin typeface="Roboto" panose="02000000000000000000" pitchFamily="2" charset="0"/>
                      <a:ea typeface="Roboto" panose="02000000000000000000" pitchFamily="2" charset="0"/>
                    </a:rPr>
                    <a:t>Name</a:t>
                  </a:r>
                  <a:endParaRPr lang="en-US" sz="1800" dirty="0">
                    <a:solidFill>
                      <a:schemeClr val="tx1">
                        <a:lumMod val="50000"/>
                        <a:lumOff val="50000"/>
                      </a:schemeClr>
                    </a:solidFill>
                    <a:latin typeface="Roboto" panose="02000000000000000000" pitchFamily="2" charset="0"/>
                    <a:ea typeface="Roboto" panose="02000000000000000000" pitchFamily="2" charset="0"/>
                  </a:endParaRPr>
                </a:p>
                <a:p>
                  <a:pPr>
                    <a:spcAft>
                      <a:spcPts val="900"/>
                    </a:spcAft>
                  </a:pPr>
                  <a:r>
                    <a:rPr lang="en-US" sz="1800" dirty="0">
                      <a:latin typeface="Roboto" panose="02000000000000000000" pitchFamily="2" charset="0"/>
                      <a:ea typeface="Roboto" panose="02000000000000000000" pitchFamily="2" charset="0"/>
                    </a:rPr>
                    <a:t>          PRIMARY</a:t>
                  </a:r>
                </a:p>
                <a:p>
                  <a:pPr>
                    <a:spcAft>
                      <a:spcPts val="900"/>
                    </a:spcAft>
                  </a:pPr>
                  <a:r>
                    <a:rPr lang="en-US" sz="1800" dirty="0">
                      <a:latin typeface="Roboto" panose="02000000000000000000" pitchFamily="2" charset="0"/>
                      <a:ea typeface="Roboto" panose="02000000000000000000" pitchFamily="2" charset="0"/>
                    </a:rPr>
                    <a:t>                Snapshot-1</a:t>
                  </a:r>
                </a:p>
                <a:p>
                  <a:pPr>
                    <a:spcAft>
                      <a:spcPts val="900"/>
                    </a:spcAft>
                  </a:pPr>
                  <a:r>
                    <a:rPr lang="en-US" sz="1800" dirty="0">
                      <a:latin typeface="Roboto" panose="02000000000000000000" pitchFamily="2" charset="0"/>
                      <a:ea typeface="Roboto" panose="02000000000000000000" pitchFamily="2" charset="0"/>
                    </a:rPr>
                    <a:t>                     Snapshot-2</a:t>
                  </a:r>
                </a:p>
                <a:p>
                  <a:pPr>
                    <a:spcBef>
                      <a:spcPts val="200"/>
                    </a:spcBef>
                    <a:spcAft>
                      <a:spcPts val="900"/>
                    </a:spcAft>
                  </a:pPr>
                  <a:r>
                    <a:rPr lang="en-US" sz="1800" dirty="0">
                      <a:latin typeface="Roboto" panose="02000000000000000000" pitchFamily="2" charset="0"/>
                      <a:ea typeface="Roboto" panose="02000000000000000000" pitchFamily="2" charset="0"/>
                    </a:rPr>
                    <a:t>                            NOW</a:t>
                  </a:r>
                </a:p>
              </p:txBody>
            </p:sp>
            <p:grpSp>
              <p:nvGrpSpPr>
                <p:cNvPr id="18" name="Group 17">
                  <a:extLst>
                    <a:ext uri="{FF2B5EF4-FFF2-40B4-BE49-F238E27FC236}">
                      <a16:creationId xmlns:a16="http://schemas.microsoft.com/office/drawing/2014/main" id="{72442A49-DC9D-4410-A648-33DC7D55D75E}"/>
                    </a:ext>
                  </a:extLst>
                </p:cNvPr>
                <p:cNvGrpSpPr/>
                <p:nvPr/>
              </p:nvGrpSpPr>
              <p:grpSpPr>
                <a:xfrm>
                  <a:off x="7970522" y="2263140"/>
                  <a:ext cx="1109010" cy="1364941"/>
                  <a:chOff x="7970522" y="2263140"/>
                  <a:chExt cx="1109010" cy="1364941"/>
                </a:xfrm>
              </p:grpSpPr>
              <p:grpSp>
                <p:nvGrpSpPr>
                  <p:cNvPr id="17" name="Group 16">
                    <a:extLst>
                      <a:ext uri="{FF2B5EF4-FFF2-40B4-BE49-F238E27FC236}">
                        <a16:creationId xmlns:a16="http://schemas.microsoft.com/office/drawing/2014/main" id="{DBF94613-3D58-45B8-B15C-B72D4EFCECDD}"/>
                      </a:ext>
                    </a:extLst>
                  </p:cNvPr>
                  <p:cNvGrpSpPr/>
                  <p:nvPr/>
                </p:nvGrpSpPr>
                <p:grpSpPr>
                  <a:xfrm>
                    <a:off x="7970522" y="2263140"/>
                    <a:ext cx="99058" cy="197457"/>
                    <a:chOff x="7970522" y="2263140"/>
                    <a:chExt cx="99058" cy="197457"/>
                  </a:xfrm>
                </p:grpSpPr>
                <p:cxnSp>
                  <p:nvCxnSpPr>
                    <p:cNvPr id="9" name="Straight Connector 8">
                      <a:extLst>
                        <a:ext uri="{FF2B5EF4-FFF2-40B4-BE49-F238E27FC236}">
                          <a16:creationId xmlns:a16="http://schemas.microsoft.com/office/drawing/2014/main" id="{729FDE33-C686-4D3F-94BA-78BDFB44E865}"/>
                        </a:ext>
                      </a:extLst>
                    </p:cNvPr>
                    <p:cNvCxnSpPr>
                      <a:cxnSpLocks/>
                    </p:cNvCxnSpPr>
                    <p:nvPr/>
                  </p:nvCxnSpPr>
                  <p:spPr>
                    <a:xfrm>
                      <a:off x="7978141" y="2263140"/>
                      <a:ext cx="0" cy="17526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4109D29-CFE3-43DE-83B2-FF1CE09CD536}"/>
                        </a:ext>
                      </a:extLst>
                    </p:cNvPr>
                    <p:cNvCxnSpPr>
                      <a:cxnSpLocks/>
                    </p:cNvCxnSpPr>
                    <p:nvPr/>
                  </p:nvCxnSpPr>
                  <p:spPr>
                    <a:xfrm flipH="1">
                      <a:off x="7970522" y="2460597"/>
                      <a:ext cx="99058"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2767C041-1F43-457E-BFC8-AFD613996D9C}"/>
                      </a:ext>
                    </a:extLst>
                  </p:cNvPr>
                  <p:cNvGrpSpPr/>
                  <p:nvPr/>
                </p:nvGrpSpPr>
                <p:grpSpPr>
                  <a:xfrm>
                    <a:off x="8312896" y="2623567"/>
                    <a:ext cx="99058" cy="197457"/>
                    <a:chOff x="8039102" y="2141220"/>
                    <a:chExt cx="99058" cy="197457"/>
                  </a:xfrm>
                </p:grpSpPr>
                <p:cxnSp>
                  <p:nvCxnSpPr>
                    <p:cNvPr id="23" name="Straight Connector 22">
                      <a:extLst>
                        <a:ext uri="{FF2B5EF4-FFF2-40B4-BE49-F238E27FC236}">
                          <a16:creationId xmlns:a16="http://schemas.microsoft.com/office/drawing/2014/main" id="{8DEF8927-21B0-4800-8A9C-ED996A1F9E5C}"/>
                        </a:ext>
                      </a:extLst>
                    </p:cNvPr>
                    <p:cNvCxnSpPr>
                      <a:cxnSpLocks/>
                    </p:cNvCxnSpPr>
                    <p:nvPr/>
                  </p:nvCxnSpPr>
                  <p:spPr>
                    <a:xfrm>
                      <a:off x="8046721" y="2141220"/>
                      <a:ext cx="0" cy="17526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231EF51-B9A7-4682-B153-83D5CFE7B362}"/>
                        </a:ext>
                      </a:extLst>
                    </p:cNvPr>
                    <p:cNvCxnSpPr>
                      <a:cxnSpLocks/>
                    </p:cNvCxnSpPr>
                    <p:nvPr/>
                  </p:nvCxnSpPr>
                  <p:spPr>
                    <a:xfrm flipH="1">
                      <a:off x="8039102" y="2338677"/>
                      <a:ext cx="99058"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48504A3D-6FBB-4FF9-B685-59F86B844EE3}"/>
                      </a:ext>
                    </a:extLst>
                  </p:cNvPr>
                  <p:cNvGrpSpPr/>
                  <p:nvPr/>
                </p:nvGrpSpPr>
                <p:grpSpPr>
                  <a:xfrm>
                    <a:off x="8633462" y="3013212"/>
                    <a:ext cx="99058" cy="197457"/>
                    <a:chOff x="8054342" y="2030232"/>
                    <a:chExt cx="99058" cy="197457"/>
                  </a:xfrm>
                </p:grpSpPr>
                <p:cxnSp>
                  <p:nvCxnSpPr>
                    <p:cNvPr id="26" name="Straight Connector 25">
                      <a:extLst>
                        <a:ext uri="{FF2B5EF4-FFF2-40B4-BE49-F238E27FC236}">
                          <a16:creationId xmlns:a16="http://schemas.microsoft.com/office/drawing/2014/main" id="{5B401A16-CD45-4F2B-986D-0B7448F213EE}"/>
                        </a:ext>
                      </a:extLst>
                    </p:cNvPr>
                    <p:cNvCxnSpPr>
                      <a:cxnSpLocks/>
                    </p:cNvCxnSpPr>
                    <p:nvPr/>
                  </p:nvCxnSpPr>
                  <p:spPr>
                    <a:xfrm>
                      <a:off x="8061961" y="2030232"/>
                      <a:ext cx="0" cy="17526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555F575-CD19-4B66-A864-6F14BCFC0CC2}"/>
                        </a:ext>
                      </a:extLst>
                    </p:cNvPr>
                    <p:cNvCxnSpPr>
                      <a:cxnSpLocks/>
                    </p:cNvCxnSpPr>
                    <p:nvPr/>
                  </p:nvCxnSpPr>
                  <p:spPr>
                    <a:xfrm flipH="1">
                      <a:off x="8054342" y="2227689"/>
                      <a:ext cx="99058"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70450C84-5CE7-41B5-9EC1-E64490065F85}"/>
                      </a:ext>
                    </a:extLst>
                  </p:cNvPr>
                  <p:cNvGrpSpPr/>
                  <p:nvPr/>
                </p:nvGrpSpPr>
                <p:grpSpPr>
                  <a:xfrm>
                    <a:off x="8980474" y="3430624"/>
                    <a:ext cx="99058" cy="197457"/>
                    <a:chOff x="8127560" y="1965297"/>
                    <a:chExt cx="99058" cy="197457"/>
                  </a:xfrm>
                </p:grpSpPr>
                <p:cxnSp>
                  <p:nvCxnSpPr>
                    <p:cNvPr id="29" name="Straight Connector 28">
                      <a:extLst>
                        <a:ext uri="{FF2B5EF4-FFF2-40B4-BE49-F238E27FC236}">
                          <a16:creationId xmlns:a16="http://schemas.microsoft.com/office/drawing/2014/main" id="{315AED84-BD8B-4502-82C3-C6214E957B7F}"/>
                        </a:ext>
                      </a:extLst>
                    </p:cNvPr>
                    <p:cNvCxnSpPr>
                      <a:cxnSpLocks/>
                    </p:cNvCxnSpPr>
                    <p:nvPr/>
                  </p:nvCxnSpPr>
                  <p:spPr>
                    <a:xfrm>
                      <a:off x="8135179" y="1965297"/>
                      <a:ext cx="0" cy="17526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75F813B-C2F0-44DA-B84D-6C82C98DFE28}"/>
                        </a:ext>
                      </a:extLst>
                    </p:cNvPr>
                    <p:cNvCxnSpPr>
                      <a:cxnSpLocks/>
                    </p:cNvCxnSpPr>
                    <p:nvPr/>
                  </p:nvCxnSpPr>
                  <p:spPr>
                    <a:xfrm flipH="1">
                      <a:off x="8127560" y="2162754"/>
                      <a:ext cx="99058"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grpSp>
            <p:nvGrpSpPr>
              <p:cNvPr id="40" name="Group 39">
                <a:extLst>
                  <a:ext uri="{FF2B5EF4-FFF2-40B4-BE49-F238E27FC236}">
                    <a16:creationId xmlns:a16="http://schemas.microsoft.com/office/drawing/2014/main" id="{28C31D67-6832-4123-83DD-D44E384B3068}"/>
                  </a:ext>
                </a:extLst>
              </p:cNvPr>
              <p:cNvGrpSpPr/>
              <p:nvPr/>
            </p:nvGrpSpPr>
            <p:grpSpPr>
              <a:xfrm>
                <a:off x="8095247" y="2159187"/>
                <a:ext cx="388952" cy="386867"/>
                <a:chOff x="8107350" y="2161630"/>
                <a:chExt cx="388952" cy="386867"/>
              </a:xfrm>
            </p:grpSpPr>
            <p:pic>
              <p:nvPicPr>
                <p:cNvPr id="21" name="Picture 20">
                  <a:extLst>
                    <a:ext uri="{FF2B5EF4-FFF2-40B4-BE49-F238E27FC236}">
                      <a16:creationId xmlns:a16="http://schemas.microsoft.com/office/drawing/2014/main" id="{B157D3AB-72C3-4282-BC5F-8D9F29C49035}"/>
                    </a:ext>
                  </a:extLst>
                </p:cNvPr>
                <p:cNvPicPr>
                  <a:picLocks noChangeAspect="1"/>
                </p:cNvPicPr>
                <p:nvPr/>
              </p:nvPicPr>
              <p:blipFill>
                <a:blip r:embed="rId3"/>
                <a:stretch>
                  <a:fillRect/>
                </a:stretch>
              </p:blipFill>
              <p:spPr>
                <a:xfrm rot="1867212">
                  <a:off x="8107350" y="2161630"/>
                  <a:ext cx="388952" cy="386867"/>
                </a:xfrm>
                <a:prstGeom prst="rect">
                  <a:avLst/>
                </a:prstGeom>
              </p:spPr>
            </p:pic>
            <p:grpSp>
              <p:nvGrpSpPr>
                <p:cNvPr id="39" name="Group 38">
                  <a:extLst>
                    <a:ext uri="{FF2B5EF4-FFF2-40B4-BE49-F238E27FC236}">
                      <a16:creationId xmlns:a16="http://schemas.microsoft.com/office/drawing/2014/main" id="{5474AB46-53D3-4AFC-A039-B5B289DCA4E1}"/>
                    </a:ext>
                  </a:extLst>
                </p:cNvPr>
                <p:cNvGrpSpPr/>
                <p:nvPr/>
              </p:nvGrpSpPr>
              <p:grpSpPr>
                <a:xfrm>
                  <a:off x="8210550" y="2278380"/>
                  <a:ext cx="106156" cy="140970"/>
                  <a:chOff x="8210550" y="2278380"/>
                  <a:chExt cx="106156" cy="140970"/>
                </a:xfrm>
              </p:grpSpPr>
              <p:cxnSp>
                <p:nvCxnSpPr>
                  <p:cNvPr id="32" name="Straight Connector 31">
                    <a:extLst>
                      <a:ext uri="{FF2B5EF4-FFF2-40B4-BE49-F238E27FC236}">
                        <a16:creationId xmlns:a16="http://schemas.microsoft.com/office/drawing/2014/main" id="{BDD3C8D3-A276-4DDF-A401-90A1542ADA9A}"/>
                      </a:ext>
                    </a:extLst>
                  </p:cNvPr>
                  <p:cNvCxnSpPr>
                    <a:cxnSpLocks/>
                  </p:cNvCxnSpPr>
                  <p:nvPr/>
                </p:nvCxnSpPr>
                <p:spPr>
                  <a:xfrm>
                    <a:off x="8316706" y="2278380"/>
                    <a:ext cx="0" cy="14097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0E1BCFD-9C5B-4B01-B193-996387CC03CA}"/>
                      </a:ext>
                    </a:extLst>
                  </p:cNvPr>
                  <p:cNvCxnSpPr>
                    <a:cxnSpLocks/>
                  </p:cNvCxnSpPr>
                  <p:nvPr/>
                </p:nvCxnSpPr>
                <p:spPr>
                  <a:xfrm flipH="1">
                    <a:off x="8210550" y="2404110"/>
                    <a:ext cx="10615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5" name="Group 44">
                <a:extLst>
                  <a:ext uri="{FF2B5EF4-FFF2-40B4-BE49-F238E27FC236}">
                    <a16:creationId xmlns:a16="http://schemas.microsoft.com/office/drawing/2014/main" id="{D42AA322-2AA0-4972-85F4-A2466E077ED9}"/>
                  </a:ext>
                </a:extLst>
              </p:cNvPr>
              <p:cNvGrpSpPr/>
              <p:nvPr/>
            </p:nvGrpSpPr>
            <p:grpSpPr>
              <a:xfrm>
                <a:off x="8433665" y="2550732"/>
                <a:ext cx="388952" cy="386867"/>
                <a:chOff x="8107350" y="2161630"/>
                <a:chExt cx="388952" cy="386867"/>
              </a:xfrm>
            </p:grpSpPr>
            <p:pic>
              <p:nvPicPr>
                <p:cNvPr id="46" name="Picture 45">
                  <a:extLst>
                    <a:ext uri="{FF2B5EF4-FFF2-40B4-BE49-F238E27FC236}">
                      <a16:creationId xmlns:a16="http://schemas.microsoft.com/office/drawing/2014/main" id="{9ADD5420-808A-41F7-991C-E9014197B231}"/>
                    </a:ext>
                  </a:extLst>
                </p:cNvPr>
                <p:cNvPicPr>
                  <a:picLocks noChangeAspect="1"/>
                </p:cNvPicPr>
                <p:nvPr/>
              </p:nvPicPr>
              <p:blipFill>
                <a:blip r:embed="rId3"/>
                <a:stretch>
                  <a:fillRect/>
                </a:stretch>
              </p:blipFill>
              <p:spPr>
                <a:xfrm rot="1867212">
                  <a:off x="8107350" y="2161630"/>
                  <a:ext cx="388952" cy="386867"/>
                </a:xfrm>
                <a:prstGeom prst="rect">
                  <a:avLst/>
                </a:prstGeom>
              </p:spPr>
            </p:pic>
            <p:grpSp>
              <p:nvGrpSpPr>
                <p:cNvPr id="47" name="Group 46">
                  <a:extLst>
                    <a:ext uri="{FF2B5EF4-FFF2-40B4-BE49-F238E27FC236}">
                      <a16:creationId xmlns:a16="http://schemas.microsoft.com/office/drawing/2014/main" id="{996B3F9F-B674-4E85-87F4-ABA85AD9C00E}"/>
                    </a:ext>
                  </a:extLst>
                </p:cNvPr>
                <p:cNvGrpSpPr/>
                <p:nvPr/>
              </p:nvGrpSpPr>
              <p:grpSpPr>
                <a:xfrm>
                  <a:off x="8210550" y="2278380"/>
                  <a:ext cx="106156" cy="140970"/>
                  <a:chOff x="8210550" y="2278380"/>
                  <a:chExt cx="106156" cy="140970"/>
                </a:xfrm>
              </p:grpSpPr>
              <p:cxnSp>
                <p:nvCxnSpPr>
                  <p:cNvPr id="48" name="Straight Connector 47">
                    <a:extLst>
                      <a:ext uri="{FF2B5EF4-FFF2-40B4-BE49-F238E27FC236}">
                        <a16:creationId xmlns:a16="http://schemas.microsoft.com/office/drawing/2014/main" id="{81353FAC-9DD3-4919-906B-6F15430BA747}"/>
                      </a:ext>
                    </a:extLst>
                  </p:cNvPr>
                  <p:cNvCxnSpPr>
                    <a:cxnSpLocks/>
                  </p:cNvCxnSpPr>
                  <p:nvPr/>
                </p:nvCxnSpPr>
                <p:spPr>
                  <a:xfrm>
                    <a:off x="8316706" y="2278380"/>
                    <a:ext cx="0" cy="14097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6BE0150A-02A7-4E62-A74A-EE27AA243A2E}"/>
                      </a:ext>
                    </a:extLst>
                  </p:cNvPr>
                  <p:cNvCxnSpPr>
                    <a:cxnSpLocks/>
                  </p:cNvCxnSpPr>
                  <p:nvPr/>
                </p:nvCxnSpPr>
                <p:spPr>
                  <a:xfrm flipH="1">
                    <a:off x="8210550" y="2404110"/>
                    <a:ext cx="10615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0" name="Group 49">
                <a:extLst>
                  <a:ext uri="{FF2B5EF4-FFF2-40B4-BE49-F238E27FC236}">
                    <a16:creationId xmlns:a16="http://schemas.microsoft.com/office/drawing/2014/main" id="{F19D95FC-7B20-4215-BF00-4DF254FB7936}"/>
                  </a:ext>
                </a:extLst>
              </p:cNvPr>
              <p:cNvGrpSpPr/>
              <p:nvPr/>
            </p:nvGrpSpPr>
            <p:grpSpPr>
              <a:xfrm>
                <a:off x="8758187" y="2960993"/>
                <a:ext cx="388952" cy="386867"/>
                <a:chOff x="8107350" y="2161630"/>
                <a:chExt cx="388952" cy="386867"/>
              </a:xfrm>
            </p:grpSpPr>
            <p:pic>
              <p:nvPicPr>
                <p:cNvPr id="51" name="Picture 50">
                  <a:extLst>
                    <a:ext uri="{FF2B5EF4-FFF2-40B4-BE49-F238E27FC236}">
                      <a16:creationId xmlns:a16="http://schemas.microsoft.com/office/drawing/2014/main" id="{69CDD1C1-1246-4E90-8B96-94438C1EFA14}"/>
                    </a:ext>
                  </a:extLst>
                </p:cNvPr>
                <p:cNvPicPr>
                  <a:picLocks noChangeAspect="1"/>
                </p:cNvPicPr>
                <p:nvPr/>
              </p:nvPicPr>
              <p:blipFill>
                <a:blip r:embed="rId3"/>
                <a:stretch>
                  <a:fillRect/>
                </a:stretch>
              </p:blipFill>
              <p:spPr>
                <a:xfrm rot="1867212">
                  <a:off x="8107350" y="2161630"/>
                  <a:ext cx="388952" cy="386867"/>
                </a:xfrm>
                <a:prstGeom prst="rect">
                  <a:avLst/>
                </a:prstGeom>
              </p:spPr>
            </p:pic>
            <p:grpSp>
              <p:nvGrpSpPr>
                <p:cNvPr id="52" name="Group 51">
                  <a:extLst>
                    <a:ext uri="{FF2B5EF4-FFF2-40B4-BE49-F238E27FC236}">
                      <a16:creationId xmlns:a16="http://schemas.microsoft.com/office/drawing/2014/main" id="{8C267718-D5CB-48B5-93A2-4F494F3CC23C}"/>
                    </a:ext>
                  </a:extLst>
                </p:cNvPr>
                <p:cNvGrpSpPr/>
                <p:nvPr/>
              </p:nvGrpSpPr>
              <p:grpSpPr>
                <a:xfrm>
                  <a:off x="8210550" y="2278380"/>
                  <a:ext cx="106156" cy="140970"/>
                  <a:chOff x="8210550" y="2278380"/>
                  <a:chExt cx="106156" cy="140970"/>
                </a:xfrm>
              </p:grpSpPr>
              <p:cxnSp>
                <p:nvCxnSpPr>
                  <p:cNvPr id="53" name="Straight Connector 52">
                    <a:extLst>
                      <a:ext uri="{FF2B5EF4-FFF2-40B4-BE49-F238E27FC236}">
                        <a16:creationId xmlns:a16="http://schemas.microsoft.com/office/drawing/2014/main" id="{81604F02-FB19-4ECA-A9B2-A8FC66025B6F}"/>
                      </a:ext>
                    </a:extLst>
                  </p:cNvPr>
                  <p:cNvCxnSpPr>
                    <a:cxnSpLocks/>
                  </p:cNvCxnSpPr>
                  <p:nvPr/>
                </p:nvCxnSpPr>
                <p:spPr>
                  <a:xfrm>
                    <a:off x="8316706" y="2278380"/>
                    <a:ext cx="0" cy="14097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CD3FE9D9-D80C-4999-9D20-92A7E4492643}"/>
                      </a:ext>
                    </a:extLst>
                  </p:cNvPr>
                  <p:cNvCxnSpPr>
                    <a:cxnSpLocks/>
                  </p:cNvCxnSpPr>
                  <p:nvPr/>
                </p:nvCxnSpPr>
                <p:spPr>
                  <a:xfrm flipH="1">
                    <a:off x="8210550" y="2404110"/>
                    <a:ext cx="10615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55" name="Graphic 54" descr="Monitor with solid fill">
                <a:extLst>
                  <a:ext uri="{FF2B5EF4-FFF2-40B4-BE49-F238E27FC236}">
                    <a16:creationId xmlns:a16="http://schemas.microsoft.com/office/drawing/2014/main" id="{376DAD6C-A288-41AD-B52C-0703EBFA6EC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35016" y="3389244"/>
                <a:ext cx="396657" cy="396657"/>
              </a:xfrm>
              <a:prstGeom prst="rect">
                <a:avLst/>
              </a:prstGeom>
            </p:spPr>
          </p:pic>
        </p:grpSp>
      </p:grpSp>
      <p:sp>
        <p:nvSpPr>
          <p:cNvPr id="3" name="TextBox 2">
            <a:extLst>
              <a:ext uri="{FF2B5EF4-FFF2-40B4-BE49-F238E27FC236}">
                <a16:creationId xmlns:a16="http://schemas.microsoft.com/office/drawing/2014/main" id="{4F42712D-DD49-7811-CC58-905DACB8F466}"/>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05.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g302bd11f498_0_155"/>
          <p:cNvSpPr txBox="1">
            <a:spLocks noGrp="1"/>
          </p:cNvSpPr>
          <p:nvPr>
            <p:ph type="title"/>
          </p:nvPr>
        </p:nvSpPr>
        <p:spPr>
          <a:xfrm>
            <a:off x="838200" y="494332"/>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Lab 8: Local Storage</a:t>
            </a:r>
            <a:endParaRPr dirty="0">
              <a:latin typeface="Roboto" panose="02000000000000000000" pitchFamily="2" charset="0"/>
              <a:ea typeface="Roboto" panose="02000000000000000000" pitchFamily="2" charset="0"/>
            </a:endParaRPr>
          </a:p>
        </p:txBody>
      </p:sp>
      <p:sp>
        <p:nvSpPr>
          <p:cNvPr id="510" name="Google Shape;510;g302bd11f498_0_155"/>
          <p:cNvSpPr txBox="1"/>
          <p:nvPr/>
        </p:nvSpPr>
        <p:spPr>
          <a:xfrm>
            <a:off x="420526" y="2076827"/>
            <a:ext cx="5453500" cy="4431942"/>
          </a:xfrm>
          <a:prstGeom prst="rect">
            <a:avLst/>
          </a:prstGeom>
          <a:noFill/>
          <a:ln>
            <a:noFill/>
          </a:ln>
        </p:spPr>
        <p:txBody>
          <a:bodyPr spcFirstLastPara="1" wrap="square" lIns="91425" tIns="45700" rIns="91425" bIns="45700" anchor="t" anchorCtr="0">
            <a:spAutoFit/>
          </a:bodyPr>
          <a:lstStyle/>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Summary</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In this lab, you will learn about the available local storage solutions that are supported by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a:t>
            </a:r>
            <a:endParaRPr sz="1800" b="0" i="0" u="none" strike="noStrike" cap="none" dirty="0">
              <a:solidFill>
                <a:srgbClr val="262626"/>
              </a:solidFill>
              <a:latin typeface="Roboto" panose="02000000000000000000" pitchFamily="2" charset="0"/>
              <a:ea typeface="Roboto" panose="02000000000000000000" pitchFamily="2" charset="0"/>
              <a:cs typeface="Calibri"/>
              <a:sym typeface="Calibri"/>
            </a:endParaRPr>
          </a:p>
          <a:p>
            <a:pPr marL="914400" marR="0" lvl="2" indent="0" algn="l" rtl="0">
              <a:spcBef>
                <a:spcPts val="0"/>
              </a:spcBef>
              <a:spcAft>
                <a:spcPts val="0"/>
              </a:spcAft>
              <a:buNone/>
            </a:pPr>
            <a:endParaRPr sz="1800" b="1" i="0" u="none" strike="noStrike" cap="none" dirty="0">
              <a:solidFill>
                <a:srgbClr val="0E5C9A"/>
              </a:solidFill>
              <a:latin typeface="Roboto" panose="02000000000000000000" pitchFamily="2" charset="0"/>
              <a:ea typeface="Roboto" panose="02000000000000000000" pitchFamily="2" charset="0"/>
              <a:cs typeface="Roboto"/>
              <a:sym typeface="Roboto"/>
            </a:endParaRPr>
          </a:p>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Objectives</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Discuss the Various Types of Supported Local Storage Options.</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Create a LVM Storage System. </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Create an LVM-Thin Storage System.</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Create a Directory Storage System.</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Create a ZFS Storage System.</a:t>
            </a:r>
            <a:endParaRPr sz="1800" b="0" i="0" u="none" strike="noStrike" cap="none" dirty="0">
              <a:solidFill>
                <a:srgbClr val="262626"/>
              </a:solidFill>
              <a:latin typeface="Roboto" panose="02000000000000000000" pitchFamily="2" charset="0"/>
              <a:ea typeface="Roboto" panose="02000000000000000000" pitchFamily="2" charset="0"/>
              <a:cs typeface="Calibri"/>
              <a:sym typeface="Calibri"/>
            </a:endParaRPr>
          </a:p>
          <a:p>
            <a:pPr marL="457200" marR="0" lvl="1" indent="0" algn="l" rtl="0">
              <a:spcBef>
                <a:spcPts val="0"/>
              </a:spcBef>
              <a:spcAft>
                <a:spcPts val="0"/>
              </a:spcAft>
              <a:buNone/>
            </a:pPr>
            <a:br>
              <a:rPr lang="en-US" sz="1800" b="0" i="0" u="none" strike="noStrike" cap="none" dirty="0">
                <a:solidFill>
                  <a:schemeClr val="dk1"/>
                </a:solidFill>
                <a:latin typeface="Roboto" panose="02000000000000000000" pitchFamily="2" charset="0"/>
                <a:ea typeface="Roboto" panose="02000000000000000000" pitchFamily="2" charset="0"/>
                <a:sym typeface="Arial"/>
              </a:rPr>
            </a:b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511" name="Google Shape;511;g302bd11f498_0_155"/>
          <p:cNvCxnSpPr/>
          <p:nvPr/>
        </p:nvCxnSpPr>
        <p:spPr>
          <a:xfrm>
            <a:off x="0" y="1942965"/>
            <a:ext cx="11850000" cy="0"/>
          </a:xfrm>
          <a:prstGeom prst="straightConnector1">
            <a:avLst/>
          </a:prstGeom>
          <a:noFill/>
          <a:ln w="19050" cap="flat" cmpd="sng">
            <a:solidFill>
              <a:schemeClr val="accent1"/>
            </a:solidFill>
            <a:prstDash val="solid"/>
            <a:miter lim="800000"/>
            <a:headEnd type="none" w="sm" len="sm"/>
            <a:tailEnd type="none" w="sm" len="sm"/>
          </a:ln>
        </p:spPr>
      </p:cxnSp>
      <p:pic>
        <p:nvPicPr>
          <p:cNvPr id="512" name="Google Shape;512;g302bd11f498_0_155" descr="A screenshot of a computer&#10;&#10;Description automatically generated"/>
          <p:cNvPicPr preferRelativeResize="0"/>
          <p:nvPr/>
        </p:nvPicPr>
        <p:blipFill rotWithShape="1">
          <a:blip r:embed="rId3">
            <a:alphaModFix/>
          </a:blip>
          <a:srcRect/>
          <a:stretch/>
        </p:blipFill>
        <p:spPr>
          <a:xfrm>
            <a:off x="6279846" y="2395537"/>
            <a:ext cx="5330302" cy="3372933"/>
          </a:xfrm>
          <a:prstGeom prst="rect">
            <a:avLst/>
          </a:prstGeom>
          <a:noFill/>
          <a:ln>
            <a:solidFill>
              <a:schemeClr val="bg1">
                <a:lumMod val="85000"/>
              </a:schemeClr>
            </a:solid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g2f8de9e6bd7_0_103"/>
          <p:cNvSpPr txBox="1">
            <a:spLocks noGrp="1"/>
          </p:cNvSpPr>
          <p:nvPr>
            <p:ph type="title"/>
          </p:nvPr>
        </p:nvSpPr>
        <p:spPr>
          <a:xfrm>
            <a:off x="838200" y="504271"/>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a:t>Pros and Cons of Networked Storage</a:t>
            </a:r>
            <a:endParaRPr/>
          </a:p>
        </p:txBody>
      </p:sp>
      <p:sp>
        <p:nvSpPr>
          <p:cNvPr id="519" name="Google Shape;519;g2f8de9e6bd7_0_103"/>
          <p:cNvSpPr txBox="1"/>
          <p:nvPr/>
        </p:nvSpPr>
        <p:spPr>
          <a:xfrm>
            <a:off x="901975" y="1841121"/>
            <a:ext cx="10085700" cy="4016444"/>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600"/>
              </a:spcAft>
              <a:buNone/>
            </a:pPr>
            <a:r>
              <a:rPr lang="en-US" sz="2200" b="1" dirty="0">
                <a:solidFill>
                  <a:schemeClr val="accent6"/>
                </a:solidFill>
                <a:latin typeface="Roboto"/>
                <a:ea typeface="Roboto"/>
                <a:cs typeface="Roboto"/>
                <a:sym typeface="Roboto"/>
              </a:rPr>
              <a:t>Pros:</a:t>
            </a:r>
            <a:endParaRPr sz="2200" b="1" dirty="0">
              <a:solidFill>
                <a:schemeClr val="accent6"/>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AutoNum type="arabicPeriod"/>
            </a:pPr>
            <a:r>
              <a:rPr lang="en-US" sz="2200" dirty="0">
                <a:solidFill>
                  <a:schemeClr val="dk1"/>
                </a:solidFill>
                <a:latin typeface="Roboto"/>
                <a:ea typeface="Roboto"/>
                <a:cs typeface="Roboto"/>
                <a:sym typeface="Roboto"/>
              </a:rPr>
              <a:t>It allows a system to truly scale by connecting nodes together, building clusters.</a:t>
            </a:r>
            <a:endParaRPr sz="22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AutoNum type="arabicPeriod"/>
            </a:pPr>
            <a:r>
              <a:rPr lang="en-US" sz="2200" dirty="0">
                <a:solidFill>
                  <a:schemeClr val="dk1"/>
                </a:solidFill>
                <a:latin typeface="Roboto"/>
                <a:ea typeface="Roboto"/>
                <a:cs typeface="Roboto"/>
                <a:sym typeface="Roboto"/>
              </a:rPr>
              <a:t>It enables key functionalities needed for business continuity purposes, such as </a:t>
            </a:r>
            <a:r>
              <a:rPr lang="en-US" sz="2200" b="1" dirty="0">
                <a:solidFill>
                  <a:schemeClr val="dk1"/>
                </a:solidFill>
                <a:latin typeface="Roboto"/>
                <a:ea typeface="Roboto"/>
                <a:cs typeface="Roboto"/>
                <a:sym typeface="Roboto"/>
              </a:rPr>
              <a:t>node migration</a:t>
            </a:r>
            <a:r>
              <a:rPr lang="en-US" sz="2200" dirty="0">
                <a:solidFill>
                  <a:schemeClr val="dk1"/>
                </a:solidFill>
                <a:latin typeface="Roboto"/>
                <a:ea typeface="Roboto"/>
                <a:cs typeface="Roboto"/>
                <a:sym typeface="Roboto"/>
              </a:rPr>
              <a:t> and </a:t>
            </a:r>
            <a:r>
              <a:rPr lang="en-US" sz="2200" b="1" dirty="0">
                <a:solidFill>
                  <a:schemeClr val="dk1"/>
                </a:solidFill>
                <a:latin typeface="Roboto"/>
                <a:ea typeface="Roboto"/>
                <a:cs typeface="Roboto"/>
                <a:sym typeface="Roboto"/>
              </a:rPr>
              <a:t>high availability</a:t>
            </a:r>
            <a:r>
              <a:rPr lang="en-US" sz="2200" dirty="0">
                <a:solidFill>
                  <a:schemeClr val="dk1"/>
                </a:solidFill>
                <a:latin typeface="Roboto"/>
                <a:ea typeface="Roboto"/>
                <a:cs typeface="Roboto"/>
                <a:sym typeface="Roboto"/>
              </a:rPr>
              <a:t>.</a:t>
            </a:r>
            <a:endParaRPr sz="2200" dirty="0">
              <a:solidFill>
                <a:schemeClr val="dk1"/>
              </a:solidFill>
              <a:latin typeface="Roboto"/>
              <a:ea typeface="Roboto"/>
              <a:cs typeface="Roboto"/>
              <a:sym typeface="Roboto"/>
            </a:endParaRPr>
          </a:p>
          <a:p>
            <a:pPr marL="0" lvl="0" indent="0" algn="l" rtl="0">
              <a:spcBef>
                <a:spcPts val="0"/>
              </a:spcBef>
              <a:spcAft>
                <a:spcPts val="600"/>
              </a:spcAft>
              <a:buNone/>
            </a:pPr>
            <a:endParaRPr sz="2200" dirty="0">
              <a:solidFill>
                <a:srgbClr val="0E5C9A"/>
              </a:solidFill>
              <a:latin typeface="Roboto"/>
              <a:ea typeface="Roboto"/>
              <a:cs typeface="Roboto"/>
              <a:sym typeface="Roboto"/>
            </a:endParaRPr>
          </a:p>
          <a:p>
            <a:pPr marL="0" lvl="0" indent="0" algn="l" rtl="0">
              <a:spcBef>
                <a:spcPts val="0"/>
              </a:spcBef>
              <a:spcAft>
                <a:spcPts val="600"/>
              </a:spcAft>
              <a:buNone/>
            </a:pPr>
            <a:r>
              <a:rPr lang="en-US" sz="2200" b="1" dirty="0">
                <a:solidFill>
                  <a:schemeClr val="accent2"/>
                </a:solidFill>
                <a:latin typeface="Roboto"/>
                <a:ea typeface="Roboto"/>
                <a:cs typeface="Roboto"/>
                <a:sym typeface="Roboto"/>
              </a:rPr>
              <a:t>Cons:</a:t>
            </a:r>
            <a:endParaRPr sz="2200" b="1" dirty="0">
              <a:solidFill>
                <a:schemeClr val="accent2"/>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AutoNum type="arabicPeriod"/>
            </a:pPr>
            <a:r>
              <a:rPr lang="en-US" sz="2200" dirty="0">
                <a:solidFill>
                  <a:schemeClr val="dk1"/>
                </a:solidFill>
                <a:latin typeface="Roboto"/>
                <a:ea typeface="Roboto"/>
                <a:cs typeface="Roboto"/>
                <a:sym typeface="Roboto"/>
              </a:rPr>
              <a:t>It needs higher investment to have the proper infrastructure, high-speed switches, cabling, and maintenance.</a:t>
            </a:r>
            <a:endParaRPr sz="22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AutoNum type="arabicPeriod"/>
            </a:pPr>
            <a:r>
              <a:rPr lang="en-US" sz="2200" dirty="0">
                <a:solidFill>
                  <a:schemeClr val="dk1"/>
                </a:solidFill>
                <a:latin typeface="Roboto"/>
                <a:ea typeface="Roboto"/>
                <a:cs typeface="Roboto"/>
                <a:sym typeface="Roboto"/>
              </a:rPr>
              <a:t>It is riskier, since more things can become failure points.</a:t>
            </a:r>
            <a:endParaRPr sz="2200" dirty="0">
              <a:solidFill>
                <a:schemeClr val="dk1"/>
              </a:solidFill>
              <a:latin typeface="Roboto"/>
              <a:ea typeface="Roboto"/>
              <a:cs typeface="Roboto"/>
              <a:sym typeface="Roboto"/>
            </a:endParaRPr>
          </a:p>
        </p:txBody>
      </p:sp>
      <p:sp>
        <p:nvSpPr>
          <p:cNvPr id="3" name="TextBox 2">
            <a:extLst>
              <a:ext uri="{FF2B5EF4-FFF2-40B4-BE49-F238E27FC236}">
                <a16:creationId xmlns:a16="http://schemas.microsoft.com/office/drawing/2014/main" id="{94593E4A-2E7E-F084-3080-80A18A113CE2}"/>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05.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sp>
        <p:nvSpPr>
          <p:cNvPr id="524" name="Google Shape;524;g2f8de9e6bd7_0_108"/>
          <p:cNvSpPr txBox="1">
            <a:spLocks noGrp="1"/>
          </p:cNvSpPr>
          <p:nvPr>
            <p:ph type="title"/>
          </p:nvPr>
        </p:nvSpPr>
        <p:spPr>
          <a:xfrm>
            <a:off x="838200" y="700484"/>
            <a:ext cx="6486938"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Network File System (NFS)</a:t>
            </a:r>
            <a:endParaRPr dirty="0">
              <a:latin typeface="Roboto" panose="02000000000000000000" pitchFamily="2" charset="0"/>
              <a:ea typeface="Roboto" panose="02000000000000000000" pitchFamily="2" charset="0"/>
            </a:endParaRPr>
          </a:p>
        </p:txBody>
      </p:sp>
      <p:sp>
        <p:nvSpPr>
          <p:cNvPr id="525" name="Google Shape;525;g2f8de9e6bd7_0_108"/>
          <p:cNvSpPr txBox="1"/>
          <p:nvPr/>
        </p:nvSpPr>
        <p:spPr>
          <a:xfrm>
            <a:off x="901975" y="2225838"/>
            <a:ext cx="4803600" cy="4016444"/>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600"/>
              </a:spcAft>
              <a:buNone/>
            </a:pPr>
            <a:r>
              <a:rPr lang="en-US" sz="2200" dirty="0">
                <a:solidFill>
                  <a:schemeClr val="dk1"/>
                </a:solidFill>
                <a:latin typeface="Roboto" panose="02000000000000000000" pitchFamily="2" charset="0"/>
                <a:ea typeface="Roboto" panose="02000000000000000000" pitchFamily="2" charset="0"/>
                <a:cs typeface="Roboto"/>
                <a:sym typeface="Roboto"/>
              </a:rPr>
              <a:t>NFS allows Proxmox VE admins to access shared storage over a network, which enables easy access to files between nodes in a cluster.</a:t>
            </a:r>
            <a:endParaRPr sz="2200" dirty="0">
              <a:solidFill>
                <a:schemeClr val="dk1"/>
              </a:solidFill>
              <a:latin typeface="Roboto" panose="02000000000000000000" pitchFamily="2" charset="0"/>
              <a:ea typeface="Roboto" panose="02000000000000000000" pitchFamily="2" charset="0"/>
              <a:cs typeface="Roboto"/>
              <a:sym typeface="Roboto"/>
            </a:endParaRPr>
          </a:p>
          <a:p>
            <a:pPr marL="0" lvl="0" indent="0" algn="l" rtl="0">
              <a:spcBef>
                <a:spcPts val="0"/>
              </a:spcBef>
              <a:spcAft>
                <a:spcPts val="600"/>
              </a:spcAft>
              <a:buNone/>
            </a:pPr>
            <a:endParaRPr sz="22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panose="02000000000000000000" pitchFamily="2" charset="0"/>
                <a:ea typeface="Roboto" panose="02000000000000000000" pitchFamily="2" charset="0"/>
                <a:cs typeface="Roboto"/>
                <a:sym typeface="Roboto"/>
              </a:rPr>
              <a:t>Unlocks node migration and high availability.</a:t>
            </a:r>
            <a:endParaRPr sz="20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2000" b="1" dirty="0">
                <a:solidFill>
                  <a:schemeClr val="dk1"/>
                </a:solidFill>
                <a:latin typeface="Roboto" panose="02000000000000000000" pitchFamily="2" charset="0"/>
                <a:ea typeface="Roboto" panose="02000000000000000000" pitchFamily="2" charset="0"/>
                <a:cs typeface="Roboto"/>
                <a:sym typeface="Roboto"/>
              </a:rPr>
              <a:t>Storage Type:</a:t>
            </a:r>
            <a:r>
              <a:rPr lang="en-US" sz="2000" dirty="0">
                <a:solidFill>
                  <a:schemeClr val="dk1"/>
                </a:solidFill>
                <a:latin typeface="Roboto" panose="02000000000000000000" pitchFamily="2" charset="0"/>
                <a:ea typeface="Roboto" panose="02000000000000000000" pitchFamily="2" charset="0"/>
                <a:cs typeface="Roboto"/>
                <a:sym typeface="Roboto"/>
              </a:rPr>
              <a:t> File-level.</a:t>
            </a:r>
            <a:endParaRPr sz="20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2000" b="1" dirty="0">
                <a:solidFill>
                  <a:schemeClr val="dk1"/>
                </a:solidFill>
                <a:latin typeface="Roboto" panose="02000000000000000000" pitchFamily="2" charset="0"/>
                <a:ea typeface="Roboto" panose="02000000000000000000" pitchFamily="2" charset="0"/>
                <a:cs typeface="Roboto"/>
                <a:sym typeface="Roboto"/>
              </a:rPr>
              <a:t>Content tags:</a:t>
            </a:r>
            <a:r>
              <a:rPr lang="en-US" sz="2000" dirty="0">
                <a:solidFill>
                  <a:schemeClr val="dk1"/>
                </a:solidFill>
                <a:latin typeface="Roboto" panose="02000000000000000000" pitchFamily="2" charset="0"/>
                <a:ea typeface="Roboto" panose="02000000000000000000" pitchFamily="2" charset="0"/>
                <a:cs typeface="Roboto"/>
                <a:sym typeface="Roboto"/>
              </a:rPr>
              <a:t> </a:t>
            </a:r>
            <a:r>
              <a:rPr lang="en-US" sz="2000" i="1" dirty="0">
                <a:solidFill>
                  <a:schemeClr val="dk1"/>
                </a:solidFill>
                <a:latin typeface="Roboto" panose="02000000000000000000" pitchFamily="2" charset="0"/>
                <a:ea typeface="Roboto" panose="02000000000000000000" pitchFamily="2" charset="0"/>
                <a:cs typeface="Roboto"/>
                <a:sym typeface="Roboto"/>
              </a:rPr>
              <a:t>images, container, iso image, container templates, vzdump, backup, snippets, import.</a:t>
            </a:r>
            <a:endParaRPr sz="2000" dirty="0">
              <a:solidFill>
                <a:schemeClr val="dk1"/>
              </a:solidFill>
              <a:latin typeface="Roboto" panose="02000000000000000000" pitchFamily="2" charset="0"/>
              <a:ea typeface="Roboto" panose="02000000000000000000" pitchFamily="2" charset="0"/>
              <a:cs typeface="Roboto"/>
              <a:sym typeface="Roboto"/>
            </a:endParaRPr>
          </a:p>
        </p:txBody>
      </p:sp>
      <p:grpSp>
        <p:nvGrpSpPr>
          <p:cNvPr id="2" name="Group 1">
            <a:extLst>
              <a:ext uri="{FF2B5EF4-FFF2-40B4-BE49-F238E27FC236}">
                <a16:creationId xmlns:a16="http://schemas.microsoft.com/office/drawing/2014/main" id="{78732045-DEE9-4843-A93F-9A2CB07993E3}"/>
              </a:ext>
            </a:extLst>
          </p:cNvPr>
          <p:cNvGrpSpPr/>
          <p:nvPr/>
        </p:nvGrpSpPr>
        <p:grpSpPr>
          <a:xfrm>
            <a:off x="7054484" y="1266991"/>
            <a:ext cx="3946385" cy="4890525"/>
            <a:chOff x="7076109" y="1527667"/>
            <a:chExt cx="3946385" cy="4890525"/>
          </a:xfrm>
        </p:grpSpPr>
        <p:sp>
          <p:nvSpPr>
            <p:cNvPr id="110" name="TextBox 109">
              <a:extLst>
                <a:ext uri="{FF2B5EF4-FFF2-40B4-BE49-F238E27FC236}">
                  <a16:creationId xmlns:a16="http://schemas.microsoft.com/office/drawing/2014/main" id="{6A270EA1-DB4E-4A49-A328-7A58525FD200}"/>
                </a:ext>
              </a:extLst>
            </p:cNvPr>
            <p:cNvSpPr txBox="1"/>
            <p:nvPr/>
          </p:nvSpPr>
          <p:spPr>
            <a:xfrm>
              <a:off x="7850599" y="3236220"/>
              <a:ext cx="1657115" cy="400110"/>
            </a:xfrm>
            <a:prstGeom prst="rect">
              <a:avLst/>
            </a:prstGeom>
            <a:noFill/>
          </p:spPr>
          <p:txBody>
            <a:bodyPr wrap="square" rtlCol="0">
              <a:spAutoFit/>
            </a:bodyPr>
            <a:lstStyle/>
            <a:p>
              <a:pPr algn="ctr"/>
              <a:r>
                <a:rPr lang="en-US" sz="2000" b="1" dirty="0">
                  <a:solidFill>
                    <a:schemeClr val="bg1"/>
                  </a:solidFill>
                  <a:latin typeface="Roboto" panose="02000000000000000000" pitchFamily="2" charset="0"/>
                  <a:ea typeface="Roboto" panose="02000000000000000000" pitchFamily="2" charset="0"/>
                </a:rPr>
                <a:t>NFS</a:t>
              </a:r>
            </a:p>
          </p:txBody>
        </p:sp>
        <p:sp>
          <p:nvSpPr>
            <p:cNvPr id="50" name="Rectangle 49">
              <a:extLst>
                <a:ext uri="{FF2B5EF4-FFF2-40B4-BE49-F238E27FC236}">
                  <a16:creationId xmlns:a16="http://schemas.microsoft.com/office/drawing/2014/main" id="{ED34D000-5D1C-4188-9F2E-3FCD2A58E2FB}"/>
                </a:ext>
              </a:extLst>
            </p:cNvPr>
            <p:cNvSpPr/>
            <p:nvPr/>
          </p:nvSpPr>
          <p:spPr>
            <a:xfrm>
              <a:off x="7076109" y="1527667"/>
              <a:ext cx="3946385" cy="1613900"/>
            </a:xfrm>
            <a:prstGeom prst="rect">
              <a:avLst/>
            </a:prstGeom>
            <a:solidFill>
              <a:srgbClr val="A6C6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cxnSp>
          <p:nvCxnSpPr>
            <p:cNvPr id="53" name="Straight Connector 52">
              <a:extLst>
                <a:ext uri="{FF2B5EF4-FFF2-40B4-BE49-F238E27FC236}">
                  <a16:creationId xmlns:a16="http://schemas.microsoft.com/office/drawing/2014/main" id="{A8DB6AAB-CCC2-4C7A-8788-A067FECE6831}"/>
                </a:ext>
              </a:extLst>
            </p:cNvPr>
            <p:cNvCxnSpPr>
              <a:cxnSpLocks/>
              <a:stCxn id="68" idx="2"/>
            </p:cNvCxnSpPr>
            <p:nvPr/>
          </p:nvCxnSpPr>
          <p:spPr>
            <a:xfrm>
              <a:off x="8649183" y="2086357"/>
              <a:ext cx="0" cy="444480"/>
            </a:xfrm>
            <a:prstGeom prst="line">
              <a:avLst/>
            </a:prstGeom>
            <a:ln w="28575">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F69CECA5-49C0-4D3E-852A-9718836ADAE4}"/>
                </a:ext>
              </a:extLst>
            </p:cNvPr>
            <p:cNvCxnSpPr>
              <a:cxnSpLocks/>
            </p:cNvCxnSpPr>
            <p:nvPr/>
          </p:nvCxnSpPr>
          <p:spPr>
            <a:xfrm>
              <a:off x="8665866" y="3371132"/>
              <a:ext cx="0" cy="103781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F1FB2786-8864-4473-9735-1991371E59EE}"/>
                </a:ext>
              </a:extLst>
            </p:cNvPr>
            <p:cNvGrpSpPr/>
            <p:nvPr/>
          </p:nvGrpSpPr>
          <p:grpSpPr>
            <a:xfrm>
              <a:off x="7763367" y="4392316"/>
              <a:ext cx="169724" cy="1568025"/>
              <a:chOff x="7852820" y="4118610"/>
              <a:chExt cx="169724" cy="1568025"/>
            </a:xfrm>
          </p:grpSpPr>
          <p:cxnSp>
            <p:nvCxnSpPr>
              <p:cNvPr id="105" name="Straight Connector 104">
                <a:extLst>
                  <a:ext uri="{FF2B5EF4-FFF2-40B4-BE49-F238E27FC236}">
                    <a16:creationId xmlns:a16="http://schemas.microsoft.com/office/drawing/2014/main" id="{ED1AE22C-F760-418C-9D77-0816C25C5E44}"/>
                  </a:ext>
                </a:extLst>
              </p:cNvPr>
              <p:cNvCxnSpPr>
                <a:cxnSpLocks/>
              </p:cNvCxnSpPr>
              <p:nvPr/>
            </p:nvCxnSpPr>
            <p:spPr>
              <a:xfrm>
                <a:off x="7852820" y="5682871"/>
                <a:ext cx="1697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32F34B6D-275C-4AF7-8DA0-A6014DF715A8}"/>
                  </a:ext>
                </a:extLst>
              </p:cNvPr>
              <p:cNvCxnSpPr>
                <a:cxnSpLocks/>
              </p:cNvCxnSpPr>
              <p:nvPr/>
            </p:nvCxnSpPr>
            <p:spPr>
              <a:xfrm>
                <a:off x="7867153" y="4118610"/>
                <a:ext cx="0" cy="15680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0" name="Straight Connector 59">
              <a:extLst>
                <a:ext uri="{FF2B5EF4-FFF2-40B4-BE49-F238E27FC236}">
                  <a16:creationId xmlns:a16="http://schemas.microsoft.com/office/drawing/2014/main" id="{22388AFE-4E83-475F-BAFC-9CAC14E892D3}"/>
                </a:ext>
              </a:extLst>
            </p:cNvPr>
            <p:cNvCxnSpPr>
              <a:cxnSpLocks/>
            </p:cNvCxnSpPr>
            <p:nvPr/>
          </p:nvCxnSpPr>
          <p:spPr>
            <a:xfrm>
              <a:off x="9355425" y="4521260"/>
              <a:ext cx="0" cy="103781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1" name="Group 60">
              <a:extLst>
                <a:ext uri="{FF2B5EF4-FFF2-40B4-BE49-F238E27FC236}">
                  <a16:creationId xmlns:a16="http://schemas.microsoft.com/office/drawing/2014/main" id="{0FCFF91D-50D9-45FE-A911-623C06D66657}"/>
                </a:ext>
              </a:extLst>
            </p:cNvPr>
            <p:cNvGrpSpPr/>
            <p:nvPr/>
          </p:nvGrpSpPr>
          <p:grpSpPr>
            <a:xfrm>
              <a:off x="7569149" y="2532045"/>
              <a:ext cx="2146349" cy="1127627"/>
              <a:chOff x="7014780" y="2228020"/>
              <a:chExt cx="2146349" cy="1370309"/>
            </a:xfrm>
          </p:grpSpPr>
          <p:grpSp>
            <p:nvGrpSpPr>
              <p:cNvPr id="99" name="Group 98">
                <a:extLst>
                  <a:ext uri="{FF2B5EF4-FFF2-40B4-BE49-F238E27FC236}">
                    <a16:creationId xmlns:a16="http://schemas.microsoft.com/office/drawing/2014/main" id="{12E72540-EA75-4CD8-9B1A-26CE3D91C7C2}"/>
                  </a:ext>
                </a:extLst>
              </p:cNvPr>
              <p:cNvGrpSpPr/>
              <p:nvPr/>
            </p:nvGrpSpPr>
            <p:grpSpPr>
              <a:xfrm>
                <a:off x="7014780" y="2228020"/>
                <a:ext cx="2146349" cy="1370309"/>
                <a:chOff x="7014780" y="2228020"/>
                <a:chExt cx="2146349" cy="1370309"/>
              </a:xfrm>
            </p:grpSpPr>
            <p:sp>
              <p:nvSpPr>
                <p:cNvPr id="103" name="Rectangle 102">
                  <a:extLst>
                    <a:ext uri="{FF2B5EF4-FFF2-40B4-BE49-F238E27FC236}">
                      <a16:creationId xmlns:a16="http://schemas.microsoft.com/office/drawing/2014/main" id="{6B06DEC8-0EBB-47E5-8172-7F2D0267E356}"/>
                    </a:ext>
                  </a:extLst>
                </p:cNvPr>
                <p:cNvSpPr/>
                <p:nvPr/>
              </p:nvSpPr>
              <p:spPr>
                <a:xfrm>
                  <a:off x="7014780" y="2412808"/>
                  <a:ext cx="2146348" cy="1016190"/>
                </a:xfrm>
                <a:prstGeom prst="rect">
                  <a:avLst/>
                </a:prstGeom>
                <a:solidFill>
                  <a:srgbClr val="005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02" name="Oval 101">
                  <a:extLst>
                    <a:ext uri="{FF2B5EF4-FFF2-40B4-BE49-F238E27FC236}">
                      <a16:creationId xmlns:a16="http://schemas.microsoft.com/office/drawing/2014/main" id="{8B3EB997-F564-432D-8ED1-5723D528B430}"/>
                    </a:ext>
                  </a:extLst>
                </p:cNvPr>
                <p:cNvSpPr/>
                <p:nvPr/>
              </p:nvSpPr>
              <p:spPr>
                <a:xfrm>
                  <a:off x="7017027" y="3247690"/>
                  <a:ext cx="2144101" cy="350639"/>
                </a:xfrm>
                <a:prstGeom prst="ellipse">
                  <a:avLst/>
                </a:prstGeom>
                <a:solidFill>
                  <a:srgbClr val="005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04" name="Oval 103">
                  <a:extLst>
                    <a:ext uri="{FF2B5EF4-FFF2-40B4-BE49-F238E27FC236}">
                      <a16:creationId xmlns:a16="http://schemas.microsoft.com/office/drawing/2014/main" id="{D514652A-1A8A-466C-9CA4-2057AD0C1866}"/>
                    </a:ext>
                  </a:extLst>
                </p:cNvPr>
                <p:cNvSpPr/>
                <p:nvPr/>
              </p:nvSpPr>
              <p:spPr>
                <a:xfrm>
                  <a:off x="7014780" y="2228020"/>
                  <a:ext cx="2146349" cy="350639"/>
                </a:xfrm>
                <a:prstGeom prst="ellipse">
                  <a:avLst/>
                </a:prstGeom>
                <a:solidFill>
                  <a:srgbClr val="639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sp>
            <p:nvSpPr>
              <p:cNvPr id="101" name="TextBox 100">
                <a:extLst>
                  <a:ext uri="{FF2B5EF4-FFF2-40B4-BE49-F238E27FC236}">
                    <a16:creationId xmlns:a16="http://schemas.microsoft.com/office/drawing/2014/main" id="{8567CEF7-777C-448A-A293-9BDA008956B3}"/>
                  </a:ext>
                </a:extLst>
              </p:cNvPr>
              <p:cNvSpPr txBox="1">
                <a:spLocks noGrp="1" noRot="1" noMove="1" noResize="1" noEditPoints="1" noAdjustHandles="1" noChangeArrowheads="1" noChangeShapeType="1"/>
              </p:cNvSpPr>
              <p:nvPr/>
            </p:nvSpPr>
            <p:spPr>
              <a:xfrm>
                <a:off x="7642172" y="2265630"/>
                <a:ext cx="891564" cy="336613"/>
              </a:xfrm>
              <a:prstGeom prst="rect">
                <a:avLst/>
              </a:prstGeom>
              <a:noFill/>
            </p:spPr>
            <p:txBody>
              <a:bodyPr wrap="square" rtlCol="0">
                <a:spAutoFit/>
              </a:bodyPr>
              <a:lstStyle/>
              <a:p>
                <a:pPr algn="ctr"/>
                <a:r>
                  <a:rPr lang="en-US" sz="1200" b="1" dirty="0">
                    <a:solidFill>
                      <a:schemeClr val="bg1"/>
                    </a:solidFill>
                    <a:latin typeface="Roboto" panose="02000000000000000000" pitchFamily="2" charset="0"/>
                    <a:ea typeface="Roboto" panose="02000000000000000000" pitchFamily="2" charset="0"/>
                  </a:rPr>
                  <a:t>Datastore</a:t>
                </a:r>
              </a:p>
            </p:txBody>
          </p:sp>
        </p:grpSp>
        <p:sp>
          <p:nvSpPr>
            <p:cNvPr id="65" name="TextBox 64">
              <a:extLst>
                <a:ext uri="{FF2B5EF4-FFF2-40B4-BE49-F238E27FC236}">
                  <a16:creationId xmlns:a16="http://schemas.microsoft.com/office/drawing/2014/main" id="{8CA4CB32-B9C6-4B04-8643-9D442D11810A}"/>
                </a:ext>
              </a:extLst>
            </p:cNvPr>
            <p:cNvSpPr txBox="1">
              <a:spLocks noGrp="1" noRot="1" noMove="1" noResize="1" noEditPoints="1" noAdjustHandles="1" noChangeArrowheads="1" noChangeShapeType="1"/>
            </p:cNvSpPr>
            <p:nvPr/>
          </p:nvSpPr>
          <p:spPr>
            <a:xfrm>
              <a:off x="10048533" y="2821334"/>
              <a:ext cx="891564" cy="276999"/>
            </a:xfrm>
            <a:prstGeom prst="rect">
              <a:avLst/>
            </a:prstGeom>
            <a:noFill/>
          </p:spPr>
          <p:txBody>
            <a:bodyPr wrap="square" rtlCol="0">
              <a:spAutoFit/>
            </a:bodyPr>
            <a:lstStyle/>
            <a:p>
              <a:pPr algn="ctr"/>
              <a:r>
                <a:rPr lang="en-US" sz="1200" b="1" dirty="0">
                  <a:solidFill>
                    <a:schemeClr val="bg1"/>
                  </a:solidFill>
                  <a:latin typeface="Roboto" panose="02000000000000000000" pitchFamily="2" charset="0"/>
                  <a:ea typeface="Roboto" panose="02000000000000000000" pitchFamily="2" charset="0"/>
                </a:rPr>
                <a:t>Virtual</a:t>
              </a:r>
            </a:p>
          </p:txBody>
        </p:sp>
        <p:sp>
          <p:nvSpPr>
            <p:cNvPr id="66" name="TextBox 65">
              <a:extLst>
                <a:ext uri="{FF2B5EF4-FFF2-40B4-BE49-F238E27FC236}">
                  <a16:creationId xmlns:a16="http://schemas.microsoft.com/office/drawing/2014/main" id="{5C99665D-4106-4561-B008-E03EA0F3948A}"/>
                </a:ext>
              </a:extLst>
            </p:cNvPr>
            <p:cNvSpPr txBox="1">
              <a:spLocks noGrp="1" noRot="1" noMove="1" noResize="1" noEditPoints="1" noAdjustHandles="1" noChangeArrowheads="1" noChangeShapeType="1"/>
            </p:cNvSpPr>
            <p:nvPr/>
          </p:nvSpPr>
          <p:spPr>
            <a:xfrm>
              <a:off x="10068411" y="3142776"/>
              <a:ext cx="891564" cy="276999"/>
            </a:xfrm>
            <a:prstGeom prst="rect">
              <a:avLst/>
            </a:prstGeom>
            <a:noFill/>
          </p:spPr>
          <p:txBody>
            <a:bodyPr wrap="square" rtlCol="0">
              <a:spAutoFit/>
            </a:bodyPr>
            <a:lstStyle/>
            <a:p>
              <a:pPr algn="ctr"/>
              <a:r>
                <a:rPr lang="en-US" sz="1200" b="1" dirty="0">
                  <a:solidFill>
                    <a:srgbClr val="639ADE"/>
                  </a:solidFill>
                  <a:latin typeface="Roboto" panose="02000000000000000000" pitchFamily="2" charset="0"/>
                  <a:ea typeface="Roboto" panose="02000000000000000000" pitchFamily="2" charset="0"/>
                </a:rPr>
                <a:t>Physical</a:t>
              </a:r>
            </a:p>
          </p:txBody>
        </p:sp>
        <p:sp>
          <p:nvSpPr>
            <p:cNvPr id="67" name="Rectangle 66">
              <a:extLst>
                <a:ext uri="{FF2B5EF4-FFF2-40B4-BE49-F238E27FC236}">
                  <a16:creationId xmlns:a16="http://schemas.microsoft.com/office/drawing/2014/main" id="{3C142226-7C56-4619-90F1-614A2E354841}"/>
                </a:ext>
              </a:extLst>
            </p:cNvPr>
            <p:cNvSpPr/>
            <p:nvPr/>
          </p:nvSpPr>
          <p:spPr>
            <a:xfrm>
              <a:off x="7325138" y="1701975"/>
              <a:ext cx="715617" cy="381369"/>
            </a:xfrm>
            <a:prstGeom prst="rect">
              <a:avLst/>
            </a:prstGeom>
            <a:solidFill>
              <a:srgbClr val="639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68" name="Rectangle 67">
              <a:extLst>
                <a:ext uri="{FF2B5EF4-FFF2-40B4-BE49-F238E27FC236}">
                  <a16:creationId xmlns:a16="http://schemas.microsoft.com/office/drawing/2014/main" id="{D114DDA6-41C2-4D6D-B17C-3089CC7E5CA8}"/>
                </a:ext>
              </a:extLst>
            </p:cNvPr>
            <p:cNvSpPr/>
            <p:nvPr/>
          </p:nvSpPr>
          <p:spPr>
            <a:xfrm>
              <a:off x="8291374" y="1704988"/>
              <a:ext cx="715617" cy="381369"/>
            </a:xfrm>
            <a:prstGeom prst="rect">
              <a:avLst/>
            </a:prstGeom>
            <a:solidFill>
              <a:srgbClr val="639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69" name="TextBox 68">
              <a:extLst>
                <a:ext uri="{FF2B5EF4-FFF2-40B4-BE49-F238E27FC236}">
                  <a16:creationId xmlns:a16="http://schemas.microsoft.com/office/drawing/2014/main" id="{9F585C0A-2E0B-411D-91B4-A3457DE577A6}"/>
                </a:ext>
              </a:extLst>
            </p:cNvPr>
            <p:cNvSpPr txBox="1">
              <a:spLocks noGrp="1" noRot="1" noMove="1" noResize="1" noEditPoints="1" noAdjustHandles="1" noChangeArrowheads="1" noChangeShapeType="1"/>
            </p:cNvSpPr>
            <p:nvPr/>
          </p:nvSpPr>
          <p:spPr>
            <a:xfrm>
              <a:off x="7402851" y="1749185"/>
              <a:ext cx="543812" cy="276999"/>
            </a:xfrm>
            <a:prstGeom prst="rect">
              <a:avLst/>
            </a:prstGeom>
            <a:noFill/>
          </p:spPr>
          <p:txBody>
            <a:bodyPr wrap="square" rtlCol="0">
              <a:spAutoFit/>
            </a:bodyPr>
            <a:lstStyle/>
            <a:p>
              <a:pPr algn="ctr"/>
              <a:r>
                <a:rPr lang="en-US" sz="1200" b="1" dirty="0">
                  <a:solidFill>
                    <a:schemeClr val="bg1"/>
                  </a:solidFill>
                  <a:latin typeface="Roboto" panose="02000000000000000000" pitchFamily="2" charset="0"/>
                  <a:ea typeface="Roboto" panose="02000000000000000000" pitchFamily="2" charset="0"/>
                </a:rPr>
                <a:t>VM1</a:t>
              </a:r>
            </a:p>
          </p:txBody>
        </p:sp>
        <p:sp>
          <p:nvSpPr>
            <p:cNvPr id="70" name="TextBox 69">
              <a:extLst>
                <a:ext uri="{FF2B5EF4-FFF2-40B4-BE49-F238E27FC236}">
                  <a16:creationId xmlns:a16="http://schemas.microsoft.com/office/drawing/2014/main" id="{6E179EE1-FFB2-4895-AB54-DDF222AE8E3C}"/>
                </a:ext>
              </a:extLst>
            </p:cNvPr>
            <p:cNvSpPr txBox="1">
              <a:spLocks noGrp="1" noRot="1" noMove="1" noResize="1" noEditPoints="1" noAdjustHandles="1" noChangeArrowheads="1" noChangeShapeType="1"/>
            </p:cNvSpPr>
            <p:nvPr/>
          </p:nvSpPr>
          <p:spPr>
            <a:xfrm>
              <a:off x="8338930" y="1763344"/>
              <a:ext cx="594022" cy="276999"/>
            </a:xfrm>
            <a:prstGeom prst="rect">
              <a:avLst/>
            </a:prstGeom>
            <a:noFill/>
          </p:spPr>
          <p:txBody>
            <a:bodyPr wrap="square" rtlCol="0">
              <a:spAutoFit/>
            </a:bodyPr>
            <a:lstStyle/>
            <a:p>
              <a:pPr algn="ctr"/>
              <a:r>
                <a:rPr lang="en-US" sz="1200" b="1" dirty="0">
                  <a:solidFill>
                    <a:schemeClr val="bg1"/>
                  </a:solidFill>
                  <a:latin typeface="Roboto" panose="02000000000000000000" pitchFamily="2" charset="0"/>
                  <a:ea typeface="Roboto" panose="02000000000000000000" pitchFamily="2" charset="0"/>
                </a:rPr>
                <a:t>VM2</a:t>
              </a:r>
            </a:p>
          </p:txBody>
        </p:sp>
        <p:grpSp>
          <p:nvGrpSpPr>
            <p:cNvPr id="71" name="Group 70">
              <a:extLst>
                <a:ext uri="{FF2B5EF4-FFF2-40B4-BE49-F238E27FC236}">
                  <a16:creationId xmlns:a16="http://schemas.microsoft.com/office/drawing/2014/main" id="{ED084E1B-F76C-4C55-A811-7A6D739A0BC5}"/>
                </a:ext>
              </a:extLst>
            </p:cNvPr>
            <p:cNvGrpSpPr/>
            <p:nvPr/>
          </p:nvGrpSpPr>
          <p:grpSpPr>
            <a:xfrm>
              <a:off x="7944021" y="6073317"/>
              <a:ext cx="665922" cy="337930"/>
              <a:chOff x="9015508" y="5821845"/>
              <a:chExt cx="665922" cy="337930"/>
            </a:xfrm>
          </p:grpSpPr>
          <p:sp>
            <p:nvSpPr>
              <p:cNvPr id="95" name="Flowchart: Magnetic Disk 94">
                <a:extLst>
                  <a:ext uri="{FF2B5EF4-FFF2-40B4-BE49-F238E27FC236}">
                    <a16:creationId xmlns:a16="http://schemas.microsoft.com/office/drawing/2014/main" id="{AF52CE20-5052-4496-A3F3-DD5EA847A231}"/>
                  </a:ext>
                </a:extLst>
              </p:cNvPr>
              <p:cNvSpPr/>
              <p:nvPr/>
            </p:nvSpPr>
            <p:spPr>
              <a:xfrm>
                <a:off x="9015508" y="5821845"/>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96" name="Oval 95">
                <a:extLst>
                  <a:ext uri="{FF2B5EF4-FFF2-40B4-BE49-F238E27FC236}">
                    <a16:creationId xmlns:a16="http://schemas.microsoft.com/office/drawing/2014/main" id="{F6F33318-9DDB-49C6-A428-90562594CBE7}"/>
                  </a:ext>
                </a:extLst>
              </p:cNvPr>
              <p:cNvSpPr/>
              <p:nvPr/>
            </p:nvSpPr>
            <p:spPr>
              <a:xfrm>
                <a:off x="9045325" y="5843470"/>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grpSp>
        <p:grpSp>
          <p:nvGrpSpPr>
            <p:cNvPr id="72" name="Group 71">
              <a:extLst>
                <a:ext uri="{FF2B5EF4-FFF2-40B4-BE49-F238E27FC236}">
                  <a16:creationId xmlns:a16="http://schemas.microsoft.com/office/drawing/2014/main" id="{D938AB3D-5814-4C94-93DF-358670FE7FF7}"/>
                </a:ext>
              </a:extLst>
            </p:cNvPr>
            <p:cNvGrpSpPr/>
            <p:nvPr/>
          </p:nvGrpSpPr>
          <p:grpSpPr>
            <a:xfrm>
              <a:off x="9075139" y="6080262"/>
              <a:ext cx="665922" cy="337930"/>
              <a:chOff x="9015508" y="5821845"/>
              <a:chExt cx="665922" cy="337930"/>
            </a:xfrm>
          </p:grpSpPr>
          <p:sp>
            <p:nvSpPr>
              <p:cNvPr id="93" name="Flowchart: Magnetic Disk 92">
                <a:extLst>
                  <a:ext uri="{FF2B5EF4-FFF2-40B4-BE49-F238E27FC236}">
                    <a16:creationId xmlns:a16="http://schemas.microsoft.com/office/drawing/2014/main" id="{AA7927C7-84AD-424E-88A4-E51EA5AB36D9}"/>
                  </a:ext>
                </a:extLst>
              </p:cNvPr>
              <p:cNvSpPr/>
              <p:nvPr/>
            </p:nvSpPr>
            <p:spPr>
              <a:xfrm>
                <a:off x="9015508" y="5821845"/>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94" name="Oval 93">
                <a:extLst>
                  <a:ext uri="{FF2B5EF4-FFF2-40B4-BE49-F238E27FC236}">
                    <a16:creationId xmlns:a16="http://schemas.microsoft.com/office/drawing/2014/main" id="{E2C6F64D-9180-44A4-BA84-C86FE956E5AD}"/>
                  </a:ext>
                </a:extLst>
              </p:cNvPr>
              <p:cNvSpPr/>
              <p:nvPr/>
            </p:nvSpPr>
            <p:spPr>
              <a:xfrm>
                <a:off x="9045325" y="5843470"/>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grpSp>
        <p:grpSp>
          <p:nvGrpSpPr>
            <p:cNvPr id="73" name="Group 72">
              <a:extLst>
                <a:ext uri="{FF2B5EF4-FFF2-40B4-BE49-F238E27FC236}">
                  <a16:creationId xmlns:a16="http://schemas.microsoft.com/office/drawing/2014/main" id="{67D02F9E-23C6-4B35-BCD9-AC51A0EBC30B}"/>
                </a:ext>
              </a:extLst>
            </p:cNvPr>
            <p:cNvGrpSpPr/>
            <p:nvPr/>
          </p:nvGrpSpPr>
          <p:grpSpPr>
            <a:xfrm>
              <a:off x="7939715" y="5210839"/>
              <a:ext cx="689113" cy="914654"/>
              <a:chOff x="9358519" y="2633870"/>
              <a:chExt cx="689113" cy="914654"/>
            </a:xfrm>
          </p:grpSpPr>
          <p:grpSp>
            <p:nvGrpSpPr>
              <p:cNvPr id="84" name="Group 83">
                <a:extLst>
                  <a:ext uri="{FF2B5EF4-FFF2-40B4-BE49-F238E27FC236}">
                    <a16:creationId xmlns:a16="http://schemas.microsoft.com/office/drawing/2014/main" id="{861C667C-6984-4CBB-A84E-6DD542D0F36A}"/>
                  </a:ext>
                </a:extLst>
              </p:cNvPr>
              <p:cNvGrpSpPr/>
              <p:nvPr/>
            </p:nvGrpSpPr>
            <p:grpSpPr>
              <a:xfrm>
                <a:off x="9362661" y="3210594"/>
                <a:ext cx="665922" cy="337930"/>
                <a:chOff x="9362661" y="3225834"/>
                <a:chExt cx="665922" cy="337930"/>
              </a:xfrm>
            </p:grpSpPr>
            <p:sp>
              <p:nvSpPr>
                <p:cNvPr id="91" name="Flowchart: Magnetic Disk 90">
                  <a:extLst>
                    <a:ext uri="{FF2B5EF4-FFF2-40B4-BE49-F238E27FC236}">
                      <a16:creationId xmlns:a16="http://schemas.microsoft.com/office/drawing/2014/main" id="{C235405A-162F-43DB-B957-621A164C2875}"/>
                    </a:ext>
                  </a:extLst>
                </p:cNvPr>
                <p:cNvSpPr/>
                <p:nvPr/>
              </p:nvSpPr>
              <p:spPr>
                <a:xfrm>
                  <a:off x="9362661" y="3225834"/>
                  <a:ext cx="665922" cy="337930"/>
                </a:xfrm>
                <a:prstGeom prst="flowChartMagneticDisk">
                  <a:avLst/>
                </a:prstGeom>
                <a:solidFill>
                  <a:srgbClr val="005C99"/>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92" name="Oval 91">
                  <a:extLst>
                    <a:ext uri="{FF2B5EF4-FFF2-40B4-BE49-F238E27FC236}">
                      <a16:creationId xmlns:a16="http://schemas.microsoft.com/office/drawing/2014/main" id="{AF2D40E9-6F2D-495B-B08B-61D288CB7F3F}"/>
                    </a:ext>
                  </a:extLst>
                </p:cNvPr>
                <p:cNvSpPr/>
                <p:nvPr/>
              </p:nvSpPr>
              <p:spPr>
                <a:xfrm>
                  <a:off x="9374091" y="3248631"/>
                  <a:ext cx="627159" cy="82660"/>
                </a:xfrm>
                <a:prstGeom prst="ellipse">
                  <a:avLst/>
                </a:prstGeom>
                <a:solidFill>
                  <a:srgbClr val="639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grpSp>
            <p:nvGrpSpPr>
              <p:cNvPr id="85" name="Group 84">
                <a:extLst>
                  <a:ext uri="{FF2B5EF4-FFF2-40B4-BE49-F238E27FC236}">
                    <a16:creationId xmlns:a16="http://schemas.microsoft.com/office/drawing/2014/main" id="{A38636A1-14C1-4926-8BAC-1996E0966AE9}"/>
                  </a:ext>
                </a:extLst>
              </p:cNvPr>
              <p:cNvGrpSpPr/>
              <p:nvPr/>
            </p:nvGrpSpPr>
            <p:grpSpPr>
              <a:xfrm>
                <a:off x="9358519" y="2916740"/>
                <a:ext cx="665922" cy="337930"/>
                <a:chOff x="9362661" y="2931980"/>
                <a:chExt cx="665922" cy="337930"/>
              </a:xfrm>
            </p:grpSpPr>
            <p:sp>
              <p:nvSpPr>
                <p:cNvPr id="89" name="Flowchart: Magnetic Disk 88">
                  <a:extLst>
                    <a:ext uri="{FF2B5EF4-FFF2-40B4-BE49-F238E27FC236}">
                      <a16:creationId xmlns:a16="http://schemas.microsoft.com/office/drawing/2014/main" id="{689C5EA0-E611-4EE1-9DCC-E946718D13AD}"/>
                    </a:ext>
                  </a:extLst>
                </p:cNvPr>
                <p:cNvSpPr/>
                <p:nvPr/>
              </p:nvSpPr>
              <p:spPr>
                <a:xfrm>
                  <a:off x="9362661" y="2931980"/>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90" name="Oval 89">
                  <a:extLst>
                    <a:ext uri="{FF2B5EF4-FFF2-40B4-BE49-F238E27FC236}">
                      <a16:creationId xmlns:a16="http://schemas.microsoft.com/office/drawing/2014/main" id="{82B1837E-05C6-47EA-9321-03AECE431A5C}"/>
                    </a:ext>
                  </a:extLst>
                </p:cNvPr>
                <p:cNvSpPr/>
                <p:nvPr/>
              </p:nvSpPr>
              <p:spPr>
                <a:xfrm>
                  <a:off x="9385852" y="2954349"/>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sp>
            <p:nvSpPr>
              <p:cNvPr id="86" name="TextBox 85">
                <a:extLst>
                  <a:ext uri="{FF2B5EF4-FFF2-40B4-BE49-F238E27FC236}">
                    <a16:creationId xmlns:a16="http://schemas.microsoft.com/office/drawing/2014/main" id="{11ED01F1-B993-4B3A-8E68-71C436044945}"/>
                  </a:ext>
                </a:extLst>
              </p:cNvPr>
              <p:cNvSpPr txBox="1">
                <a:spLocks noGrp="1" noRot="1" noMove="1" noResize="1" noEditPoints="1" noAdjustHandles="1" noChangeArrowheads="1" noChangeShapeType="1"/>
              </p:cNvSpPr>
              <p:nvPr/>
            </p:nvSpPr>
            <p:spPr>
              <a:xfrm>
                <a:off x="9376897" y="2981082"/>
                <a:ext cx="670735" cy="307777"/>
              </a:xfrm>
              <a:prstGeom prst="rect">
                <a:avLst/>
              </a:prstGeom>
              <a:noFill/>
            </p:spPr>
            <p:txBody>
              <a:bodyPr wrap="square" rtlCol="0">
                <a:spAutoFit/>
              </a:bodyPr>
              <a:lstStyle/>
              <a:p>
                <a:r>
                  <a:rPr lang="en-US" b="1" dirty="0">
                    <a:solidFill>
                      <a:schemeClr val="bg1"/>
                    </a:solidFill>
                    <a:latin typeface="Roboto" panose="02000000000000000000" pitchFamily="2" charset="0"/>
                    <a:ea typeface="Roboto" panose="02000000000000000000" pitchFamily="2" charset="0"/>
                  </a:rPr>
                  <a:t>iSCSI</a:t>
                </a:r>
              </a:p>
            </p:txBody>
          </p:sp>
          <p:sp>
            <p:nvSpPr>
              <p:cNvPr id="87" name="Flowchart: Magnetic Disk 86">
                <a:extLst>
                  <a:ext uri="{FF2B5EF4-FFF2-40B4-BE49-F238E27FC236}">
                    <a16:creationId xmlns:a16="http://schemas.microsoft.com/office/drawing/2014/main" id="{03172A1A-8D16-47CC-977E-22AF78438EAA}"/>
                  </a:ext>
                </a:extLst>
              </p:cNvPr>
              <p:cNvSpPr/>
              <p:nvPr/>
            </p:nvSpPr>
            <p:spPr>
              <a:xfrm>
                <a:off x="9362661" y="2633870"/>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88" name="Oval 87">
                <a:extLst>
                  <a:ext uri="{FF2B5EF4-FFF2-40B4-BE49-F238E27FC236}">
                    <a16:creationId xmlns:a16="http://schemas.microsoft.com/office/drawing/2014/main" id="{A36D42D0-661B-4451-A766-499BC914D354}"/>
                  </a:ext>
                </a:extLst>
              </p:cNvPr>
              <p:cNvSpPr/>
              <p:nvPr/>
            </p:nvSpPr>
            <p:spPr>
              <a:xfrm>
                <a:off x="9385521" y="2649110"/>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grpSp>
        <p:grpSp>
          <p:nvGrpSpPr>
            <p:cNvPr id="74" name="Group 73">
              <a:extLst>
                <a:ext uri="{FF2B5EF4-FFF2-40B4-BE49-F238E27FC236}">
                  <a16:creationId xmlns:a16="http://schemas.microsoft.com/office/drawing/2014/main" id="{A6BCCB64-260E-498E-ADF5-E01ABADF4144}"/>
                </a:ext>
              </a:extLst>
            </p:cNvPr>
            <p:cNvGrpSpPr/>
            <p:nvPr/>
          </p:nvGrpSpPr>
          <p:grpSpPr>
            <a:xfrm>
              <a:off x="9066855" y="5205858"/>
              <a:ext cx="739637" cy="914654"/>
              <a:chOff x="9358519" y="2633870"/>
              <a:chExt cx="739637" cy="914654"/>
            </a:xfrm>
          </p:grpSpPr>
          <p:grpSp>
            <p:nvGrpSpPr>
              <p:cNvPr id="75" name="Group 74">
                <a:extLst>
                  <a:ext uri="{FF2B5EF4-FFF2-40B4-BE49-F238E27FC236}">
                    <a16:creationId xmlns:a16="http://schemas.microsoft.com/office/drawing/2014/main" id="{49B02D03-ADED-4B43-8765-8F7466BE9A77}"/>
                  </a:ext>
                </a:extLst>
              </p:cNvPr>
              <p:cNvGrpSpPr/>
              <p:nvPr/>
            </p:nvGrpSpPr>
            <p:grpSpPr>
              <a:xfrm>
                <a:off x="9362661" y="3210594"/>
                <a:ext cx="665922" cy="337930"/>
                <a:chOff x="9362661" y="3225834"/>
                <a:chExt cx="665922" cy="337930"/>
              </a:xfrm>
            </p:grpSpPr>
            <p:sp>
              <p:nvSpPr>
                <p:cNvPr id="82" name="Flowchart: Magnetic Disk 81">
                  <a:extLst>
                    <a:ext uri="{FF2B5EF4-FFF2-40B4-BE49-F238E27FC236}">
                      <a16:creationId xmlns:a16="http://schemas.microsoft.com/office/drawing/2014/main" id="{9DBA6373-6868-4BAE-929A-7B4BE1988012}"/>
                    </a:ext>
                  </a:extLst>
                </p:cNvPr>
                <p:cNvSpPr/>
                <p:nvPr/>
              </p:nvSpPr>
              <p:spPr>
                <a:xfrm>
                  <a:off x="9362661" y="3225834"/>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83" name="Oval 82">
                  <a:extLst>
                    <a:ext uri="{FF2B5EF4-FFF2-40B4-BE49-F238E27FC236}">
                      <a16:creationId xmlns:a16="http://schemas.microsoft.com/office/drawing/2014/main" id="{8E711738-F1B6-4AAF-8B0D-61390425F338}"/>
                    </a:ext>
                  </a:extLst>
                </p:cNvPr>
                <p:cNvSpPr/>
                <p:nvPr/>
              </p:nvSpPr>
              <p:spPr>
                <a:xfrm>
                  <a:off x="9374091" y="3248631"/>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grpSp>
            <p:nvGrpSpPr>
              <p:cNvPr id="76" name="Group 75">
                <a:extLst>
                  <a:ext uri="{FF2B5EF4-FFF2-40B4-BE49-F238E27FC236}">
                    <a16:creationId xmlns:a16="http://schemas.microsoft.com/office/drawing/2014/main" id="{3D0F7467-E83E-40A7-AFA7-3306E8105A25}"/>
                  </a:ext>
                </a:extLst>
              </p:cNvPr>
              <p:cNvGrpSpPr/>
              <p:nvPr/>
            </p:nvGrpSpPr>
            <p:grpSpPr>
              <a:xfrm>
                <a:off x="9358519" y="2916740"/>
                <a:ext cx="665922" cy="337930"/>
                <a:chOff x="9362661" y="2931980"/>
                <a:chExt cx="665922" cy="337930"/>
              </a:xfrm>
            </p:grpSpPr>
            <p:sp>
              <p:nvSpPr>
                <p:cNvPr id="80" name="Flowchart: Magnetic Disk 79">
                  <a:extLst>
                    <a:ext uri="{FF2B5EF4-FFF2-40B4-BE49-F238E27FC236}">
                      <a16:creationId xmlns:a16="http://schemas.microsoft.com/office/drawing/2014/main" id="{BE320D1E-5809-4043-970A-1EA6A9895BEB}"/>
                    </a:ext>
                  </a:extLst>
                </p:cNvPr>
                <p:cNvSpPr/>
                <p:nvPr/>
              </p:nvSpPr>
              <p:spPr>
                <a:xfrm>
                  <a:off x="9362661" y="2931980"/>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81" name="Oval 80">
                  <a:extLst>
                    <a:ext uri="{FF2B5EF4-FFF2-40B4-BE49-F238E27FC236}">
                      <a16:creationId xmlns:a16="http://schemas.microsoft.com/office/drawing/2014/main" id="{B321E1F8-62C4-469C-BEDE-DF488AB1F951}"/>
                    </a:ext>
                  </a:extLst>
                </p:cNvPr>
                <p:cNvSpPr/>
                <p:nvPr/>
              </p:nvSpPr>
              <p:spPr>
                <a:xfrm>
                  <a:off x="9385852" y="2954349"/>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sp>
            <p:nvSpPr>
              <p:cNvPr id="77" name="TextBox 76">
                <a:extLst>
                  <a:ext uri="{FF2B5EF4-FFF2-40B4-BE49-F238E27FC236}">
                    <a16:creationId xmlns:a16="http://schemas.microsoft.com/office/drawing/2014/main" id="{094507AF-C389-4826-BAAD-5061955CB3E5}"/>
                  </a:ext>
                </a:extLst>
              </p:cNvPr>
              <p:cNvSpPr txBox="1">
                <a:spLocks noGrp="1" noRot="1" noMove="1" noResize="1" noEditPoints="1" noAdjustHandles="1" noChangeArrowheads="1" noChangeShapeType="1"/>
              </p:cNvSpPr>
              <p:nvPr/>
            </p:nvSpPr>
            <p:spPr>
              <a:xfrm>
                <a:off x="9432234" y="2985759"/>
                <a:ext cx="665922" cy="307777"/>
              </a:xfrm>
              <a:prstGeom prst="rect">
                <a:avLst/>
              </a:prstGeom>
              <a:noFill/>
            </p:spPr>
            <p:txBody>
              <a:bodyPr wrap="square" rtlCol="0">
                <a:spAutoFit/>
              </a:bodyPr>
              <a:lstStyle/>
              <a:p>
                <a:r>
                  <a:rPr lang="en-US" b="1" dirty="0">
                    <a:solidFill>
                      <a:schemeClr val="bg1"/>
                    </a:solidFill>
                    <a:latin typeface="Roboto" panose="02000000000000000000" pitchFamily="2" charset="0"/>
                    <a:ea typeface="Roboto" panose="02000000000000000000" pitchFamily="2" charset="0"/>
                  </a:rPr>
                  <a:t>NAS</a:t>
                </a:r>
              </a:p>
            </p:txBody>
          </p:sp>
          <p:sp>
            <p:nvSpPr>
              <p:cNvPr id="78" name="Flowchart: Magnetic Disk 77">
                <a:extLst>
                  <a:ext uri="{FF2B5EF4-FFF2-40B4-BE49-F238E27FC236}">
                    <a16:creationId xmlns:a16="http://schemas.microsoft.com/office/drawing/2014/main" id="{34D16D38-8830-4021-9543-27F2EB98460A}"/>
                  </a:ext>
                </a:extLst>
              </p:cNvPr>
              <p:cNvSpPr/>
              <p:nvPr/>
            </p:nvSpPr>
            <p:spPr>
              <a:xfrm>
                <a:off x="9362661" y="2633870"/>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79" name="Oval 78">
                <a:extLst>
                  <a:ext uri="{FF2B5EF4-FFF2-40B4-BE49-F238E27FC236}">
                    <a16:creationId xmlns:a16="http://schemas.microsoft.com/office/drawing/2014/main" id="{AC589C1A-18CB-4B36-B3F6-61957615194F}"/>
                  </a:ext>
                </a:extLst>
              </p:cNvPr>
              <p:cNvSpPr/>
              <p:nvPr/>
            </p:nvSpPr>
            <p:spPr>
              <a:xfrm>
                <a:off x="9385521" y="2649110"/>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grpSp>
        <p:pic>
          <p:nvPicPr>
            <p:cNvPr id="111" name="Picture 110">
              <a:extLst>
                <a:ext uri="{FF2B5EF4-FFF2-40B4-BE49-F238E27FC236}">
                  <a16:creationId xmlns:a16="http://schemas.microsoft.com/office/drawing/2014/main" id="{72574499-132D-45C5-A831-69EC3D4E2F11}"/>
                </a:ext>
              </a:extLst>
            </p:cNvPr>
            <p:cNvPicPr>
              <a:picLocks noChangeAspect="1"/>
            </p:cNvPicPr>
            <p:nvPr/>
          </p:nvPicPr>
          <p:blipFill>
            <a:blip r:embed="rId3">
              <a:extLst>
                <a:ext uri="{BEBA8EAE-BF5A-486C-A8C5-ECC9F3942E4B}">
                  <a14:imgProps xmlns:a14="http://schemas.microsoft.com/office/drawing/2010/main">
                    <a14:imgLayer r:embed="rId4">
                      <a14:imgEffect>
                        <a14:saturation sat="284000"/>
                      </a14:imgEffect>
                      <a14:imgEffect>
                        <a14:brightnessContrast bright="11000"/>
                      </a14:imgEffect>
                    </a14:imgLayer>
                  </a14:imgProps>
                </a:ext>
              </a:extLst>
            </a:blip>
            <a:stretch>
              <a:fillRect/>
            </a:stretch>
          </p:blipFill>
          <p:spPr>
            <a:xfrm>
              <a:off x="7569149" y="3968611"/>
              <a:ext cx="2266348" cy="762274"/>
            </a:xfrm>
            <a:prstGeom prst="rect">
              <a:avLst/>
            </a:prstGeom>
          </p:spPr>
        </p:pic>
        <p:sp>
          <p:nvSpPr>
            <p:cNvPr id="98" name="TextBox 97">
              <a:extLst>
                <a:ext uri="{FF2B5EF4-FFF2-40B4-BE49-F238E27FC236}">
                  <a16:creationId xmlns:a16="http://schemas.microsoft.com/office/drawing/2014/main" id="{424D6661-39C9-430B-B4DC-8203492C2F1E}"/>
                </a:ext>
              </a:extLst>
            </p:cNvPr>
            <p:cNvSpPr txBox="1">
              <a:spLocks noGrp="1" noRot="1" noMove="1" noResize="1" noEditPoints="1" noAdjustHandles="1" noChangeArrowheads="1" noChangeShapeType="1"/>
            </p:cNvSpPr>
            <p:nvPr/>
          </p:nvSpPr>
          <p:spPr>
            <a:xfrm>
              <a:off x="7850514" y="4248749"/>
              <a:ext cx="1657115" cy="400110"/>
            </a:xfrm>
            <a:prstGeom prst="rect">
              <a:avLst/>
            </a:prstGeom>
            <a:noFill/>
          </p:spPr>
          <p:txBody>
            <a:bodyPr wrap="square" rtlCol="0">
              <a:spAutoFit/>
            </a:bodyPr>
            <a:lstStyle/>
            <a:p>
              <a:pPr algn="ctr"/>
              <a:r>
                <a:rPr lang="en-US" sz="2000" dirty="0">
                  <a:solidFill>
                    <a:schemeClr val="bg1"/>
                  </a:solidFill>
                  <a:latin typeface="Roboto" panose="02000000000000000000" pitchFamily="2" charset="0"/>
                  <a:ea typeface="Roboto" panose="02000000000000000000" pitchFamily="2" charset="0"/>
                </a:rPr>
                <a:t>IP Network</a:t>
              </a:r>
            </a:p>
          </p:txBody>
        </p:sp>
      </p:grpSp>
      <p:sp>
        <p:nvSpPr>
          <p:cNvPr id="6" name="TextBox 5">
            <a:extLst>
              <a:ext uri="{FF2B5EF4-FFF2-40B4-BE49-F238E27FC236}">
                <a16:creationId xmlns:a16="http://schemas.microsoft.com/office/drawing/2014/main" id="{E522E746-2A4B-DCE5-6C5F-3E6529B17BFE}"/>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05.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sp>
        <p:nvSpPr>
          <p:cNvPr id="531" name="Google Shape;531;g2f8de9e6bd7_0_114"/>
          <p:cNvSpPr txBox="1">
            <a:spLocks noGrp="1"/>
          </p:cNvSpPr>
          <p:nvPr>
            <p:ph type="title"/>
          </p:nvPr>
        </p:nvSpPr>
        <p:spPr>
          <a:xfrm>
            <a:off x="792480" y="719455"/>
            <a:ext cx="6730949"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Common Internet File System (CIFS)</a:t>
            </a:r>
            <a:endParaRPr dirty="0">
              <a:latin typeface="Roboto" panose="02000000000000000000" pitchFamily="2" charset="0"/>
              <a:ea typeface="Roboto" panose="02000000000000000000" pitchFamily="2" charset="0"/>
            </a:endParaRPr>
          </a:p>
        </p:txBody>
      </p:sp>
      <p:sp>
        <p:nvSpPr>
          <p:cNvPr id="532" name="Google Shape;532;g2f8de9e6bd7_0_114"/>
          <p:cNvSpPr txBox="1"/>
          <p:nvPr/>
        </p:nvSpPr>
        <p:spPr>
          <a:xfrm>
            <a:off x="856256" y="2299715"/>
            <a:ext cx="5760676" cy="3924111"/>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000" dirty="0">
                <a:solidFill>
                  <a:schemeClr val="dk1"/>
                </a:solidFill>
                <a:latin typeface="Roboto" panose="02000000000000000000" pitchFamily="2" charset="0"/>
                <a:ea typeface="Roboto" panose="02000000000000000000" pitchFamily="2" charset="0"/>
                <a:cs typeface="Roboto"/>
                <a:sym typeface="Roboto"/>
              </a:rPr>
              <a:t>Constantly paired with Server Message Block (SMB). CIFS is an enhanced version of SMB.</a:t>
            </a:r>
            <a:endParaRPr sz="2000" dirty="0">
              <a:solidFill>
                <a:schemeClr val="dk1"/>
              </a:solidFill>
              <a:latin typeface="Roboto" panose="02000000000000000000" pitchFamily="2" charset="0"/>
              <a:ea typeface="Roboto" panose="02000000000000000000" pitchFamily="2" charset="0"/>
              <a:cs typeface="Roboto"/>
              <a:sym typeface="Roboto"/>
            </a:endParaRPr>
          </a:p>
          <a:p>
            <a:pPr marL="0" lvl="0" indent="0" algn="l" rtl="0">
              <a:spcBef>
                <a:spcPts val="0"/>
              </a:spcBef>
              <a:spcAft>
                <a:spcPts val="0"/>
              </a:spcAft>
              <a:buNone/>
            </a:pPr>
            <a:endParaRPr sz="22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1800" dirty="0">
                <a:solidFill>
                  <a:schemeClr val="dk1"/>
                </a:solidFill>
                <a:latin typeface="Roboto" panose="02000000000000000000" pitchFamily="2" charset="0"/>
                <a:ea typeface="Roboto" panose="02000000000000000000" pitchFamily="2" charset="0"/>
                <a:cs typeface="Roboto"/>
                <a:sym typeface="Roboto"/>
              </a:rPr>
              <a:t>They are both network file sharing protocols.</a:t>
            </a:r>
            <a:endParaRPr sz="18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1800" dirty="0">
                <a:solidFill>
                  <a:schemeClr val="dk1"/>
                </a:solidFill>
                <a:latin typeface="Roboto" panose="02000000000000000000" pitchFamily="2" charset="0"/>
                <a:ea typeface="Roboto" panose="02000000000000000000" pitchFamily="2" charset="0"/>
                <a:cs typeface="Roboto"/>
                <a:sym typeface="Roboto"/>
              </a:rPr>
              <a:t>It is safer than NFS because it requires a username and password to connect to, but it is also heavier on resources.</a:t>
            </a:r>
            <a:endParaRPr sz="1800" dirty="0">
              <a:solidFill>
                <a:schemeClr val="dk1"/>
              </a:solidFill>
              <a:latin typeface="Roboto" panose="02000000000000000000" pitchFamily="2" charset="0"/>
              <a:ea typeface="Roboto" panose="02000000000000000000" pitchFamily="2" charset="0"/>
              <a:cs typeface="Roboto"/>
              <a:sym typeface="Roboto"/>
            </a:endParaRPr>
          </a:p>
          <a:p>
            <a:pPr marL="457200" lvl="0" indent="0" algn="l" rtl="0">
              <a:spcBef>
                <a:spcPts val="0"/>
              </a:spcBef>
              <a:spcAft>
                <a:spcPts val="600"/>
              </a:spcAft>
              <a:buNone/>
            </a:pPr>
            <a:endParaRPr sz="18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1800" b="1" dirty="0">
                <a:solidFill>
                  <a:schemeClr val="dk1"/>
                </a:solidFill>
                <a:latin typeface="Roboto" panose="02000000000000000000" pitchFamily="2" charset="0"/>
                <a:ea typeface="Roboto" panose="02000000000000000000" pitchFamily="2" charset="0"/>
                <a:cs typeface="Roboto"/>
                <a:sym typeface="Roboto"/>
              </a:rPr>
              <a:t>Storage Type:</a:t>
            </a:r>
            <a:r>
              <a:rPr lang="en-US" sz="1800" dirty="0">
                <a:solidFill>
                  <a:schemeClr val="dk1"/>
                </a:solidFill>
                <a:latin typeface="Roboto" panose="02000000000000000000" pitchFamily="2" charset="0"/>
                <a:ea typeface="Roboto" panose="02000000000000000000" pitchFamily="2" charset="0"/>
                <a:cs typeface="Roboto"/>
                <a:sym typeface="Roboto"/>
              </a:rPr>
              <a:t> File-level.</a:t>
            </a:r>
            <a:endParaRPr sz="18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1800" b="1" dirty="0">
                <a:solidFill>
                  <a:schemeClr val="dk1"/>
                </a:solidFill>
                <a:latin typeface="Roboto" panose="02000000000000000000" pitchFamily="2" charset="0"/>
                <a:ea typeface="Roboto" panose="02000000000000000000" pitchFamily="2" charset="0"/>
                <a:cs typeface="Roboto"/>
                <a:sym typeface="Roboto"/>
              </a:rPr>
              <a:t>Content tags:</a:t>
            </a:r>
            <a:r>
              <a:rPr lang="en-US" sz="1800" dirty="0">
                <a:solidFill>
                  <a:schemeClr val="dk1"/>
                </a:solidFill>
                <a:latin typeface="Roboto" panose="02000000000000000000" pitchFamily="2" charset="0"/>
                <a:ea typeface="Roboto" panose="02000000000000000000" pitchFamily="2" charset="0"/>
                <a:cs typeface="Roboto"/>
                <a:sym typeface="Roboto"/>
              </a:rPr>
              <a:t> </a:t>
            </a:r>
            <a:r>
              <a:rPr lang="en-US" sz="1800" i="1" dirty="0">
                <a:solidFill>
                  <a:schemeClr val="dk1"/>
                </a:solidFill>
                <a:latin typeface="Roboto" panose="02000000000000000000" pitchFamily="2" charset="0"/>
                <a:ea typeface="Roboto" panose="02000000000000000000" pitchFamily="2" charset="0"/>
                <a:cs typeface="Roboto"/>
                <a:sym typeface="Roboto"/>
              </a:rPr>
              <a:t>images, container, iso image, container templates, vzdump, backup, snippets, import.</a:t>
            </a:r>
            <a:endParaRPr sz="1800" dirty="0">
              <a:solidFill>
                <a:schemeClr val="dk1"/>
              </a:solidFill>
              <a:latin typeface="Roboto" panose="02000000000000000000" pitchFamily="2" charset="0"/>
              <a:ea typeface="Roboto" panose="02000000000000000000" pitchFamily="2" charset="0"/>
              <a:cs typeface="Roboto"/>
              <a:sym typeface="Roboto"/>
            </a:endParaRPr>
          </a:p>
        </p:txBody>
      </p:sp>
      <p:grpSp>
        <p:nvGrpSpPr>
          <p:cNvPr id="5" name="Group 4">
            <a:extLst>
              <a:ext uri="{FF2B5EF4-FFF2-40B4-BE49-F238E27FC236}">
                <a16:creationId xmlns:a16="http://schemas.microsoft.com/office/drawing/2014/main" id="{B4F46EB3-42CC-469D-B80A-F0C36BB86D02}"/>
              </a:ext>
            </a:extLst>
          </p:cNvPr>
          <p:cNvGrpSpPr/>
          <p:nvPr/>
        </p:nvGrpSpPr>
        <p:grpSpPr>
          <a:xfrm>
            <a:off x="7297920" y="1276207"/>
            <a:ext cx="3946385" cy="4890525"/>
            <a:chOff x="7076109" y="1527667"/>
            <a:chExt cx="3946385" cy="4890525"/>
          </a:xfrm>
        </p:grpSpPr>
        <p:sp>
          <p:nvSpPr>
            <p:cNvPr id="4" name="Rectangle 3">
              <a:extLst>
                <a:ext uri="{FF2B5EF4-FFF2-40B4-BE49-F238E27FC236}">
                  <a16:creationId xmlns:a16="http://schemas.microsoft.com/office/drawing/2014/main" id="{7ED7F24F-8F32-4CF1-8A76-E73CDC2AFFEC}"/>
                </a:ext>
              </a:extLst>
            </p:cNvPr>
            <p:cNvSpPr/>
            <p:nvPr/>
          </p:nvSpPr>
          <p:spPr>
            <a:xfrm>
              <a:off x="7076109" y="1527667"/>
              <a:ext cx="3946385" cy="1613900"/>
            </a:xfrm>
            <a:prstGeom prst="rect">
              <a:avLst/>
            </a:prstGeom>
            <a:solidFill>
              <a:srgbClr val="A6C6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cxnSp>
          <p:nvCxnSpPr>
            <p:cNvPr id="512" name="Straight Connector 511">
              <a:extLst>
                <a:ext uri="{FF2B5EF4-FFF2-40B4-BE49-F238E27FC236}">
                  <a16:creationId xmlns:a16="http://schemas.microsoft.com/office/drawing/2014/main" id="{E2094144-AFC2-45D4-BCA9-C8CC4F4CFEEC}"/>
                </a:ext>
              </a:extLst>
            </p:cNvPr>
            <p:cNvCxnSpPr>
              <a:cxnSpLocks/>
              <a:stCxn id="140" idx="2"/>
            </p:cNvCxnSpPr>
            <p:nvPr/>
          </p:nvCxnSpPr>
          <p:spPr>
            <a:xfrm>
              <a:off x="8649183" y="2086357"/>
              <a:ext cx="0" cy="444480"/>
            </a:xfrm>
            <a:prstGeom prst="line">
              <a:avLst/>
            </a:prstGeom>
            <a:ln w="28575">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B58EED7C-17B2-43C6-AFDD-FE78DE0BCFFA}"/>
                </a:ext>
              </a:extLst>
            </p:cNvPr>
            <p:cNvCxnSpPr>
              <a:cxnSpLocks/>
            </p:cNvCxnSpPr>
            <p:nvPr/>
          </p:nvCxnSpPr>
          <p:spPr>
            <a:xfrm>
              <a:off x="8665866" y="3371132"/>
              <a:ext cx="0" cy="103781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6" name="Group 55">
              <a:extLst>
                <a:ext uri="{FF2B5EF4-FFF2-40B4-BE49-F238E27FC236}">
                  <a16:creationId xmlns:a16="http://schemas.microsoft.com/office/drawing/2014/main" id="{C6307700-8FE0-41D6-A013-0BA3A89DAF65}"/>
                </a:ext>
              </a:extLst>
            </p:cNvPr>
            <p:cNvGrpSpPr/>
            <p:nvPr/>
          </p:nvGrpSpPr>
          <p:grpSpPr>
            <a:xfrm>
              <a:off x="7763367" y="4521260"/>
              <a:ext cx="169724" cy="1435317"/>
              <a:chOff x="7852820" y="4247554"/>
              <a:chExt cx="169724" cy="1435317"/>
            </a:xfrm>
          </p:grpSpPr>
          <p:cxnSp>
            <p:nvCxnSpPr>
              <p:cNvPr id="88" name="Straight Connector 87">
                <a:extLst>
                  <a:ext uri="{FF2B5EF4-FFF2-40B4-BE49-F238E27FC236}">
                    <a16:creationId xmlns:a16="http://schemas.microsoft.com/office/drawing/2014/main" id="{BE855D2D-AD59-4D43-9D47-9B765F1A07D7}"/>
                  </a:ext>
                </a:extLst>
              </p:cNvPr>
              <p:cNvCxnSpPr>
                <a:cxnSpLocks/>
              </p:cNvCxnSpPr>
              <p:nvPr/>
            </p:nvCxnSpPr>
            <p:spPr>
              <a:xfrm>
                <a:off x="7852820" y="5682871"/>
                <a:ext cx="1697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92006797-C593-4AB0-9481-E23F1772B0CE}"/>
                  </a:ext>
                </a:extLst>
              </p:cNvPr>
              <p:cNvCxnSpPr>
                <a:cxnSpLocks/>
              </p:cNvCxnSpPr>
              <p:nvPr/>
            </p:nvCxnSpPr>
            <p:spPr>
              <a:xfrm>
                <a:off x="7867153" y="4247554"/>
                <a:ext cx="0" cy="143527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7" name="Straight Connector 56">
              <a:extLst>
                <a:ext uri="{FF2B5EF4-FFF2-40B4-BE49-F238E27FC236}">
                  <a16:creationId xmlns:a16="http://schemas.microsoft.com/office/drawing/2014/main" id="{D10C49FB-AA86-4582-9E14-2C494B290A57}"/>
                </a:ext>
              </a:extLst>
            </p:cNvPr>
            <p:cNvCxnSpPr>
              <a:cxnSpLocks/>
            </p:cNvCxnSpPr>
            <p:nvPr/>
          </p:nvCxnSpPr>
          <p:spPr>
            <a:xfrm>
              <a:off x="9236157" y="4521260"/>
              <a:ext cx="0" cy="103781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id="{D996510A-F21E-4568-8323-ED788EF5D5F7}"/>
                </a:ext>
              </a:extLst>
            </p:cNvPr>
            <p:cNvGrpSpPr/>
            <p:nvPr/>
          </p:nvGrpSpPr>
          <p:grpSpPr>
            <a:xfrm>
              <a:off x="7125034" y="2532048"/>
              <a:ext cx="2590464" cy="1653075"/>
              <a:chOff x="6570665" y="2228020"/>
              <a:chExt cx="2590464" cy="2008839"/>
            </a:xfrm>
          </p:grpSpPr>
          <p:grpSp>
            <p:nvGrpSpPr>
              <p:cNvPr id="82" name="Group 81">
                <a:extLst>
                  <a:ext uri="{FF2B5EF4-FFF2-40B4-BE49-F238E27FC236}">
                    <a16:creationId xmlns:a16="http://schemas.microsoft.com/office/drawing/2014/main" id="{93F2F4DB-7678-4DB2-983F-49DEE0D86ABF}"/>
                  </a:ext>
                </a:extLst>
              </p:cNvPr>
              <p:cNvGrpSpPr/>
              <p:nvPr/>
            </p:nvGrpSpPr>
            <p:grpSpPr>
              <a:xfrm>
                <a:off x="7014780" y="2228020"/>
                <a:ext cx="2146349" cy="1370309"/>
                <a:chOff x="7014780" y="2228020"/>
                <a:chExt cx="2146349" cy="1370309"/>
              </a:xfrm>
            </p:grpSpPr>
            <p:sp>
              <p:nvSpPr>
                <p:cNvPr id="85" name="Oval 84">
                  <a:extLst>
                    <a:ext uri="{FF2B5EF4-FFF2-40B4-BE49-F238E27FC236}">
                      <a16:creationId xmlns:a16="http://schemas.microsoft.com/office/drawing/2014/main" id="{098D08FC-D9C1-4ED3-AC02-D0D6EB9B321C}"/>
                    </a:ext>
                  </a:extLst>
                </p:cNvPr>
                <p:cNvSpPr/>
                <p:nvPr/>
              </p:nvSpPr>
              <p:spPr>
                <a:xfrm>
                  <a:off x="7017027" y="3247690"/>
                  <a:ext cx="2144101" cy="350639"/>
                </a:xfrm>
                <a:prstGeom prst="ellipse">
                  <a:avLst/>
                </a:prstGeom>
                <a:solidFill>
                  <a:srgbClr val="005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86" name="Rectangle 85">
                  <a:extLst>
                    <a:ext uri="{FF2B5EF4-FFF2-40B4-BE49-F238E27FC236}">
                      <a16:creationId xmlns:a16="http://schemas.microsoft.com/office/drawing/2014/main" id="{D569A9A4-7193-43D0-90BF-20C19E3715A0}"/>
                    </a:ext>
                  </a:extLst>
                </p:cNvPr>
                <p:cNvSpPr/>
                <p:nvPr/>
              </p:nvSpPr>
              <p:spPr>
                <a:xfrm>
                  <a:off x="7014780" y="2412808"/>
                  <a:ext cx="2146348" cy="1016190"/>
                </a:xfrm>
                <a:prstGeom prst="rect">
                  <a:avLst/>
                </a:prstGeom>
                <a:solidFill>
                  <a:srgbClr val="005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87" name="Oval 86">
                  <a:extLst>
                    <a:ext uri="{FF2B5EF4-FFF2-40B4-BE49-F238E27FC236}">
                      <a16:creationId xmlns:a16="http://schemas.microsoft.com/office/drawing/2014/main" id="{56B663F0-AF2A-4D0E-A32F-BE253A7E6876}"/>
                    </a:ext>
                  </a:extLst>
                </p:cNvPr>
                <p:cNvSpPr/>
                <p:nvPr/>
              </p:nvSpPr>
              <p:spPr>
                <a:xfrm>
                  <a:off x="7014780" y="2228020"/>
                  <a:ext cx="2146349" cy="350639"/>
                </a:xfrm>
                <a:prstGeom prst="ellipse">
                  <a:avLst/>
                </a:prstGeom>
                <a:solidFill>
                  <a:srgbClr val="639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sp>
            <p:nvSpPr>
              <p:cNvPr id="83" name="TextBox 82">
                <a:extLst>
                  <a:ext uri="{FF2B5EF4-FFF2-40B4-BE49-F238E27FC236}">
                    <a16:creationId xmlns:a16="http://schemas.microsoft.com/office/drawing/2014/main" id="{B5173892-2A14-4188-B907-738D6952575F}"/>
                  </a:ext>
                </a:extLst>
              </p:cNvPr>
              <p:cNvSpPr txBox="1">
                <a:spLocks/>
              </p:cNvSpPr>
              <p:nvPr/>
            </p:nvSpPr>
            <p:spPr>
              <a:xfrm>
                <a:off x="6570665" y="3750640"/>
                <a:ext cx="1657107" cy="486219"/>
              </a:xfrm>
              <a:prstGeom prst="rect">
                <a:avLst/>
              </a:prstGeom>
              <a:noFill/>
            </p:spPr>
            <p:txBody>
              <a:bodyPr wrap="square" rtlCol="0">
                <a:spAutoFit/>
              </a:bodyPr>
              <a:lstStyle/>
              <a:p>
                <a:pPr algn="ctr"/>
                <a:r>
                  <a:rPr lang="en-US" sz="2000" b="1" dirty="0">
                    <a:solidFill>
                      <a:srgbClr val="0070C0"/>
                    </a:solidFill>
                    <a:latin typeface="Roboto" panose="02000000000000000000" pitchFamily="2" charset="0"/>
                    <a:ea typeface="Roboto" panose="02000000000000000000" pitchFamily="2" charset="0"/>
                  </a:rPr>
                  <a:t>SMB/CIFS</a:t>
                </a:r>
              </a:p>
            </p:txBody>
          </p:sp>
          <p:sp>
            <p:nvSpPr>
              <p:cNvPr id="84" name="TextBox 83">
                <a:extLst>
                  <a:ext uri="{FF2B5EF4-FFF2-40B4-BE49-F238E27FC236}">
                    <a16:creationId xmlns:a16="http://schemas.microsoft.com/office/drawing/2014/main" id="{08C79325-A584-44A7-AA49-99ECB256C226}"/>
                  </a:ext>
                </a:extLst>
              </p:cNvPr>
              <p:cNvSpPr txBox="1">
                <a:spLocks noGrp="1" noRot="1" noMove="1" noResize="1" noEditPoints="1" noAdjustHandles="1" noChangeArrowheads="1" noChangeShapeType="1"/>
              </p:cNvSpPr>
              <p:nvPr/>
            </p:nvSpPr>
            <p:spPr>
              <a:xfrm>
                <a:off x="7642172" y="2265630"/>
                <a:ext cx="891564" cy="336613"/>
              </a:xfrm>
              <a:prstGeom prst="rect">
                <a:avLst/>
              </a:prstGeom>
              <a:noFill/>
            </p:spPr>
            <p:txBody>
              <a:bodyPr wrap="square" rtlCol="0">
                <a:spAutoFit/>
              </a:bodyPr>
              <a:lstStyle/>
              <a:p>
                <a:pPr algn="ctr"/>
                <a:r>
                  <a:rPr lang="en-US" sz="1200" b="1" dirty="0">
                    <a:solidFill>
                      <a:schemeClr val="bg1"/>
                    </a:solidFill>
                    <a:latin typeface="Roboto" panose="02000000000000000000" pitchFamily="2" charset="0"/>
                    <a:ea typeface="Roboto" panose="02000000000000000000" pitchFamily="2" charset="0"/>
                  </a:rPr>
                  <a:t>Datastore</a:t>
                </a:r>
              </a:p>
            </p:txBody>
          </p:sp>
        </p:grpSp>
        <p:grpSp>
          <p:nvGrpSpPr>
            <p:cNvPr id="59" name="Group 58">
              <a:extLst>
                <a:ext uri="{FF2B5EF4-FFF2-40B4-BE49-F238E27FC236}">
                  <a16:creationId xmlns:a16="http://schemas.microsoft.com/office/drawing/2014/main" id="{D7DC798A-A03E-4443-A3A0-3FE4BCE1D234}"/>
                </a:ext>
              </a:extLst>
            </p:cNvPr>
            <p:cNvGrpSpPr/>
            <p:nvPr/>
          </p:nvGrpSpPr>
          <p:grpSpPr>
            <a:xfrm>
              <a:off x="7569149" y="4127635"/>
              <a:ext cx="2266348" cy="762274"/>
              <a:chOff x="7014780" y="4093583"/>
              <a:chExt cx="2266348" cy="876981"/>
            </a:xfrm>
          </p:grpSpPr>
          <p:pic>
            <p:nvPicPr>
              <p:cNvPr id="80" name="Picture 79">
                <a:extLst>
                  <a:ext uri="{FF2B5EF4-FFF2-40B4-BE49-F238E27FC236}">
                    <a16:creationId xmlns:a16="http://schemas.microsoft.com/office/drawing/2014/main" id="{D985A37C-2AD4-4AC5-9985-465F67DF2535}"/>
                  </a:ext>
                </a:extLst>
              </p:cNvPr>
              <p:cNvPicPr>
                <a:picLocks noChangeAspect="1"/>
              </p:cNvPicPr>
              <p:nvPr/>
            </p:nvPicPr>
            <p:blipFill>
              <a:blip r:embed="rId3">
                <a:extLst>
                  <a:ext uri="{BEBA8EAE-BF5A-486C-A8C5-ECC9F3942E4B}">
                    <a14:imgProps xmlns:a14="http://schemas.microsoft.com/office/drawing/2010/main">
                      <a14:imgLayer r:embed="rId4">
                        <a14:imgEffect>
                          <a14:saturation sat="284000"/>
                        </a14:imgEffect>
                        <a14:imgEffect>
                          <a14:brightnessContrast bright="11000"/>
                        </a14:imgEffect>
                      </a14:imgLayer>
                    </a14:imgProps>
                  </a:ext>
                </a:extLst>
              </a:blip>
              <a:stretch>
                <a:fillRect/>
              </a:stretch>
            </p:blipFill>
            <p:spPr>
              <a:xfrm>
                <a:off x="7014780" y="4093583"/>
                <a:ext cx="2266348" cy="876981"/>
              </a:xfrm>
              <a:prstGeom prst="rect">
                <a:avLst/>
              </a:prstGeom>
            </p:spPr>
          </p:pic>
          <p:sp>
            <p:nvSpPr>
              <p:cNvPr id="81" name="TextBox 80">
                <a:extLst>
                  <a:ext uri="{FF2B5EF4-FFF2-40B4-BE49-F238E27FC236}">
                    <a16:creationId xmlns:a16="http://schemas.microsoft.com/office/drawing/2014/main" id="{5E0B0D21-3D83-42A6-B238-0CFD806DE230}"/>
                  </a:ext>
                </a:extLst>
              </p:cNvPr>
              <p:cNvSpPr txBox="1">
                <a:spLocks noGrp="1" noRot="1" noMove="1" noResize="1" noEditPoints="1" noAdjustHandles="1" noChangeArrowheads="1" noChangeShapeType="1"/>
              </p:cNvSpPr>
              <p:nvPr/>
            </p:nvSpPr>
            <p:spPr>
              <a:xfrm>
                <a:off x="7256389" y="4450180"/>
                <a:ext cx="1657115" cy="460319"/>
              </a:xfrm>
              <a:prstGeom prst="rect">
                <a:avLst/>
              </a:prstGeom>
              <a:noFill/>
            </p:spPr>
            <p:txBody>
              <a:bodyPr wrap="square" rtlCol="0">
                <a:spAutoFit/>
              </a:bodyPr>
              <a:lstStyle/>
              <a:p>
                <a:pPr algn="ctr"/>
                <a:r>
                  <a:rPr lang="en-US" sz="2000" dirty="0">
                    <a:solidFill>
                      <a:schemeClr val="bg1"/>
                    </a:solidFill>
                    <a:latin typeface="Roboto" panose="02000000000000000000" pitchFamily="2" charset="0"/>
                    <a:ea typeface="Roboto" panose="02000000000000000000" pitchFamily="2" charset="0"/>
                  </a:rPr>
                  <a:t>IP Network</a:t>
                </a:r>
              </a:p>
            </p:txBody>
          </p:sp>
        </p:grpSp>
        <p:sp>
          <p:nvSpPr>
            <p:cNvPr id="137" name="TextBox 136">
              <a:extLst>
                <a:ext uri="{FF2B5EF4-FFF2-40B4-BE49-F238E27FC236}">
                  <a16:creationId xmlns:a16="http://schemas.microsoft.com/office/drawing/2014/main" id="{EE5E496A-13CF-44D4-914E-D08EC9888369}"/>
                </a:ext>
              </a:extLst>
            </p:cNvPr>
            <p:cNvSpPr txBox="1">
              <a:spLocks noGrp="1" noRot="1" noMove="1" noResize="1" noEditPoints="1" noAdjustHandles="1" noChangeArrowheads="1" noChangeShapeType="1"/>
            </p:cNvSpPr>
            <p:nvPr/>
          </p:nvSpPr>
          <p:spPr>
            <a:xfrm>
              <a:off x="10048533" y="2821334"/>
              <a:ext cx="891564" cy="276999"/>
            </a:xfrm>
            <a:prstGeom prst="rect">
              <a:avLst/>
            </a:prstGeom>
            <a:noFill/>
          </p:spPr>
          <p:txBody>
            <a:bodyPr wrap="square" rtlCol="0">
              <a:spAutoFit/>
            </a:bodyPr>
            <a:lstStyle/>
            <a:p>
              <a:pPr algn="ctr"/>
              <a:r>
                <a:rPr lang="en-US" sz="1200" b="1" dirty="0">
                  <a:solidFill>
                    <a:schemeClr val="bg1"/>
                  </a:solidFill>
                  <a:latin typeface="Roboto" panose="02000000000000000000" pitchFamily="2" charset="0"/>
                  <a:ea typeface="Roboto" panose="02000000000000000000" pitchFamily="2" charset="0"/>
                </a:rPr>
                <a:t>Virtual</a:t>
              </a:r>
            </a:p>
          </p:txBody>
        </p:sp>
        <p:sp>
          <p:nvSpPr>
            <p:cNvPr id="138" name="TextBox 137">
              <a:extLst>
                <a:ext uri="{FF2B5EF4-FFF2-40B4-BE49-F238E27FC236}">
                  <a16:creationId xmlns:a16="http://schemas.microsoft.com/office/drawing/2014/main" id="{574BF872-6415-4102-B37C-124CC0F7009D}"/>
                </a:ext>
              </a:extLst>
            </p:cNvPr>
            <p:cNvSpPr txBox="1">
              <a:spLocks noGrp="1" noRot="1" noMove="1" noResize="1" noEditPoints="1" noAdjustHandles="1" noChangeArrowheads="1" noChangeShapeType="1"/>
            </p:cNvSpPr>
            <p:nvPr/>
          </p:nvSpPr>
          <p:spPr>
            <a:xfrm>
              <a:off x="10068411" y="3142776"/>
              <a:ext cx="891564" cy="276999"/>
            </a:xfrm>
            <a:prstGeom prst="rect">
              <a:avLst/>
            </a:prstGeom>
            <a:noFill/>
          </p:spPr>
          <p:txBody>
            <a:bodyPr wrap="square" rtlCol="0">
              <a:spAutoFit/>
            </a:bodyPr>
            <a:lstStyle/>
            <a:p>
              <a:pPr algn="ctr"/>
              <a:r>
                <a:rPr lang="en-US" sz="1200" b="1" dirty="0">
                  <a:solidFill>
                    <a:srgbClr val="639ADE"/>
                  </a:solidFill>
                  <a:latin typeface="Roboto" panose="02000000000000000000" pitchFamily="2" charset="0"/>
                  <a:ea typeface="Roboto" panose="02000000000000000000" pitchFamily="2" charset="0"/>
                </a:rPr>
                <a:t>Physical</a:t>
              </a:r>
            </a:p>
          </p:txBody>
        </p:sp>
        <p:sp>
          <p:nvSpPr>
            <p:cNvPr id="50" name="Rectangle 49">
              <a:extLst>
                <a:ext uri="{FF2B5EF4-FFF2-40B4-BE49-F238E27FC236}">
                  <a16:creationId xmlns:a16="http://schemas.microsoft.com/office/drawing/2014/main" id="{C1F53452-8010-402E-A47D-8E60061DBD09}"/>
                </a:ext>
              </a:extLst>
            </p:cNvPr>
            <p:cNvSpPr/>
            <p:nvPr/>
          </p:nvSpPr>
          <p:spPr>
            <a:xfrm>
              <a:off x="7325138" y="1701975"/>
              <a:ext cx="715617" cy="381369"/>
            </a:xfrm>
            <a:prstGeom prst="rect">
              <a:avLst/>
            </a:prstGeom>
            <a:solidFill>
              <a:srgbClr val="639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40" name="Rectangle 139">
              <a:extLst>
                <a:ext uri="{FF2B5EF4-FFF2-40B4-BE49-F238E27FC236}">
                  <a16:creationId xmlns:a16="http://schemas.microsoft.com/office/drawing/2014/main" id="{93224551-56E8-43CF-813A-A839F445B6A7}"/>
                </a:ext>
              </a:extLst>
            </p:cNvPr>
            <p:cNvSpPr/>
            <p:nvPr/>
          </p:nvSpPr>
          <p:spPr>
            <a:xfrm>
              <a:off x="8291374" y="1704988"/>
              <a:ext cx="715617" cy="381369"/>
            </a:xfrm>
            <a:prstGeom prst="rect">
              <a:avLst/>
            </a:prstGeom>
            <a:solidFill>
              <a:srgbClr val="639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41" name="TextBox 140">
              <a:extLst>
                <a:ext uri="{FF2B5EF4-FFF2-40B4-BE49-F238E27FC236}">
                  <a16:creationId xmlns:a16="http://schemas.microsoft.com/office/drawing/2014/main" id="{EB630FFC-A3B3-422A-B854-2BF4754FDF8F}"/>
                </a:ext>
              </a:extLst>
            </p:cNvPr>
            <p:cNvSpPr txBox="1">
              <a:spLocks noGrp="1" noRot="1" noMove="1" noResize="1" noEditPoints="1" noAdjustHandles="1" noChangeArrowheads="1" noChangeShapeType="1"/>
            </p:cNvSpPr>
            <p:nvPr/>
          </p:nvSpPr>
          <p:spPr>
            <a:xfrm>
              <a:off x="7402851" y="1749185"/>
              <a:ext cx="543812" cy="276999"/>
            </a:xfrm>
            <a:prstGeom prst="rect">
              <a:avLst/>
            </a:prstGeom>
            <a:noFill/>
          </p:spPr>
          <p:txBody>
            <a:bodyPr wrap="square" rtlCol="0">
              <a:spAutoFit/>
            </a:bodyPr>
            <a:lstStyle/>
            <a:p>
              <a:pPr algn="ctr"/>
              <a:r>
                <a:rPr lang="en-US" sz="1200" b="1" dirty="0">
                  <a:solidFill>
                    <a:schemeClr val="bg1"/>
                  </a:solidFill>
                  <a:latin typeface="Roboto" panose="02000000000000000000" pitchFamily="2" charset="0"/>
                  <a:ea typeface="Roboto" panose="02000000000000000000" pitchFamily="2" charset="0"/>
                </a:rPr>
                <a:t>VM1</a:t>
              </a:r>
            </a:p>
          </p:txBody>
        </p:sp>
        <p:sp>
          <p:nvSpPr>
            <p:cNvPr id="142" name="TextBox 141">
              <a:extLst>
                <a:ext uri="{FF2B5EF4-FFF2-40B4-BE49-F238E27FC236}">
                  <a16:creationId xmlns:a16="http://schemas.microsoft.com/office/drawing/2014/main" id="{45E3EB0C-1A1C-4954-BDFC-C12A99D92894}"/>
                </a:ext>
              </a:extLst>
            </p:cNvPr>
            <p:cNvSpPr txBox="1">
              <a:spLocks noGrp="1" noRot="1" noMove="1" noResize="1" noEditPoints="1" noAdjustHandles="1" noChangeArrowheads="1" noChangeShapeType="1"/>
            </p:cNvSpPr>
            <p:nvPr/>
          </p:nvSpPr>
          <p:spPr>
            <a:xfrm>
              <a:off x="8338930" y="1763344"/>
              <a:ext cx="594022" cy="276999"/>
            </a:xfrm>
            <a:prstGeom prst="rect">
              <a:avLst/>
            </a:prstGeom>
            <a:noFill/>
          </p:spPr>
          <p:txBody>
            <a:bodyPr wrap="square" rtlCol="0">
              <a:spAutoFit/>
            </a:bodyPr>
            <a:lstStyle/>
            <a:p>
              <a:pPr algn="ctr"/>
              <a:r>
                <a:rPr lang="en-US" sz="1200" b="1" dirty="0">
                  <a:solidFill>
                    <a:schemeClr val="bg1"/>
                  </a:solidFill>
                  <a:latin typeface="Roboto" panose="02000000000000000000" pitchFamily="2" charset="0"/>
                  <a:ea typeface="Roboto" panose="02000000000000000000" pitchFamily="2" charset="0"/>
                </a:rPr>
                <a:t>VM2</a:t>
              </a:r>
            </a:p>
          </p:txBody>
        </p:sp>
        <p:grpSp>
          <p:nvGrpSpPr>
            <p:cNvPr id="64" name="Group 63">
              <a:extLst>
                <a:ext uri="{FF2B5EF4-FFF2-40B4-BE49-F238E27FC236}">
                  <a16:creationId xmlns:a16="http://schemas.microsoft.com/office/drawing/2014/main" id="{42886545-0FF3-4DA2-B85F-8AA8DFF2433F}"/>
                </a:ext>
              </a:extLst>
            </p:cNvPr>
            <p:cNvGrpSpPr/>
            <p:nvPr/>
          </p:nvGrpSpPr>
          <p:grpSpPr>
            <a:xfrm>
              <a:off x="7944021" y="6073317"/>
              <a:ext cx="665922" cy="337930"/>
              <a:chOff x="9015508" y="5821845"/>
              <a:chExt cx="665922" cy="337930"/>
            </a:xfrm>
          </p:grpSpPr>
          <p:sp>
            <p:nvSpPr>
              <p:cNvPr id="73" name="Flowchart: Magnetic Disk 72">
                <a:extLst>
                  <a:ext uri="{FF2B5EF4-FFF2-40B4-BE49-F238E27FC236}">
                    <a16:creationId xmlns:a16="http://schemas.microsoft.com/office/drawing/2014/main" id="{5788AA98-7F66-468B-B021-20261C76ECBC}"/>
                  </a:ext>
                </a:extLst>
              </p:cNvPr>
              <p:cNvSpPr/>
              <p:nvPr/>
            </p:nvSpPr>
            <p:spPr>
              <a:xfrm>
                <a:off x="9015508" y="5821845"/>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94" name="Oval 93">
                <a:extLst>
                  <a:ext uri="{FF2B5EF4-FFF2-40B4-BE49-F238E27FC236}">
                    <a16:creationId xmlns:a16="http://schemas.microsoft.com/office/drawing/2014/main" id="{3A009CBD-0D4B-487B-A3C9-536C8EAFCC09}"/>
                  </a:ext>
                </a:extLst>
              </p:cNvPr>
              <p:cNvSpPr/>
              <p:nvPr/>
            </p:nvSpPr>
            <p:spPr>
              <a:xfrm>
                <a:off x="9045325" y="5843470"/>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grpSp>
        <p:grpSp>
          <p:nvGrpSpPr>
            <p:cNvPr id="95" name="Group 94">
              <a:extLst>
                <a:ext uri="{FF2B5EF4-FFF2-40B4-BE49-F238E27FC236}">
                  <a16:creationId xmlns:a16="http://schemas.microsoft.com/office/drawing/2014/main" id="{3172FE2E-7C31-469F-A8DD-8B677B0745D5}"/>
                </a:ext>
              </a:extLst>
            </p:cNvPr>
            <p:cNvGrpSpPr/>
            <p:nvPr/>
          </p:nvGrpSpPr>
          <p:grpSpPr>
            <a:xfrm>
              <a:off x="8955871" y="6080262"/>
              <a:ext cx="665922" cy="337930"/>
              <a:chOff x="9015508" y="5821845"/>
              <a:chExt cx="665922" cy="337930"/>
            </a:xfrm>
          </p:grpSpPr>
          <p:sp>
            <p:nvSpPr>
              <p:cNvPr id="96" name="Flowchart: Magnetic Disk 95">
                <a:extLst>
                  <a:ext uri="{FF2B5EF4-FFF2-40B4-BE49-F238E27FC236}">
                    <a16:creationId xmlns:a16="http://schemas.microsoft.com/office/drawing/2014/main" id="{CF41338D-DB43-45D7-9F87-B3C30D0C441E}"/>
                  </a:ext>
                </a:extLst>
              </p:cNvPr>
              <p:cNvSpPr/>
              <p:nvPr/>
            </p:nvSpPr>
            <p:spPr>
              <a:xfrm>
                <a:off x="9015508" y="5821845"/>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97" name="Oval 96">
                <a:extLst>
                  <a:ext uri="{FF2B5EF4-FFF2-40B4-BE49-F238E27FC236}">
                    <a16:creationId xmlns:a16="http://schemas.microsoft.com/office/drawing/2014/main" id="{283A48D2-6518-40D2-9451-6A46AC379D49}"/>
                  </a:ext>
                </a:extLst>
              </p:cNvPr>
              <p:cNvSpPr/>
              <p:nvPr/>
            </p:nvSpPr>
            <p:spPr>
              <a:xfrm>
                <a:off x="9045325" y="5843470"/>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grpSp>
        <p:grpSp>
          <p:nvGrpSpPr>
            <p:cNvPr id="98" name="Group 97">
              <a:extLst>
                <a:ext uri="{FF2B5EF4-FFF2-40B4-BE49-F238E27FC236}">
                  <a16:creationId xmlns:a16="http://schemas.microsoft.com/office/drawing/2014/main" id="{661A9D05-F41F-4F7B-96EA-09521945F06C}"/>
                </a:ext>
              </a:extLst>
            </p:cNvPr>
            <p:cNvGrpSpPr/>
            <p:nvPr/>
          </p:nvGrpSpPr>
          <p:grpSpPr>
            <a:xfrm>
              <a:off x="7939715" y="5210839"/>
              <a:ext cx="689113" cy="914654"/>
              <a:chOff x="9358519" y="2633870"/>
              <a:chExt cx="689113" cy="914654"/>
            </a:xfrm>
          </p:grpSpPr>
          <p:grpSp>
            <p:nvGrpSpPr>
              <p:cNvPr id="99" name="Group 98">
                <a:extLst>
                  <a:ext uri="{FF2B5EF4-FFF2-40B4-BE49-F238E27FC236}">
                    <a16:creationId xmlns:a16="http://schemas.microsoft.com/office/drawing/2014/main" id="{8A10FADE-DA73-4C35-97B5-F310854D87A4}"/>
                  </a:ext>
                </a:extLst>
              </p:cNvPr>
              <p:cNvGrpSpPr/>
              <p:nvPr/>
            </p:nvGrpSpPr>
            <p:grpSpPr>
              <a:xfrm>
                <a:off x="9362661" y="3210594"/>
                <a:ext cx="665922" cy="337930"/>
                <a:chOff x="9362661" y="3225834"/>
                <a:chExt cx="665922" cy="337930"/>
              </a:xfrm>
            </p:grpSpPr>
            <p:sp>
              <p:nvSpPr>
                <p:cNvPr id="106" name="Flowchart: Magnetic Disk 105">
                  <a:extLst>
                    <a:ext uri="{FF2B5EF4-FFF2-40B4-BE49-F238E27FC236}">
                      <a16:creationId xmlns:a16="http://schemas.microsoft.com/office/drawing/2014/main" id="{34E8AE3C-499D-42AF-AE0C-690D54DD6444}"/>
                    </a:ext>
                  </a:extLst>
                </p:cNvPr>
                <p:cNvSpPr/>
                <p:nvPr/>
              </p:nvSpPr>
              <p:spPr>
                <a:xfrm>
                  <a:off x="9362661" y="3225834"/>
                  <a:ext cx="665922" cy="337930"/>
                </a:xfrm>
                <a:prstGeom prst="flowChartMagneticDisk">
                  <a:avLst/>
                </a:prstGeom>
                <a:solidFill>
                  <a:srgbClr val="005C99"/>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07" name="Oval 106">
                  <a:extLst>
                    <a:ext uri="{FF2B5EF4-FFF2-40B4-BE49-F238E27FC236}">
                      <a16:creationId xmlns:a16="http://schemas.microsoft.com/office/drawing/2014/main" id="{5F7F58E2-AC2F-4340-86B9-AA96E2073D46}"/>
                    </a:ext>
                  </a:extLst>
                </p:cNvPr>
                <p:cNvSpPr/>
                <p:nvPr/>
              </p:nvSpPr>
              <p:spPr>
                <a:xfrm>
                  <a:off x="9374091" y="3248631"/>
                  <a:ext cx="627159" cy="82660"/>
                </a:xfrm>
                <a:prstGeom prst="ellipse">
                  <a:avLst/>
                </a:prstGeom>
                <a:solidFill>
                  <a:srgbClr val="639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grpSp>
            <p:nvGrpSpPr>
              <p:cNvPr id="100" name="Group 99">
                <a:extLst>
                  <a:ext uri="{FF2B5EF4-FFF2-40B4-BE49-F238E27FC236}">
                    <a16:creationId xmlns:a16="http://schemas.microsoft.com/office/drawing/2014/main" id="{B5C65AF3-0486-4D3C-8FF7-2EB53C957AAF}"/>
                  </a:ext>
                </a:extLst>
              </p:cNvPr>
              <p:cNvGrpSpPr/>
              <p:nvPr/>
            </p:nvGrpSpPr>
            <p:grpSpPr>
              <a:xfrm>
                <a:off x="9358519" y="2916740"/>
                <a:ext cx="665922" cy="337930"/>
                <a:chOff x="9362661" y="2931980"/>
                <a:chExt cx="665922" cy="337930"/>
              </a:xfrm>
            </p:grpSpPr>
            <p:sp>
              <p:nvSpPr>
                <p:cNvPr id="104" name="Flowchart: Magnetic Disk 103">
                  <a:extLst>
                    <a:ext uri="{FF2B5EF4-FFF2-40B4-BE49-F238E27FC236}">
                      <a16:creationId xmlns:a16="http://schemas.microsoft.com/office/drawing/2014/main" id="{31E9FC95-9000-4B0C-90AD-25BE36DD521B}"/>
                    </a:ext>
                  </a:extLst>
                </p:cNvPr>
                <p:cNvSpPr/>
                <p:nvPr/>
              </p:nvSpPr>
              <p:spPr>
                <a:xfrm>
                  <a:off x="9362661" y="2931980"/>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05" name="Oval 104">
                  <a:extLst>
                    <a:ext uri="{FF2B5EF4-FFF2-40B4-BE49-F238E27FC236}">
                      <a16:creationId xmlns:a16="http://schemas.microsoft.com/office/drawing/2014/main" id="{26757BDF-8209-4984-B14C-1DF3BE86FB88}"/>
                    </a:ext>
                  </a:extLst>
                </p:cNvPr>
                <p:cNvSpPr/>
                <p:nvPr/>
              </p:nvSpPr>
              <p:spPr>
                <a:xfrm>
                  <a:off x="9385852" y="2954349"/>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sp>
            <p:nvSpPr>
              <p:cNvPr id="101" name="TextBox 100">
                <a:extLst>
                  <a:ext uri="{FF2B5EF4-FFF2-40B4-BE49-F238E27FC236}">
                    <a16:creationId xmlns:a16="http://schemas.microsoft.com/office/drawing/2014/main" id="{3419112D-1EE8-4F4B-96DF-1560A9DD6944}"/>
                  </a:ext>
                </a:extLst>
              </p:cNvPr>
              <p:cNvSpPr txBox="1">
                <a:spLocks noGrp="1" noRot="1" noMove="1" noResize="1" noEditPoints="1" noAdjustHandles="1" noChangeArrowheads="1" noChangeShapeType="1"/>
              </p:cNvSpPr>
              <p:nvPr/>
            </p:nvSpPr>
            <p:spPr>
              <a:xfrm>
                <a:off x="9376897" y="2981082"/>
                <a:ext cx="670735" cy="307777"/>
              </a:xfrm>
              <a:prstGeom prst="rect">
                <a:avLst/>
              </a:prstGeom>
              <a:noFill/>
            </p:spPr>
            <p:txBody>
              <a:bodyPr wrap="square" rtlCol="0">
                <a:spAutoFit/>
              </a:bodyPr>
              <a:lstStyle/>
              <a:p>
                <a:r>
                  <a:rPr lang="en-US" b="1" dirty="0">
                    <a:solidFill>
                      <a:schemeClr val="bg1"/>
                    </a:solidFill>
                    <a:latin typeface="Roboto" panose="02000000000000000000" pitchFamily="2" charset="0"/>
                    <a:ea typeface="Roboto" panose="02000000000000000000" pitchFamily="2" charset="0"/>
                  </a:rPr>
                  <a:t>iSCSI</a:t>
                </a:r>
              </a:p>
            </p:txBody>
          </p:sp>
          <p:sp>
            <p:nvSpPr>
              <p:cNvPr id="102" name="Flowchart: Magnetic Disk 101">
                <a:extLst>
                  <a:ext uri="{FF2B5EF4-FFF2-40B4-BE49-F238E27FC236}">
                    <a16:creationId xmlns:a16="http://schemas.microsoft.com/office/drawing/2014/main" id="{8C93E904-D4CB-4C7A-9919-1FBD0E210D20}"/>
                  </a:ext>
                </a:extLst>
              </p:cNvPr>
              <p:cNvSpPr/>
              <p:nvPr/>
            </p:nvSpPr>
            <p:spPr>
              <a:xfrm>
                <a:off x="9362661" y="2633870"/>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03" name="Oval 102">
                <a:extLst>
                  <a:ext uri="{FF2B5EF4-FFF2-40B4-BE49-F238E27FC236}">
                    <a16:creationId xmlns:a16="http://schemas.microsoft.com/office/drawing/2014/main" id="{0EEB173B-6F7F-422C-A473-D21E19130F96}"/>
                  </a:ext>
                </a:extLst>
              </p:cNvPr>
              <p:cNvSpPr/>
              <p:nvPr/>
            </p:nvSpPr>
            <p:spPr>
              <a:xfrm>
                <a:off x="9385521" y="2649110"/>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grpSp>
        <p:grpSp>
          <p:nvGrpSpPr>
            <p:cNvPr id="108" name="Group 107">
              <a:extLst>
                <a:ext uri="{FF2B5EF4-FFF2-40B4-BE49-F238E27FC236}">
                  <a16:creationId xmlns:a16="http://schemas.microsoft.com/office/drawing/2014/main" id="{6F3CB06B-2309-4652-AB23-6A750D65366E}"/>
                </a:ext>
              </a:extLst>
            </p:cNvPr>
            <p:cNvGrpSpPr/>
            <p:nvPr/>
          </p:nvGrpSpPr>
          <p:grpSpPr>
            <a:xfrm>
              <a:off x="8947587" y="5205858"/>
              <a:ext cx="739637" cy="914654"/>
              <a:chOff x="9358519" y="2633870"/>
              <a:chExt cx="739637" cy="914654"/>
            </a:xfrm>
          </p:grpSpPr>
          <p:grpSp>
            <p:nvGrpSpPr>
              <p:cNvPr id="109" name="Group 108">
                <a:extLst>
                  <a:ext uri="{FF2B5EF4-FFF2-40B4-BE49-F238E27FC236}">
                    <a16:creationId xmlns:a16="http://schemas.microsoft.com/office/drawing/2014/main" id="{50E53ED3-2C82-4416-8A6D-67BE04358500}"/>
                  </a:ext>
                </a:extLst>
              </p:cNvPr>
              <p:cNvGrpSpPr/>
              <p:nvPr/>
            </p:nvGrpSpPr>
            <p:grpSpPr>
              <a:xfrm>
                <a:off x="9362661" y="3210594"/>
                <a:ext cx="665922" cy="337930"/>
                <a:chOff x="9362661" y="3225834"/>
                <a:chExt cx="665922" cy="337930"/>
              </a:xfrm>
            </p:grpSpPr>
            <p:sp>
              <p:nvSpPr>
                <p:cNvPr id="116" name="Flowchart: Magnetic Disk 115">
                  <a:extLst>
                    <a:ext uri="{FF2B5EF4-FFF2-40B4-BE49-F238E27FC236}">
                      <a16:creationId xmlns:a16="http://schemas.microsoft.com/office/drawing/2014/main" id="{C19CEBF1-C07C-4EF0-85A8-50A9544B8DA8}"/>
                    </a:ext>
                  </a:extLst>
                </p:cNvPr>
                <p:cNvSpPr/>
                <p:nvPr/>
              </p:nvSpPr>
              <p:spPr>
                <a:xfrm>
                  <a:off x="9362661" y="3225834"/>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17" name="Oval 116">
                  <a:extLst>
                    <a:ext uri="{FF2B5EF4-FFF2-40B4-BE49-F238E27FC236}">
                      <a16:creationId xmlns:a16="http://schemas.microsoft.com/office/drawing/2014/main" id="{AD0780D2-2A17-4E82-AD80-8AB2C20A2FE9}"/>
                    </a:ext>
                  </a:extLst>
                </p:cNvPr>
                <p:cNvSpPr/>
                <p:nvPr/>
              </p:nvSpPr>
              <p:spPr>
                <a:xfrm>
                  <a:off x="9374091" y="3248631"/>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grpSp>
            <p:nvGrpSpPr>
              <p:cNvPr id="110" name="Group 109">
                <a:extLst>
                  <a:ext uri="{FF2B5EF4-FFF2-40B4-BE49-F238E27FC236}">
                    <a16:creationId xmlns:a16="http://schemas.microsoft.com/office/drawing/2014/main" id="{BFBBE779-0AE6-490E-9964-49E482280BF8}"/>
                  </a:ext>
                </a:extLst>
              </p:cNvPr>
              <p:cNvGrpSpPr/>
              <p:nvPr/>
            </p:nvGrpSpPr>
            <p:grpSpPr>
              <a:xfrm>
                <a:off x="9358519" y="2916740"/>
                <a:ext cx="665922" cy="337930"/>
                <a:chOff x="9362661" y="2931980"/>
                <a:chExt cx="665922" cy="337930"/>
              </a:xfrm>
            </p:grpSpPr>
            <p:sp>
              <p:nvSpPr>
                <p:cNvPr id="114" name="Flowchart: Magnetic Disk 113">
                  <a:extLst>
                    <a:ext uri="{FF2B5EF4-FFF2-40B4-BE49-F238E27FC236}">
                      <a16:creationId xmlns:a16="http://schemas.microsoft.com/office/drawing/2014/main" id="{37D34794-0CA9-476B-AB2A-2548AA913E3D}"/>
                    </a:ext>
                  </a:extLst>
                </p:cNvPr>
                <p:cNvSpPr/>
                <p:nvPr/>
              </p:nvSpPr>
              <p:spPr>
                <a:xfrm>
                  <a:off x="9362661" y="2931980"/>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15" name="Oval 114">
                  <a:extLst>
                    <a:ext uri="{FF2B5EF4-FFF2-40B4-BE49-F238E27FC236}">
                      <a16:creationId xmlns:a16="http://schemas.microsoft.com/office/drawing/2014/main" id="{F972144E-5379-42CA-8549-5A317EE5F296}"/>
                    </a:ext>
                  </a:extLst>
                </p:cNvPr>
                <p:cNvSpPr/>
                <p:nvPr/>
              </p:nvSpPr>
              <p:spPr>
                <a:xfrm>
                  <a:off x="9385852" y="2954349"/>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sp>
            <p:nvSpPr>
              <p:cNvPr id="111" name="TextBox 110">
                <a:extLst>
                  <a:ext uri="{FF2B5EF4-FFF2-40B4-BE49-F238E27FC236}">
                    <a16:creationId xmlns:a16="http://schemas.microsoft.com/office/drawing/2014/main" id="{514CB26C-54EB-412E-8E01-94DF8C3F8E66}"/>
                  </a:ext>
                </a:extLst>
              </p:cNvPr>
              <p:cNvSpPr txBox="1">
                <a:spLocks noGrp="1" noRot="1" noMove="1" noResize="1" noEditPoints="1" noAdjustHandles="1" noChangeArrowheads="1" noChangeShapeType="1"/>
              </p:cNvSpPr>
              <p:nvPr/>
            </p:nvSpPr>
            <p:spPr>
              <a:xfrm>
                <a:off x="9432234" y="2985759"/>
                <a:ext cx="665922" cy="307777"/>
              </a:xfrm>
              <a:prstGeom prst="rect">
                <a:avLst/>
              </a:prstGeom>
              <a:noFill/>
            </p:spPr>
            <p:txBody>
              <a:bodyPr wrap="square" rtlCol="0">
                <a:spAutoFit/>
              </a:bodyPr>
              <a:lstStyle/>
              <a:p>
                <a:r>
                  <a:rPr lang="en-US" b="1" dirty="0">
                    <a:solidFill>
                      <a:schemeClr val="bg1"/>
                    </a:solidFill>
                    <a:latin typeface="Roboto" panose="02000000000000000000" pitchFamily="2" charset="0"/>
                    <a:ea typeface="Roboto" panose="02000000000000000000" pitchFamily="2" charset="0"/>
                  </a:rPr>
                  <a:t>NAS</a:t>
                </a:r>
              </a:p>
            </p:txBody>
          </p:sp>
          <p:sp>
            <p:nvSpPr>
              <p:cNvPr id="112" name="Flowchart: Magnetic Disk 111">
                <a:extLst>
                  <a:ext uri="{FF2B5EF4-FFF2-40B4-BE49-F238E27FC236}">
                    <a16:creationId xmlns:a16="http://schemas.microsoft.com/office/drawing/2014/main" id="{6BDD2E6F-5A9C-4C99-8ECC-0F0AD33E334B}"/>
                  </a:ext>
                </a:extLst>
              </p:cNvPr>
              <p:cNvSpPr/>
              <p:nvPr/>
            </p:nvSpPr>
            <p:spPr>
              <a:xfrm>
                <a:off x="9362661" y="2633870"/>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13" name="Oval 112">
                <a:extLst>
                  <a:ext uri="{FF2B5EF4-FFF2-40B4-BE49-F238E27FC236}">
                    <a16:creationId xmlns:a16="http://schemas.microsoft.com/office/drawing/2014/main" id="{8FA18036-6A18-43E1-B007-39E6E063AB20}"/>
                  </a:ext>
                </a:extLst>
              </p:cNvPr>
              <p:cNvSpPr/>
              <p:nvPr/>
            </p:nvSpPr>
            <p:spPr>
              <a:xfrm>
                <a:off x="9385521" y="2649110"/>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grpSp>
      </p:grpSp>
      <p:sp>
        <p:nvSpPr>
          <p:cNvPr id="3" name="TextBox 2">
            <a:extLst>
              <a:ext uri="{FF2B5EF4-FFF2-40B4-BE49-F238E27FC236}">
                <a16:creationId xmlns:a16="http://schemas.microsoft.com/office/drawing/2014/main" id="{F105C9C5-BB63-5277-2FC3-C90A3F64A392}"/>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05.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538" name="Google Shape;538;g2f8de9e6bd7_0_120"/>
          <p:cNvSpPr txBox="1">
            <a:spLocks noGrp="1"/>
          </p:cNvSpPr>
          <p:nvPr>
            <p:ph type="title"/>
          </p:nvPr>
        </p:nvSpPr>
        <p:spPr>
          <a:xfrm>
            <a:off x="510212" y="514210"/>
            <a:ext cx="7997687"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Internet Small Computer Systems Interface (iSCSI)</a:t>
            </a:r>
            <a:endParaRPr dirty="0">
              <a:latin typeface="Roboto" panose="02000000000000000000" pitchFamily="2" charset="0"/>
              <a:ea typeface="Roboto" panose="02000000000000000000" pitchFamily="2" charset="0"/>
            </a:endParaRPr>
          </a:p>
        </p:txBody>
      </p:sp>
      <p:sp>
        <p:nvSpPr>
          <p:cNvPr id="539" name="Google Shape;539;g2f8de9e6bd7_0_120"/>
          <p:cNvSpPr txBox="1"/>
          <p:nvPr/>
        </p:nvSpPr>
        <p:spPr>
          <a:xfrm>
            <a:off x="595035" y="2247775"/>
            <a:ext cx="4890037" cy="3847167"/>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000" dirty="0">
                <a:solidFill>
                  <a:schemeClr val="dk1"/>
                </a:solidFill>
                <a:latin typeface="Roboto" panose="02000000000000000000" pitchFamily="2" charset="0"/>
                <a:ea typeface="Roboto" panose="02000000000000000000" pitchFamily="2" charset="0"/>
                <a:cs typeface="Roboto"/>
                <a:sym typeface="Roboto"/>
              </a:rPr>
              <a:t>It is a very robust (both in scalability and flexibility) protocol to transfer data to and from a storage device via TCP/IP packets.</a:t>
            </a:r>
            <a:endParaRPr sz="2000" dirty="0">
              <a:solidFill>
                <a:schemeClr val="dk1"/>
              </a:solidFill>
              <a:latin typeface="Roboto" panose="02000000000000000000" pitchFamily="2" charset="0"/>
              <a:ea typeface="Roboto" panose="02000000000000000000" pitchFamily="2" charset="0"/>
              <a:cs typeface="Roboto"/>
              <a:sym typeface="Roboto"/>
            </a:endParaRPr>
          </a:p>
          <a:p>
            <a:pPr marL="0" lvl="0" indent="0" algn="l" rtl="0">
              <a:spcBef>
                <a:spcPts val="0"/>
              </a:spcBef>
              <a:spcAft>
                <a:spcPts val="0"/>
              </a:spcAft>
              <a:buNone/>
            </a:pPr>
            <a:endParaRPr sz="2000" dirty="0">
              <a:solidFill>
                <a:schemeClr val="dk1"/>
              </a:solidFill>
              <a:latin typeface="Roboto" panose="02000000000000000000" pitchFamily="2" charset="0"/>
              <a:ea typeface="Roboto" panose="02000000000000000000" pitchFamily="2" charset="0"/>
              <a:cs typeface="Roboto"/>
              <a:sym typeface="Roboto"/>
            </a:endParaRPr>
          </a:p>
          <a:p>
            <a:pPr marL="0" lvl="0" indent="0" algn="l" rtl="0">
              <a:spcBef>
                <a:spcPts val="0"/>
              </a:spcBef>
              <a:spcAft>
                <a:spcPts val="0"/>
              </a:spcAft>
              <a:buNone/>
            </a:pPr>
            <a:r>
              <a:rPr lang="en-US" sz="2000" dirty="0">
                <a:solidFill>
                  <a:schemeClr val="dk1"/>
                </a:solidFill>
                <a:latin typeface="Roboto" panose="02000000000000000000" pitchFamily="2" charset="0"/>
                <a:ea typeface="Roboto" panose="02000000000000000000" pitchFamily="2" charset="0"/>
                <a:cs typeface="Roboto"/>
                <a:sym typeface="Roboto"/>
              </a:rPr>
              <a:t>It shares disadvantages with NFS/CIFS, such as being expensive and dependent on others for security.</a:t>
            </a:r>
            <a:endParaRPr sz="2000" dirty="0">
              <a:solidFill>
                <a:schemeClr val="dk1"/>
              </a:solidFill>
              <a:latin typeface="Roboto" panose="02000000000000000000" pitchFamily="2" charset="0"/>
              <a:ea typeface="Roboto" panose="02000000000000000000" pitchFamily="2" charset="0"/>
              <a:cs typeface="Roboto"/>
              <a:sym typeface="Roboto"/>
            </a:endParaRPr>
          </a:p>
          <a:p>
            <a:pPr marL="457200" lvl="0" indent="0" algn="l" rtl="0">
              <a:spcBef>
                <a:spcPts val="0"/>
              </a:spcBef>
              <a:spcAft>
                <a:spcPts val="0"/>
              </a:spcAft>
              <a:buNone/>
            </a:pPr>
            <a:endParaRPr sz="20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1800" b="1" dirty="0">
                <a:solidFill>
                  <a:schemeClr val="dk1"/>
                </a:solidFill>
                <a:latin typeface="Roboto" panose="02000000000000000000" pitchFamily="2" charset="0"/>
                <a:ea typeface="Roboto" panose="02000000000000000000" pitchFamily="2" charset="0"/>
                <a:cs typeface="Roboto"/>
                <a:sym typeface="Roboto"/>
              </a:rPr>
              <a:t>Storage Type:</a:t>
            </a:r>
            <a:r>
              <a:rPr lang="en-US" sz="1800" dirty="0">
                <a:solidFill>
                  <a:schemeClr val="dk1"/>
                </a:solidFill>
                <a:latin typeface="Roboto" panose="02000000000000000000" pitchFamily="2" charset="0"/>
                <a:ea typeface="Roboto" panose="02000000000000000000" pitchFamily="2" charset="0"/>
                <a:cs typeface="Roboto"/>
                <a:sym typeface="Roboto"/>
              </a:rPr>
              <a:t> Block-level.</a:t>
            </a:r>
            <a:endParaRPr sz="18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600"/>
              </a:spcAft>
              <a:buClr>
                <a:schemeClr val="dk1"/>
              </a:buClr>
              <a:buSzPts val="2200"/>
              <a:buFont typeface="Roboto"/>
              <a:buChar char="●"/>
            </a:pPr>
            <a:r>
              <a:rPr lang="en-US" sz="1800" b="1" dirty="0">
                <a:solidFill>
                  <a:schemeClr val="dk1"/>
                </a:solidFill>
                <a:latin typeface="Roboto" panose="02000000000000000000" pitchFamily="2" charset="0"/>
                <a:ea typeface="Roboto" panose="02000000000000000000" pitchFamily="2" charset="0"/>
                <a:cs typeface="Roboto"/>
                <a:sym typeface="Roboto"/>
              </a:rPr>
              <a:t>Content tags:</a:t>
            </a:r>
            <a:r>
              <a:rPr lang="en-US" sz="1800" dirty="0">
                <a:solidFill>
                  <a:schemeClr val="dk1"/>
                </a:solidFill>
                <a:latin typeface="Roboto" panose="02000000000000000000" pitchFamily="2" charset="0"/>
                <a:ea typeface="Roboto" panose="02000000000000000000" pitchFamily="2" charset="0"/>
                <a:cs typeface="Roboto"/>
                <a:sym typeface="Roboto"/>
              </a:rPr>
              <a:t> </a:t>
            </a:r>
            <a:r>
              <a:rPr lang="en-US" sz="1800" i="1" dirty="0">
                <a:solidFill>
                  <a:schemeClr val="dk1"/>
                </a:solidFill>
                <a:latin typeface="Roboto" panose="02000000000000000000" pitchFamily="2" charset="0"/>
                <a:ea typeface="Roboto" panose="02000000000000000000" pitchFamily="2" charset="0"/>
                <a:cs typeface="Roboto"/>
                <a:sym typeface="Roboto"/>
              </a:rPr>
              <a:t>images (missing all the others)</a:t>
            </a:r>
            <a:endParaRPr sz="1800" dirty="0">
              <a:solidFill>
                <a:schemeClr val="dk1"/>
              </a:solidFill>
              <a:latin typeface="Roboto" panose="02000000000000000000" pitchFamily="2" charset="0"/>
              <a:ea typeface="Roboto" panose="02000000000000000000" pitchFamily="2" charset="0"/>
              <a:cs typeface="Roboto"/>
              <a:sym typeface="Roboto"/>
            </a:endParaRPr>
          </a:p>
        </p:txBody>
      </p:sp>
      <p:grpSp>
        <p:nvGrpSpPr>
          <p:cNvPr id="86" name="Group 85">
            <a:extLst>
              <a:ext uri="{FF2B5EF4-FFF2-40B4-BE49-F238E27FC236}">
                <a16:creationId xmlns:a16="http://schemas.microsoft.com/office/drawing/2014/main" id="{C39DBB93-88CF-4C46-80E5-E847A69BBDE3}"/>
              </a:ext>
            </a:extLst>
          </p:cNvPr>
          <p:cNvGrpSpPr/>
          <p:nvPr/>
        </p:nvGrpSpPr>
        <p:grpSpPr>
          <a:xfrm>
            <a:off x="7511435" y="1360259"/>
            <a:ext cx="3946385" cy="4890525"/>
            <a:chOff x="7076109" y="1527667"/>
            <a:chExt cx="3946385" cy="4890525"/>
          </a:xfrm>
        </p:grpSpPr>
        <p:sp>
          <p:nvSpPr>
            <p:cNvPr id="87" name="Rectangle 86">
              <a:extLst>
                <a:ext uri="{FF2B5EF4-FFF2-40B4-BE49-F238E27FC236}">
                  <a16:creationId xmlns:a16="http://schemas.microsoft.com/office/drawing/2014/main" id="{CEA024AB-DA81-4B9A-B809-144382332D14}"/>
                </a:ext>
              </a:extLst>
            </p:cNvPr>
            <p:cNvSpPr/>
            <p:nvPr/>
          </p:nvSpPr>
          <p:spPr>
            <a:xfrm>
              <a:off x="7076109" y="1527667"/>
              <a:ext cx="3946385" cy="1613900"/>
            </a:xfrm>
            <a:prstGeom prst="rect">
              <a:avLst/>
            </a:prstGeom>
            <a:solidFill>
              <a:srgbClr val="A6C6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cxnSp>
          <p:nvCxnSpPr>
            <p:cNvPr id="88" name="Straight Connector 87">
              <a:extLst>
                <a:ext uri="{FF2B5EF4-FFF2-40B4-BE49-F238E27FC236}">
                  <a16:creationId xmlns:a16="http://schemas.microsoft.com/office/drawing/2014/main" id="{1E913E7B-1B8A-429F-99A1-DB53280AC524}"/>
                </a:ext>
              </a:extLst>
            </p:cNvPr>
            <p:cNvCxnSpPr>
              <a:cxnSpLocks/>
              <a:stCxn id="97" idx="2"/>
            </p:cNvCxnSpPr>
            <p:nvPr/>
          </p:nvCxnSpPr>
          <p:spPr>
            <a:xfrm>
              <a:off x="8649183" y="2086357"/>
              <a:ext cx="0" cy="444480"/>
            </a:xfrm>
            <a:prstGeom prst="line">
              <a:avLst/>
            </a:prstGeom>
            <a:ln w="28575">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CE53973E-2785-4667-821D-7149FDBA7D95}"/>
                </a:ext>
              </a:extLst>
            </p:cNvPr>
            <p:cNvCxnSpPr>
              <a:cxnSpLocks/>
            </p:cNvCxnSpPr>
            <p:nvPr/>
          </p:nvCxnSpPr>
          <p:spPr>
            <a:xfrm>
              <a:off x="8665866" y="3371132"/>
              <a:ext cx="0" cy="103781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0" name="Group 89">
              <a:extLst>
                <a:ext uri="{FF2B5EF4-FFF2-40B4-BE49-F238E27FC236}">
                  <a16:creationId xmlns:a16="http://schemas.microsoft.com/office/drawing/2014/main" id="{B319D105-4C9F-4BB7-8023-2F126ED1D4BB}"/>
                </a:ext>
              </a:extLst>
            </p:cNvPr>
            <p:cNvGrpSpPr/>
            <p:nvPr/>
          </p:nvGrpSpPr>
          <p:grpSpPr>
            <a:xfrm>
              <a:off x="7763367" y="4521260"/>
              <a:ext cx="169724" cy="1435317"/>
              <a:chOff x="7852820" y="4247554"/>
              <a:chExt cx="169724" cy="1435317"/>
            </a:xfrm>
          </p:grpSpPr>
          <p:cxnSp>
            <p:nvCxnSpPr>
              <p:cNvPr id="135" name="Straight Connector 134">
                <a:extLst>
                  <a:ext uri="{FF2B5EF4-FFF2-40B4-BE49-F238E27FC236}">
                    <a16:creationId xmlns:a16="http://schemas.microsoft.com/office/drawing/2014/main" id="{DBB30F2F-1D23-4D82-BEBF-FC14EE9685EE}"/>
                  </a:ext>
                </a:extLst>
              </p:cNvPr>
              <p:cNvCxnSpPr>
                <a:cxnSpLocks/>
              </p:cNvCxnSpPr>
              <p:nvPr/>
            </p:nvCxnSpPr>
            <p:spPr>
              <a:xfrm>
                <a:off x="7852820" y="5682871"/>
                <a:ext cx="1697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CE2D3EF8-D93E-4C2B-B3D1-3D7F8FFEFAD1}"/>
                  </a:ext>
                </a:extLst>
              </p:cNvPr>
              <p:cNvCxnSpPr>
                <a:cxnSpLocks/>
              </p:cNvCxnSpPr>
              <p:nvPr/>
            </p:nvCxnSpPr>
            <p:spPr>
              <a:xfrm>
                <a:off x="7867153" y="4247554"/>
                <a:ext cx="0" cy="143527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91" name="Straight Connector 90">
              <a:extLst>
                <a:ext uri="{FF2B5EF4-FFF2-40B4-BE49-F238E27FC236}">
                  <a16:creationId xmlns:a16="http://schemas.microsoft.com/office/drawing/2014/main" id="{DF2C8114-6A1F-47FC-A48C-C17D4BCFBBD5}"/>
                </a:ext>
              </a:extLst>
            </p:cNvPr>
            <p:cNvCxnSpPr>
              <a:cxnSpLocks/>
            </p:cNvCxnSpPr>
            <p:nvPr/>
          </p:nvCxnSpPr>
          <p:spPr>
            <a:xfrm>
              <a:off x="9236157" y="4521260"/>
              <a:ext cx="0" cy="103781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2" name="Group 91">
              <a:extLst>
                <a:ext uri="{FF2B5EF4-FFF2-40B4-BE49-F238E27FC236}">
                  <a16:creationId xmlns:a16="http://schemas.microsoft.com/office/drawing/2014/main" id="{C2749252-7414-4AA5-BF31-D867FE551BC3}"/>
                </a:ext>
              </a:extLst>
            </p:cNvPr>
            <p:cNvGrpSpPr/>
            <p:nvPr/>
          </p:nvGrpSpPr>
          <p:grpSpPr>
            <a:xfrm>
              <a:off x="7569149" y="2532048"/>
              <a:ext cx="2146349" cy="1127628"/>
              <a:chOff x="7014780" y="2228020"/>
              <a:chExt cx="2146349" cy="1370309"/>
            </a:xfrm>
          </p:grpSpPr>
          <p:grpSp>
            <p:nvGrpSpPr>
              <p:cNvPr id="129" name="Group 128">
                <a:extLst>
                  <a:ext uri="{FF2B5EF4-FFF2-40B4-BE49-F238E27FC236}">
                    <a16:creationId xmlns:a16="http://schemas.microsoft.com/office/drawing/2014/main" id="{73B501ED-DF13-4209-B2B3-4C714EC5DFD5}"/>
                  </a:ext>
                </a:extLst>
              </p:cNvPr>
              <p:cNvGrpSpPr/>
              <p:nvPr/>
            </p:nvGrpSpPr>
            <p:grpSpPr>
              <a:xfrm>
                <a:off x="7014780" y="2228020"/>
                <a:ext cx="2146349" cy="1370309"/>
                <a:chOff x="7014780" y="2228020"/>
                <a:chExt cx="2146349" cy="1370309"/>
              </a:xfrm>
            </p:grpSpPr>
            <p:sp>
              <p:nvSpPr>
                <p:cNvPr id="132" name="Oval 131">
                  <a:extLst>
                    <a:ext uri="{FF2B5EF4-FFF2-40B4-BE49-F238E27FC236}">
                      <a16:creationId xmlns:a16="http://schemas.microsoft.com/office/drawing/2014/main" id="{5D0CECC2-49B7-4872-9199-212C84A6D8BB}"/>
                    </a:ext>
                  </a:extLst>
                </p:cNvPr>
                <p:cNvSpPr/>
                <p:nvPr/>
              </p:nvSpPr>
              <p:spPr>
                <a:xfrm>
                  <a:off x="7017027" y="3247690"/>
                  <a:ext cx="2144101" cy="350639"/>
                </a:xfrm>
                <a:prstGeom prst="ellipse">
                  <a:avLst/>
                </a:prstGeom>
                <a:solidFill>
                  <a:srgbClr val="005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33" name="Rectangle 132">
                  <a:extLst>
                    <a:ext uri="{FF2B5EF4-FFF2-40B4-BE49-F238E27FC236}">
                      <a16:creationId xmlns:a16="http://schemas.microsoft.com/office/drawing/2014/main" id="{2ED352EF-4303-4B90-99D1-41498E2965E1}"/>
                    </a:ext>
                  </a:extLst>
                </p:cNvPr>
                <p:cNvSpPr/>
                <p:nvPr/>
              </p:nvSpPr>
              <p:spPr>
                <a:xfrm>
                  <a:off x="7014780" y="2412808"/>
                  <a:ext cx="2146348" cy="1016190"/>
                </a:xfrm>
                <a:prstGeom prst="rect">
                  <a:avLst/>
                </a:prstGeom>
                <a:solidFill>
                  <a:srgbClr val="005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34" name="Oval 133">
                  <a:extLst>
                    <a:ext uri="{FF2B5EF4-FFF2-40B4-BE49-F238E27FC236}">
                      <a16:creationId xmlns:a16="http://schemas.microsoft.com/office/drawing/2014/main" id="{8B8B5883-5D43-4399-902B-7BDC3D0C56DE}"/>
                    </a:ext>
                  </a:extLst>
                </p:cNvPr>
                <p:cNvSpPr/>
                <p:nvPr/>
              </p:nvSpPr>
              <p:spPr>
                <a:xfrm>
                  <a:off x="7014780" y="2228020"/>
                  <a:ext cx="2146349" cy="350639"/>
                </a:xfrm>
                <a:prstGeom prst="ellipse">
                  <a:avLst/>
                </a:prstGeom>
                <a:solidFill>
                  <a:srgbClr val="639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sp>
            <p:nvSpPr>
              <p:cNvPr id="131" name="TextBox 130">
                <a:extLst>
                  <a:ext uri="{FF2B5EF4-FFF2-40B4-BE49-F238E27FC236}">
                    <a16:creationId xmlns:a16="http://schemas.microsoft.com/office/drawing/2014/main" id="{37EBB54A-2F76-4CDD-B7D1-BE96EB6F8226}"/>
                  </a:ext>
                </a:extLst>
              </p:cNvPr>
              <p:cNvSpPr txBox="1"/>
              <p:nvPr/>
            </p:nvSpPr>
            <p:spPr>
              <a:xfrm>
                <a:off x="7642172" y="2265630"/>
                <a:ext cx="891564" cy="336613"/>
              </a:xfrm>
              <a:prstGeom prst="rect">
                <a:avLst/>
              </a:prstGeom>
              <a:noFill/>
            </p:spPr>
            <p:txBody>
              <a:bodyPr wrap="square" rtlCol="0">
                <a:spAutoFit/>
              </a:bodyPr>
              <a:lstStyle/>
              <a:p>
                <a:pPr algn="ctr"/>
                <a:r>
                  <a:rPr lang="en-US" sz="1200" b="1" dirty="0">
                    <a:solidFill>
                      <a:schemeClr val="bg1"/>
                    </a:solidFill>
                    <a:latin typeface="Roboto" panose="02000000000000000000" pitchFamily="2" charset="0"/>
                    <a:ea typeface="Roboto" panose="02000000000000000000" pitchFamily="2" charset="0"/>
                  </a:rPr>
                  <a:t>Datastore</a:t>
                </a:r>
              </a:p>
            </p:txBody>
          </p:sp>
        </p:grpSp>
        <p:grpSp>
          <p:nvGrpSpPr>
            <p:cNvPr id="93" name="Group 92">
              <a:extLst>
                <a:ext uri="{FF2B5EF4-FFF2-40B4-BE49-F238E27FC236}">
                  <a16:creationId xmlns:a16="http://schemas.microsoft.com/office/drawing/2014/main" id="{84179774-4C1B-4215-85C8-E96203E4E61A}"/>
                </a:ext>
              </a:extLst>
            </p:cNvPr>
            <p:cNvGrpSpPr/>
            <p:nvPr/>
          </p:nvGrpSpPr>
          <p:grpSpPr>
            <a:xfrm>
              <a:off x="7569149" y="4127635"/>
              <a:ext cx="2266348" cy="762274"/>
              <a:chOff x="7014780" y="4093583"/>
              <a:chExt cx="2266348" cy="876981"/>
            </a:xfrm>
          </p:grpSpPr>
          <p:pic>
            <p:nvPicPr>
              <p:cNvPr id="127" name="Picture 126">
                <a:extLst>
                  <a:ext uri="{FF2B5EF4-FFF2-40B4-BE49-F238E27FC236}">
                    <a16:creationId xmlns:a16="http://schemas.microsoft.com/office/drawing/2014/main" id="{356B1E3D-0068-4B7A-8CDC-425E5D5CA990}"/>
                  </a:ext>
                </a:extLst>
              </p:cNvPr>
              <p:cNvPicPr>
                <a:picLocks noChangeAspect="1"/>
              </p:cNvPicPr>
              <p:nvPr/>
            </p:nvPicPr>
            <p:blipFill>
              <a:blip r:embed="rId3">
                <a:extLst>
                  <a:ext uri="{BEBA8EAE-BF5A-486C-A8C5-ECC9F3942E4B}">
                    <a14:imgProps xmlns:a14="http://schemas.microsoft.com/office/drawing/2010/main">
                      <a14:imgLayer r:embed="rId4">
                        <a14:imgEffect>
                          <a14:saturation sat="284000"/>
                        </a14:imgEffect>
                        <a14:imgEffect>
                          <a14:brightnessContrast bright="11000"/>
                        </a14:imgEffect>
                      </a14:imgLayer>
                    </a14:imgProps>
                  </a:ext>
                </a:extLst>
              </a:blip>
              <a:stretch>
                <a:fillRect/>
              </a:stretch>
            </p:blipFill>
            <p:spPr>
              <a:xfrm>
                <a:off x="7014780" y="4093583"/>
                <a:ext cx="2266348" cy="876981"/>
              </a:xfrm>
              <a:prstGeom prst="rect">
                <a:avLst/>
              </a:prstGeom>
            </p:spPr>
          </p:pic>
          <p:sp>
            <p:nvSpPr>
              <p:cNvPr id="128" name="TextBox 127">
                <a:extLst>
                  <a:ext uri="{FF2B5EF4-FFF2-40B4-BE49-F238E27FC236}">
                    <a16:creationId xmlns:a16="http://schemas.microsoft.com/office/drawing/2014/main" id="{4F1FE9DF-594C-4615-B404-85BE02A11D87}"/>
                  </a:ext>
                </a:extLst>
              </p:cNvPr>
              <p:cNvSpPr txBox="1"/>
              <p:nvPr/>
            </p:nvSpPr>
            <p:spPr>
              <a:xfrm>
                <a:off x="7256389" y="4450180"/>
                <a:ext cx="1657115" cy="460319"/>
              </a:xfrm>
              <a:prstGeom prst="rect">
                <a:avLst/>
              </a:prstGeom>
              <a:noFill/>
            </p:spPr>
            <p:txBody>
              <a:bodyPr wrap="square" rtlCol="0">
                <a:spAutoFit/>
              </a:bodyPr>
              <a:lstStyle/>
              <a:p>
                <a:pPr algn="ctr"/>
                <a:r>
                  <a:rPr lang="en-US" sz="2000" dirty="0">
                    <a:solidFill>
                      <a:schemeClr val="bg1"/>
                    </a:solidFill>
                    <a:latin typeface="Roboto" panose="02000000000000000000" pitchFamily="2" charset="0"/>
                    <a:ea typeface="Roboto" panose="02000000000000000000" pitchFamily="2" charset="0"/>
                  </a:rPr>
                  <a:t>IP Network</a:t>
                </a:r>
              </a:p>
            </p:txBody>
          </p:sp>
        </p:grpSp>
        <p:sp>
          <p:nvSpPr>
            <p:cNvPr id="94" name="TextBox 93">
              <a:extLst>
                <a:ext uri="{FF2B5EF4-FFF2-40B4-BE49-F238E27FC236}">
                  <a16:creationId xmlns:a16="http://schemas.microsoft.com/office/drawing/2014/main" id="{5CB9D03A-FE5C-4419-A55A-2CFF226C1C5B}"/>
                </a:ext>
              </a:extLst>
            </p:cNvPr>
            <p:cNvSpPr txBox="1"/>
            <p:nvPr/>
          </p:nvSpPr>
          <p:spPr>
            <a:xfrm>
              <a:off x="10048533" y="2821334"/>
              <a:ext cx="891564" cy="276999"/>
            </a:xfrm>
            <a:prstGeom prst="rect">
              <a:avLst/>
            </a:prstGeom>
            <a:noFill/>
          </p:spPr>
          <p:txBody>
            <a:bodyPr wrap="square" rtlCol="0">
              <a:spAutoFit/>
            </a:bodyPr>
            <a:lstStyle/>
            <a:p>
              <a:pPr algn="ctr"/>
              <a:r>
                <a:rPr lang="en-US" sz="1200" b="1" dirty="0">
                  <a:solidFill>
                    <a:schemeClr val="bg1"/>
                  </a:solidFill>
                  <a:latin typeface="Roboto" panose="02000000000000000000" pitchFamily="2" charset="0"/>
                  <a:ea typeface="Roboto" panose="02000000000000000000" pitchFamily="2" charset="0"/>
                </a:rPr>
                <a:t>Virtual</a:t>
              </a:r>
            </a:p>
          </p:txBody>
        </p:sp>
        <p:sp>
          <p:nvSpPr>
            <p:cNvPr id="95" name="TextBox 94">
              <a:extLst>
                <a:ext uri="{FF2B5EF4-FFF2-40B4-BE49-F238E27FC236}">
                  <a16:creationId xmlns:a16="http://schemas.microsoft.com/office/drawing/2014/main" id="{DB69C871-09EE-4134-8EF8-B7EB195C7F38}"/>
                </a:ext>
              </a:extLst>
            </p:cNvPr>
            <p:cNvSpPr txBox="1"/>
            <p:nvPr/>
          </p:nvSpPr>
          <p:spPr>
            <a:xfrm>
              <a:off x="10068411" y="3142776"/>
              <a:ext cx="891564" cy="276999"/>
            </a:xfrm>
            <a:prstGeom prst="rect">
              <a:avLst/>
            </a:prstGeom>
            <a:noFill/>
          </p:spPr>
          <p:txBody>
            <a:bodyPr wrap="square" rtlCol="0">
              <a:spAutoFit/>
            </a:bodyPr>
            <a:lstStyle/>
            <a:p>
              <a:pPr algn="ctr"/>
              <a:r>
                <a:rPr lang="en-US" sz="1200" b="1" dirty="0">
                  <a:solidFill>
                    <a:srgbClr val="639ADE"/>
                  </a:solidFill>
                  <a:latin typeface="Roboto" panose="02000000000000000000" pitchFamily="2" charset="0"/>
                  <a:ea typeface="Roboto" panose="02000000000000000000" pitchFamily="2" charset="0"/>
                </a:rPr>
                <a:t>Physical</a:t>
              </a:r>
            </a:p>
          </p:txBody>
        </p:sp>
        <p:sp>
          <p:nvSpPr>
            <p:cNvPr id="96" name="Rectangle 95">
              <a:extLst>
                <a:ext uri="{FF2B5EF4-FFF2-40B4-BE49-F238E27FC236}">
                  <a16:creationId xmlns:a16="http://schemas.microsoft.com/office/drawing/2014/main" id="{2F2667D1-67F6-4F14-85E5-5FEC78ECA8C3}"/>
                </a:ext>
              </a:extLst>
            </p:cNvPr>
            <p:cNvSpPr/>
            <p:nvPr/>
          </p:nvSpPr>
          <p:spPr>
            <a:xfrm>
              <a:off x="7325138" y="1701975"/>
              <a:ext cx="715617" cy="381369"/>
            </a:xfrm>
            <a:prstGeom prst="rect">
              <a:avLst/>
            </a:prstGeom>
            <a:solidFill>
              <a:srgbClr val="639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97" name="Rectangle 96">
              <a:extLst>
                <a:ext uri="{FF2B5EF4-FFF2-40B4-BE49-F238E27FC236}">
                  <a16:creationId xmlns:a16="http://schemas.microsoft.com/office/drawing/2014/main" id="{9B5C69D2-260B-4343-A407-3E6AF1CBA0EA}"/>
                </a:ext>
              </a:extLst>
            </p:cNvPr>
            <p:cNvSpPr/>
            <p:nvPr/>
          </p:nvSpPr>
          <p:spPr>
            <a:xfrm>
              <a:off x="8291374" y="1704988"/>
              <a:ext cx="715617" cy="381369"/>
            </a:xfrm>
            <a:prstGeom prst="rect">
              <a:avLst/>
            </a:prstGeom>
            <a:solidFill>
              <a:srgbClr val="639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98" name="TextBox 97">
              <a:extLst>
                <a:ext uri="{FF2B5EF4-FFF2-40B4-BE49-F238E27FC236}">
                  <a16:creationId xmlns:a16="http://schemas.microsoft.com/office/drawing/2014/main" id="{331F99BE-82E9-4C6F-B66F-4D05701DB302}"/>
                </a:ext>
              </a:extLst>
            </p:cNvPr>
            <p:cNvSpPr txBox="1"/>
            <p:nvPr/>
          </p:nvSpPr>
          <p:spPr>
            <a:xfrm>
              <a:off x="7402851" y="1749185"/>
              <a:ext cx="543812" cy="276999"/>
            </a:xfrm>
            <a:prstGeom prst="rect">
              <a:avLst/>
            </a:prstGeom>
            <a:noFill/>
          </p:spPr>
          <p:txBody>
            <a:bodyPr wrap="square" rtlCol="0">
              <a:spAutoFit/>
            </a:bodyPr>
            <a:lstStyle/>
            <a:p>
              <a:pPr algn="ctr"/>
              <a:r>
                <a:rPr lang="en-US" sz="1200" b="1" dirty="0">
                  <a:solidFill>
                    <a:schemeClr val="bg1"/>
                  </a:solidFill>
                  <a:latin typeface="Roboto" panose="02000000000000000000" pitchFamily="2" charset="0"/>
                  <a:ea typeface="Roboto" panose="02000000000000000000" pitchFamily="2" charset="0"/>
                </a:rPr>
                <a:t>VM1</a:t>
              </a:r>
            </a:p>
          </p:txBody>
        </p:sp>
        <p:sp>
          <p:nvSpPr>
            <p:cNvPr id="99" name="TextBox 98">
              <a:extLst>
                <a:ext uri="{FF2B5EF4-FFF2-40B4-BE49-F238E27FC236}">
                  <a16:creationId xmlns:a16="http://schemas.microsoft.com/office/drawing/2014/main" id="{3F9A3631-A20A-4B8F-9F40-FFFDDF868CAC}"/>
                </a:ext>
              </a:extLst>
            </p:cNvPr>
            <p:cNvSpPr txBox="1"/>
            <p:nvPr/>
          </p:nvSpPr>
          <p:spPr>
            <a:xfrm>
              <a:off x="8338930" y="1763344"/>
              <a:ext cx="594022" cy="276999"/>
            </a:xfrm>
            <a:prstGeom prst="rect">
              <a:avLst/>
            </a:prstGeom>
            <a:noFill/>
          </p:spPr>
          <p:txBody>
            <a:bodyPr wrap="square" rtlCol="0">
              <a:spAutoFit/>
            </a:bodyPr>
            <a:lstStyle/>
            <a:p>
              <a:pPr algn="ctr"/>
              <a:r>
                <a:rPr lang="en-US" sz="1200" b="1" dirty="0">
                  <a:solidFill>
                    <a:schemeClr val="bg1"/>
                  </a:solidFill>
                  <a:latin typeface="Roboto" panose="02000000000000000000" pitchFamily="2" charset="0"/>
                  <a:ea typeface="Roboto" panose="02000000000000000000" pitchFamily="2" charset="0"/>
                </a:rPr>
                <a:t>VM2</a:t>
              </a:r>
            </a:p>
          </p:txBody>
        </p:sp>
        <p:grpSp>
          <p:nvGrpSpPr>
            <p:cNvPr id="100" name="Group 99">
              <a:extLst>
                <a:ext uri="{FF2B5EF4-FFF2-40B4-BE49-F238E27FC236}">
                  <a16:creationId xmlns:a16="http://schemas.microsoft.com/office/drawing/2014/main" id="{EF4FBDAC-7F33-482D-A3F3-9926FB5DE7B6}"/>
                </a:ext>
              </a:extLst>
            </p:cNvPr>
            <p:cNvGrpSpPr/>
            <p:nvPr/>
          </p:nvGrpSpPr>
          <p:grpSpPr>
            <a:xfrm>
              <a:off x="7944021" y="6073317"/>
              <a:ext cx="665922" cy="337930"/>
              <a:chOff x="9015508" y="5821845"/>
              <a:chExt cx="665922" cy="337930"/>
            </a:xfrm>
          </p:grpSpPr>
          <p:sp>
            <p:nvSpPr>
              <p:cNvPr id="125" name="Flowchart: Magnetic Disk 124">
                <a:extLst>
                  <a:ext uri="{FF2B5EF4-FFF2-40B4-BE49-F238E27FC236}">
                    <a16:creationId xmlns:a16="http://schemas.microsoft.com/office/drawing/2014/main" id="{4548436D-1136-413E-92C6-807364FBFA26}"/>
                  </a:ext>
                </a:extLst>
              </p:cNvPr>
              <p:cNvSpPr/>
              <p:nvPr/>
            </p:nvSpPr>
            <p:spPr>
              <a:xfrm>
                <a:off x="9015508" y="5821845"/>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26" name="Oval 125">
                <a:extLst>
                  <a:ext uri="{FF2B5EF4-FFF2-40B4-BE49-F238E27FC236}">
                    <a16:creationId xmlns:a16="http://schemas.microsoft.com/office/drawing/2014/main" id="{8905C8E5-800C-4857-B5D7-A7E0FBD92AD8}"/>
                  </a:ext>
                </a:extLst>
              </p:cNvPr>
              <p:cNvSpPr/>
              <p:nvPr/>
            </p:nvSpPr>
            <p:spPr>
              <a:xfrm>
                <a:off x="9045325" y="5843470"/>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grpSp>
        <p:grpSp>
          <p:nvGrpSpPr>
            <p:cNvPr id="101" name="Group 100">
              <a:extLst>
                <a:ext uri="{FF2B5EF4-FFF2-40B4-BE49-F238E27FC236}">
                  <a16:creationId xmlns:a16="http://schemas.microsoft.com/office/drawing/2014/main" id="{9CD645B5-A806-410E-A2D9-76CB92619C6D}"/>
                </a:ext>
              </a:extLst>
            </p:cNvPr>
            <p:cNvGrpSpPr/>
            <p:nvPr/>
          </p:nvGrpSpPr>
          <p:grpSpPr>
            <a:xfrm>
              <a:off x="8955871" y="6080262"/>
              <a:ext cx="665922" cy="337930"/>
              <a:chOff x="9015508" y="5821845"/>
              <a:chExt cx="665922" cy="337930"/>
            </a:xfrm>
          </p:grpSpPr>
          <p:sp>
            <p:nvSpPr>
              <p:cNvPr id="123" name="Flowchart: Magnetic Disk 122">
                <a:extLst>
                  <a:ext uri="{FF2B5EF4-FFF2-40B4-BE49-F238E27FC236}">
                    <a16:creationId xmlns:a16="http://schemas.microsoft.com/office/drawing/2014/main" id="{25DEB85C-9BB9-4F96-89AB-62AB3EFAE8B8}"/>
                  </a:ext>
                </a:extLst>
              </p:cNvPr>
              <p:cNvSpPr/>
              <p:nvPr/>
            </p:nvSpPr>
            <p:spPr>
              <a:xfrm>
                <a:off x="9015508" y="5821845"/>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24" name="Oval 123">
                <a:extLst>
                  <a:ext uri="{FF2B5EF4-FFF2-40B4-BE49-F238E27FC236}">
                    <a16:creationId xmlns:a16="http://schemas.microsoft.com/office/drawing/2014/main" id="{196141EB-0B86-4C29-B901-9999DA6B5267}"/>
                  </a:ext>
                </a:extLst>
              </p:cNvPr>
              <p:cNvSpPr/>
              <p:nvPr/>
            </p:nvSpPr>
            <p:spPr>
              <a:xfrm>
                <a:off x="9045325" y="5843470"/>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grpSp>
        <p:grpSp>
          <p:nvGrpSpPr>
            <p:cNvPr id="102" name="Group 101">
              <a:extLst>
                <a:ext uri="{FF2B5EF4-FFF2-40B4-BE49-F238E27FC236}">
                  <a16:creationId xmlns:a16="http://schemas.microsoft.com/office/drawing/2014/main" id="{5849F03F-72F9-4A37-B6EF-AEC59729DCB1}"/>
                </a:ext>
              </a:extLst>
            </p:cNvPr>
            <p:cNvGrpSpPr/>
            <p:nvPr/>
          </p:nvGrpSpPr>
          <p:grpSpPr>
            <a:xfrm>
              <a:off x="7939715" y="5210839"/>
              <a:ext cx="670064" cy="914654"/>
              <a:chOff x="9358519" y="2633870"/>
              <a:chExt cx="670064" cy="914654"/>
            </a:xfrm>
          </p:grpSpPr>
          <p:grpSp>
            <p:nvGrpSpPr>
              <p:cNvPr id="114" name="Group 113">
                <a:extLst>
                  <a:ext uri="{FF2B5EF4-FFF2-40B4-BE49-F238E27FC236}">
                    <a16:creationId xmlns:a16="http://schemas.microsoft.com/office/drawing/2014/main" id="{98101D46-071D-4126-BE95-A505344771B7}"/>
                  </a:ext>
                </a:extLst>
              </p:cNvPr>
              <p:cNvGrpSpPr/>
              <p:nvPr/>
            </p:nvGrpSpPr>
            <p:grpSpPr>
              <a:xfrm>
                <a:off x="9362661" y="3210594"/>
                <a:ext cx="665922" cy="337930"/>
                <a:chOff x="9362661" y="3225834"/>
                <a:chExt cx="665922" cy="337930"/>
              </a:xfrm>
            </p:grpSpPr>
            <p:sp>
              <p:nvSpPr>
                <p:cNvPr id="121" name="Flowchart: Magnetic Disk 120">
                  <a:extLst>
                    <a:ext uri="{FF2B5EF4-FFF2-40B4-BE49-F238E27FC236}">
                      <a16:creationId xmlns:a16="http://schemas.microsoft.com/office/drawing/2014/main" id="{E2A539C0-79E2-4CD9-B958-EA11126BEAE9}"/>
                    </a:ext>
                  </a:extLst>
                </p:cNvPr>
                <p:cNvSpPr/>
                <p:nvPr/>
              </p:nvSpPr>
              <p:spPr>
                <a:xfrm>
                  <a:off x="9362661" y="3225834"/>
                  <a:ext cx="665922" cy="337930"/>
                </a:xfrm>
                <a:prstGeom prst="flowChartMagneticDisk">
                  <a:avLst/>
                </a:prstGeom>
                <a:solidFill>
                  <a:srgbClr val="005C99"/>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22" name="Oval 121">
                  <a:extLst>
                    <a:ext uri="{FF2B5EF4-FFF2-40B4-BE49-F238E27FC236}">
                      <a16:creationId xmlns:a16="http://schemas.microsoft.com/office/drawing/2014/main" id="{BD9DA5CD-DC39-4596-939D-82B900D66B84}"/>
                    </a:ext>
                  </a:extLst>
                </p:cNvPr>
                <p:cNvSpPr/>
                <p:nvPr/>
              </p:nvSpPr>
              <p:spPr>
                <a:xfrm>
                  <a:off x="9374091" y="3248631"/>
                  <a:ext cx="627159" cy="82660"/>
                </a:xfrm>
                <a:prstGeom prst="ellipse">
                  <a:avLst/>
                </a:prstGeom>
                <a:solidFill>
                  <a:srgbClr val="639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grpSp>
            <p:nvGrpSpPr>
              <p:cNvPr id="115" name="Group 114">
                <a:extLst>
                  <a:ext uri="{FF2B5EF4-FFF2-40B4-BE49-F238E27FC236}">
                    <a16:creationId xmlns:a16="http://schemas.microsoft.com/office/drawing/2014/main" id="{5DA445BC-F580-45B8-8CEF-0E11A7336523}"/>
                  </a:ext>
                </a:extLst>
              </p:cNvPr>
              <p:cNvGrpSpPr/>
              <p:nvPr/>
            </p:nvGrpSpPr>
            <p:grpSpPr>
              <a:xfrm>
                <a:off x="9358519" y="2916740"/>
                <a:ext cx="665922" cy="337930"/>
                <a:chOff x="9362661" y="2931980"/>
                <a:chExt cx="665922" cy="337930"/>
              </a:xfrm>
            </p:grpSpPr>
            <p:sp>
              <p:nvSpPr>
                <p:cNvPr id="119" name="Flowchart: Magnetic Disk 118">
                  <a:extLst>
                    <a:ext uri="{FF2B5EF4-FFF2-40B4-BE49-F238E27FC236}">
                      <a16:creationId xmlns:a16="http://schemas.microsoft.com/office/drawing/2014/main" id="{1105E4FA-8367-45C0-89E1-1DF0E29F6366}"/>
                    </a:ext>
                  </a:extLst>
                </p:cNvPr>
                <p:cNvSpPr/>
                <p:nvPr/>
              </p:nvSpPr>
              <p:spPr>
                <a:xfrm>
                  <a:off x="9362661" y="2931980"/>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20" name="Oval 119">
                  <a:extLst>
                    <a:ext uri="{FF2B5EF4-FFF2-40B4-BE49-F238E27FC236}">
                      <a16:creationId xmlns:a16="http://schemas.microsoft.com/office/drawing/2014/main" id="{A2A629C8-0223-4924-9A99-2E7424AB4F93}"/>
                    </a:ext>
                  </a:extLst>
                </p:cNvPr>
                <p:cNvSpPr/>
                <p:nvPr/>
              </p:nvSpPr>
              <p:spPr>
                <a:xfrm>
                  <a:off x="9385852" y="2954349"/>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sp>
            <p:nvSpPr>
              <p:cNvPr id="117" name="Flowchart: Magnetic Disk 116">
                <a:extLst>
                  <a:ext uri="{FF2B5EF4-FFF2-40B4-BE49-F238E27FC236}">
                    <a16:creationId xmlns:a16="http://schemas.microsoft.com/office/drawing/2014/main" id="{6C1722FE-93B4-4063-94EA-16D499CAAF9A}"/>
                  </a:ext>
                </a:extLst>
              </p:cNvPr>
              <p:cNvSpPr/>
              <p:nvPr/>
            </p:nvSpPr>
            <p:spPr>
              <a:xfrm>
                <a:off x="9362661" y="2633870"/>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18" name="Oval 117">
                <a:extLst>
                  <a:ext uri="{FF2B5EF4-FFF2-40B4-BE49-F238E27FC236}">
                    <a16:creationId xmlns:a16="http://schemas.microsoft.com/office/drawing/2014/main" id="{497F6CE2-22AE-455E-8152-5AFC45EC59E3}"/>
                  </a:ext>
                </a:extLst>
              </p:cNvPr>
              <p:cNvSpPr/>
              <p:nvPr/>
            </p:nvSpPr>
            <p:spPr>
              <a:xfrm>
                <a:off x="9385521" y="2649110"/>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grpSp>
        <p:grpSp>
          <p:nvGrpSpPr>
            <p:cNvPr id="103" name="Group 102">
              <a:extLst>
                <a:ext uri="{FF2B5EF4-FFF2-40B4-BE49-F238E27FC236}">
                  <a16:creationId xmlns:a16="http://schemas.microsoft.com/office/drawing/2014/main" id="{DE6B3C7B-0909-443B-A54A-95CBE95B5ECC}"/>
                </a:ext>
              </a:extLst>
            </p:cNvPr>
            <p:cNvGrpSpPr/>
            <p:nvPr/>
          </p:nvGrpSpPr>
          <p:grpSpPr>
            <a:xfrm>
              <a:off x="8947587" y="5205858"/>
              <a:ext cx="670064" cy="914654"/>
              <a:chOff x="9358519" y="2633870"/>
              <a:chExt cx="670064" cy="914654"/>
            </a:xfrm>
          </p:grpSpPr>
          <p:grpSp>
            <p:nvGrpSpPr>
              <p:cNvPr id="105" name="Group 104">
                <a:extLst>
                  <a:ext uri="{FF2B5EF4-FFF2-40B4-BE49-F238E27FC236}">
                    <a16:creationId xmlns:a16="http://schemas.microsoft.com/office/drawing/2014/main" id="{C7CFBD1A-B17F-4FA2-9CDA-87F3A4D37611}"/>
                  </a:ext>
                </a:extLst>
              </p:cNvPr>
              <p:cNvGrpSpPr/>
              <p:nvPr/>
            </p:nvGrpSpPr>
            <p:grpSpPr>
              <a:xfrm>
                <a:off x="9362661" y="3210594"/>
                <a:ext cx="665922" cy="337930"/>
                <a:chOff x="9362661" y="3225834"/>
                <a:chExt cx="665922" cy="337930"/>
              </a:xfrm>
            </p:grpSpPr>
            <p:sp>
              <p:nvSpPr>
                <p:cNvPr id="112" name="Flowchart: Magnetic Disk 111">
                  <a:extLst>
                    <a:ext uri="{FF2B5EF4-FFF2-40B4-BE49-F238E27FC236}">
                      <a16:creationId xmlns:a16="http://schemas.microsoft.com/office/drawing/2014/main" id="{BB00D8D0-6C6F-4005-AC27-859E73D9E95D}"/>
                    </a:ext>
                  </a:extLst>
                </p:cNvPr>
                <p:cNvSpPr/>
                <p:nvPr/>
              </p:nvSpPr>
              <p:spPr>
                <a:xfrm>
                  <a:off x="9362661" y="3225834"/>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13" name="Oval 112">
                  <a:extLst>
                    <a:ext uri="{FF2B5EF4-FFF2-40B4-BE49-F238E27FC236}">
                      <a16:creationId xmlns:a16="http://schemas.microsoft.com/office/drawing/2014/main" id="{73F20768-A262-469A-93B1-9CFFFD8EC4CC}"/>
                    </a:ext>
                  </a:extLst>
                </p:cNvPr>
                <p:cNvSpPr/>
                <p:nvPr/>
              </p:nvSpPr>
              <p:spPr>
                <a:xfrm>
                  <a:off x="9374091" y="3248631"/>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grpSp>
            <p:nvGrpSpPr>
              <p:cNvPr id="106" name="Group 105">
                <a:extLst>
                  <a:ext uri="{FF2B5EF4-FFF2-40B4-BE49-F238E27FC236}">
                    <a16:creationId xmlns:a16="http://schemas.microsoft.com/office/drawing/2014/main" id="{9D607848-F770-40A6-B00E-8976D52311BE}"/>
                  </a:ext>
                </a:extLst>
              </p:cNvPr>
              <p:cNvGrpSpPr/>
              <p:nvPr/>
            </p:nvGrpSpPr>
            <p:grpSpPr>
              <a:xfrm>
                <a:off x="9358519" y="2916740"/>
                <a:ext cx="665922" cy="337930"/>
                <a:chOff x="9362661" y="2931980"/>
                <a:chExt cx="665922" cy="337930"/>
              </a:xfrm>
            </p:grpSpPr>
            <p:sp>
              <p:nvSpPr>
                <p:cNvPr id="110" name="Flowchart: Magnetic Disk 109">
                  <a:extLst>
                    <a:ext uri="{FF2B5EF4-FFF2-40B4-BE49-F238E27FC236}">
                      <a16:creationId xmlns:a16="http://schemas.microsoft.com/office/drawing/2014/main" id="{C8FC504B-E9D9-4171-9ECC-3EDAB7E83F69}"/>
                    </a:ext>
                  </a:extLst>
                </p:cNvPr>
                <p:cNvSpPr/>
                <p:nvPr/>
              </p:nvSpPr>
              <p:spPr>
                <a:xfrm>
                  <a:off x="9362661" y="2931980"/>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11" name="Oval 110">
                  <a:extLst>
                    <a:ext uri="{FF2B5EF4-FFF2-40B4-BE49-F238E27FC236}">
                      <a16:creationId xmlns:a16="http://schemas.microsoft.com/office/drawing/2014/main" id="{AEF09C8A-E482-49D4-A026-3360304E58D3}"/>
                    </a:ext>
                  </a:extLst>
                </p:cNvPr>
                <p:cNvSpPr/>
                <p:nvPr/>
              </p:nvSpPr>
              <p:spPr>
                <a:xfrm>
                  <a:off x="9385852" y="2954349"/>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grpSp>
          <p:sp>
            <p:nvSpPr>
              <p:cNvPr id="108" name="Flowchart: Magnetic Disk 107">
                <a:extLst>
                  <a:ext uri="{FF2B5EF4-FFF2-40B4-BE49-F238E27FC236}">
                    <a16:creationId xmlns:a16="http://schemas.microsoft.com/office/drawing/2014/main" id="{9215B18B-104D-4CBD-95F4-CA862FB2D5AA}"/>
                  </a:ext>
                </a:extLst>
              </p:cNvPr>
              <p:cNvSpPr/>
              <p:nvPr/>
            </p:nvSpPr>
            <p:spPr>
              <a:xfrm>
                <a:off x="9362661" y="2633870"/>
                <a:ext cx="665922" cy="337930"/>
              </a:xfrm>
              <a:prstGeom prst="flowChartMagneticDisk">
                <a:avLst/>
              </a:prstGeom>
              <a:solidFill>
                <a:srgbClr val="3E889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09" name="Oval 108">
                <a:extLst>
                  <a:ext uri="{FF2B5EF4-FFF2-40B4-BE49-F238E27FC236}">
                    <a16:creationId xmlns:a16="http://schemas.microsoft.com/office/drawing/2014/main" id="{6E49190B-E833-4988-9ABF-E2AD08EDB506}"/>
                  </a:ext>
                </a:extLst>
              </p:cNvPr>
              <p:cNvSpPr/>
              <p:nvPr/>
            </p:nvSpPr>
            <p:spPr>
              <a:xfrm>
                <a:off x="9385521" y="2649110"/>
                <a:ext cx="627159" cy="82660"/>
              </a:xfrm>
              <a:prstGeom prst="ellipse">
                <a:avLst/>
              </a:prstGeom>
              <a:solidFill>
                <a:srgbClr val="64B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grpSp>
      </p:grpSp>
      <p:sp>
        <p:nvSpPr>
          <p:cNvPr id="55" name="TextBox 54">
            <a:extLst>
              <a:ext uri="{FF2B5EF4-FFF2-40B4-BE49-F238E27FC236}">
                <a16:creationId xmlns:a16="http://schemas.microsoft.com/office/drawing/2014/main" id="{2543A9D0-263C-4D4B-ACA4-D16B31BF973E}"/>
              </a:ext>
            </a:extLst>
          </p:cNvPr>
          <p:cNvSpPr txBox="1">
            <a:spLocks noGrp="1" noRot="1" noMove="1" noResize="1" noEditPoints="1" noAdjustHandles="1" noChangeArrowheads="1" noChangeShapeType="1"/>
          </p:cNvSpPr>
          <p:nvPr/>
        </p:nvSpPr>
        <p:spPr>
          <a:xfrm>
            <a:off x="8409164" y="5398760"/>
            <a:ext cx="670735" cy="307777"/>
          </a:xfrm>
          <a:prstGeom prst="rect">
            <a:avLst/>
          </a:prstGeom>
          <a:noFill/>
        </p:spPr>
        <p:txBody>
          <a:bodyPr wrap="square" rtlCol="0">
            <a:spAutoFit/>
          </a:bodyPr>
          <a:lstStyle/>
          <a:p>
            <a:r>
              <a:rPr lang="en-US" b="1" dirty="0">
                <a:solidFill>
                  <a:schemeClr val="bg1"/>
                </a:solidFill>
                <a:latin typeface="Roboto" panose="02000000000000000000" pitchFamily="2" charset="0"/>
                <a:ea typeface="Roboto" panose="02000000000000000000" pitchFamily="2" charset="0"/>
              </a:rPr>
              <a:t>iSCSI</a:t>
            </a:r>
          </a:p>
        </p:txBody>
      </p:sp>
      <p:sp>
        <p:nvSpPr>
          <p:cNvPr id="2" name="TextBox 1">
            <a:extLst>
              <a:ext uri="{FF2B5EF4-FFF2-40B4-BE49-F238E27FC236}">
                <a16:creationId xmlns:a16="http://schemas.microsoft.com/office/drawing/2014/main" id="{3C6C718B-FD8C-94B4-95B7-CF54D7755112}"/>
              </a:ext>
            </a:extLst>
          </p:cNvPr>
          <p:cNvSpPr txBox="1"/>
          <p:nvPr/>
        </p:nvSpPr>
        <p:spPr>
          <a:xfrm>
            <a:off x="7647523" y="3563252"/>
            <a:ext cx="1657115" cy="400110"/>
          </a:xfrm>
          <a:prstGeom prst="rect">
            <a:avLst/>
          </a:prstGeom>
          <a:noFill/>
        </p:spPr>
        <p:txBody>
          <a:bodyPr wrap="square" rtlCol="0">
            <a:spAutoFit/>
          </a:bodyPr>
          <a:lstStyle/>
          <a:p>
            <a:pPr algn="ctr"/>
            <a:r>
              <a:rPr lang="en-US" sz="2000" b="1" dirty="0">
                <a:solidFill>
                  <a:srgbClr val="005C99"/>
                </a:solidFill>
                <a:latin typeface="Roboto" panose="02000000000000000000" pitchFamily="2" charset="0"/>
                <a:ea typeface="Roboto" panose="02000000000000000000" pitchFamily="2" charset="0"/>
              </a:rPr>
              <a:t>iSCSI</a:t>
            </a:r>
          </a:p>
        </p:txBody>
      </p:sp>
      <p:sp>
        <p:nvSpPr>
          <p:cNvPr id="4" name="TextBox 3">
            <a:extLst>
              <a:ext uri="{FF2B5EF4-FFF2-40B4-BE49-F238E27FC236}">
                <a16:creationId xmlns:a16="http://schemas.microsoft.com/office/drawing/2014/main" id="{6006315F-31A5-CA6D-3046-3CEEF8E1E144}"/>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05.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g302bd11f498_0_9"/>
          <p:cNvSpPr txBox="1">
            <a:spLocks noGrp="1"/>
          </p:cNvSpPr>
          <p:nvPr>
            <p:ph type="title"/>
          </p:nvPr>
        </p:nvSpPr>
        <p:spPr>
          <a:xfrm>
            <a:off x="838200" y="365125"/>
            <a:ext cx="10515600" cy="52833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b="0" dirty="0"/>
              <a:t>Module 01.</a:t>
            </a:r>
            <a:endParaRPr b="0" dirty="0"/>
          </a:p>
          <a:p>
            <a:pPr marL="0" lvl="0" indent="0" algn="l" rtl="0">
              <a:lnSpc>
                <a:spcPct val="100000"/>
              </a:lnSpc>
              <a:spcBef>
                <a:spcPts val="0"/>
              </a:spcBef>
              <a:spcAft>
                <a:spcPts val="0"/>
              </a:spcAft>
              <a:buNone/>
            </a:pPr>
            <a:r>
              <a:rPr lang="en-US" dirty="0"/>
              <a:t>Introduction to Proxmox VE</a:t>
            </a:r>
            <a:endParaRPr dirty="0"/>
          </a:p>
        </p:txBody>
      </p:sp>
    </p:spTree>
    <p:extLst>
      <p:ext uri="{BB962C8B-B14F-4D97-AF65-F5344CB8AC3E}">
        <p14:creationId xmlns:p14="http://schemas.microsoft.com/office/powerpoint/2010/main" val="160090604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545" name="Google Shape;545;g2f8de9e6bd7_0_132"/>
          <p:cNvSpPr txBox="1">
            <a:spLocks noGrp="1"/>
          </p:cNvSpPr>
          <p:nvPr>
            <p:ph type="title"/>
          </p:nvPr>
        </p:nvSpPr>
        <p:spPr>
          <a:xfrm>
            <a:off x="947529" y="454576"/>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dk1"/>
              </a:buClr>
              <a:buSzPts val="1100"/>
              <a:buFont typeface="Arial"/>
              <a:buNone/>
            </a:pPr>
            <a:r>
              <a:rPr lang="en-US" dirty="0">
                <a:latin typeface="Roboto" panose="02000000000000000000" pitchFamily="2" charset="0"/>
                <a:ea typeface="Roboto" panose="02000000000000000000" pitchFamily="2" charset="0"/>
              </a:rPr>
              <a:t>Advanced Network Storage Options</a:t>
            </a:r>
            <a:endParaRPr dirty="0">
              <a:latin typeface="Roboto" panose="02000000000000000000" pitchFamily="2" charset="0"/>
              <a:ea typeface="Roboto" panose="02000000000000000000" pitchFamily="2" charset="0"/>
            </a:endParaRPr>
          </a:p>
        </p:txBody>
      </p:sp>
      <p:sp>
        <p:nvSpPr>
          <p:cNvPr id="546" name="Google Shape;546;g2f8de9e6bd7_0_132"/>
          <p:cNvSpPr/>
          <p:nvPr/>
        </p:nvSpPr>
        <p:spPr>
          <a:xfrm>
            <a:off x="1008425" y="1680886"/>
            <a:ext cx="2130900" cy="1325700"/>
          </a:xfrm>
          <a:prstGeom prst="roundRect">
            <a:avLst>
              <a:gd name="adj" fmla="val 6920"/>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GlusterFS</a:t>
            </a:r>
            <a:endParaRPr sz="2000" dirty="0">
              <a:solidFill>
                <a:schemeClr val="lt1"/>
              </a:solidFill>
              <a:latin typeface="Roboto" panose="02000000000000000000" pitchFamily="2" charset="0"/>
              <a:ea typeface="Roboto" panose="02000000000000000000" pitchFamily="2" charset="0"/>
            </a:endParaRPr>
          </a:p>
        </p:txBody>
      </p:sp>
      <p:sp>
        <p:nvSpPr>
          <p:cNvPr id="547" name="Google Shape;547;g2f8de9e6bd7_0_132"/>
          <p:cNvSpPr/>
          <p:nvPr/>
        </p:nvSpPr>
        <p:spPr>
          <a:xfrm>
            <a:off x="1008425" y="3144521"/>
            <a:ext cx="2130900" cy="1325700"/>
          </a:xfrm>
          <a:prstGeom prst="roundRect">
            <a:avLst>
              <a:gd name="adj" fmla="val 6171"/>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CephFS</a:t>
            </a:r>
            <a:endParaRPr sz="2000" dirty="0">
              <a:solidFill>
                <a:schemeClr val="lt1"/>
              </a:solidFill>
              <a:latin typeface="Roboto" panose="02000000000000000000" pitchFamily="2" charset="0"/>
              <a:ea typeface="Roboto" panose="02000000000000000000" pitchFamily="2" charset="0"/>
            </a:endParaRPr>
          </a:p>
        </p:txBody>
      </p:sp>
      <p:sp>
        <p:nvSpPr>
          <p:cNvPr id="548" name="Google Shape;548;g2f8de9e6bd7_0_132"/>
          <p:cNvSpPr/>
          <p:nvPr/>
        </p:nvSpPr>
        <p:spPr>
          <a:xfrm>
            <a:off x="1008425" y="4598217"/>
            <a:ext cx="2130900" cy="1325700"/>
          </a:xfrm>
          <a:prstGeom prst="roundRect">
            <a:avLst>
              <a:gd name="adj" fmla="val 7670"/>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RBD</a:t>
            </a:r>
            <a:endParaRPr sz="2000">
              <a:solidFill>
                <a:schemeClr val="lt1"/>
              </a:solidFill>
              <a:latin typeface="Roboto" panose="02000000000000000000" pitchFamily="2" charset="0"/>
              <a:ea typeface="Roboto" panose="02000000000000000000" pitchFamily="2" charset="0"/>
            </a:endParaRPr>
          </a:p>
        </p:txBody>
      </p:sp>
      <p:sp>
        <p:nvSpPr>
          <p:cNvPr id="549" name="Google Shape;549;g2f8de9e6bd7_0_132"/>
          <p:cNvSpPr/>
          <p:nvPr/>
        </p:nvSpPr>
        <p:spPr>
          <a:xfrm>
            <a:off x="3238167" y="1680886"/>
            <a:ext cx="7650900" cy="1325700"/>
          </a:xfrm>
          <a:prstGeom prst="roundRect">
            <a:avLst>
              <a:gd name="adj" fmla="val 6171"/>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A cluster of shared network storage that ensures high availability between nodes. </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Really expensive to maintain the hardware needed.</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File-level, has all content tags.</a:t>
            </a:r>
            <a:endParaRPr sz="1800" dirty="0">
              <a:solidFill>
                <a:schemeClr val="dk1"/>
              </a:solidFill>
              <a:latin typeface="Roboto" panose="02000000000000000000" pitchFamily="2" charset="0"/>
              <a:ea typeface="Roboto" panose="02000000000000000000" pitchFamily="2" charset="0"/>
            </a:endParaRPr>
          </a:p>
        </p:txBody>
      </p:sp>
      <p:sp>
        <p:nvSpPr>
          <p:cNvPr id="550" name="Google Shape;550;g2f8de9e6bd7_0_132"/>
          <p:cNvSpPr/>
          <p:nvPr/>
        </p:nvSpPr>
        <p:spPr>
          <a:xfrm>
            <a:off x="3238167" y="3144521"/>
            <a:ext cx="7650900" cy="1325700"/>
          </a:xfrm>
          <a:prstGeom prst="roundRect">
            <a:avLst>
              <a:gd name="adj" fmla="val 5421"/>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Built into PVE, uses node storage to create network arrays.</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Critical to PVE’s HA capabilities; will be covered later.</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CephFS is built on top of Ceph; paired with RBD.</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File-level.</a:t>
            </a:r>
            <a:endParaRPr sz="1800" dirty="0">
              <a:solidFill>
                <a:schemeClr val="dk1"/>
              </a:solidFill>
              <a:latin typeface="Roboto" panose="02000000000000000000" pitchFamily="2" charset="0"/>
              <a:ea typeface="Roboto" panose="02000000000000000000" pitchFamily="2" charset="0"/>
            </a:endParaRPr>
          </a:p>
        </p:txBody>
      </p:sp>
      <p:sp>
        <p:nvSpPr>
          <p:cNvPr id="551" name="Google Shape;551;g2f8de9e6bd7_0_132"/>
          <p:cNvSpPr/>
          <p:nvPr/>
        </p:nvSpPr>
        <p:spPr>
          <a:xfrm>
            <a:off x="3238167" y="4598217"/>
            <a:ext cx="7650900" cy="1325700"/>
          </a:xfrm>
          <a:prstGeom prst="roundRect">
            <a:avLst>
              <a:gd name="adj" fmla="val 6171"/>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CephFS block-level counterpart; they complement each other.</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Excels at managing heavy images and container files.</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Links node storage in a single powerful array.</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Resource-heavy, due to how powerful it can be.</a:t>
            </a:r>
            <a:endParaRPr sz="1800" dirty="0">
              <a:solidFill>
                <a:schemeClr val="dk1"/>
              </a:solidFill>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9C54A384-1CDC-0E00-E4DD-A0F48BF7C1C7}"/>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05.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6" name="Google Shape;556;g2f8de9e6bd7_0_142"/>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t>Advanced Network Storage Key Features</a:t>
            </a:r>
            <a:endParaRPr dirty="0"/>
          </a:p>
        </p:txBody>
      </p:sp>
      <p:graphicFrame>
        <p:nvGraphicFramePr>
          <p:cNvPr id="557" name="Google Shape;557;g2f8de9e6bd7_0_142"/>
          <p:cNvGraphicFramePr/>
          <p:nvPr>
            <p:extLst>
              <p:ext uri="{D42A27DB-BD31-4B8C-83A1-F6EECF244321}">
                <p14:modId xmlns:p14="http://schemas.microsoft.com/office/powerpoint/2010/main" val="3226686761"/>
              </p:ext>
            </p:extLst>
          </p:nvPr>
        </p:nvGraphicFramePr>
        <p:xfrm>
          <a:off x="952500" y="1507439"/>
          <a:ext cx="10287000" cy="3901200"/>
        </p:xfrm>
        <a:graphic>
          <a:graphicData uri="http://schemas.openxmlformats.org/drawingml/2006/table">
            <a:tbl>
              <a:tblPr>
                <a:noFill/>
                <a:tableStyleId>{20784C5B-9EBB-4A82-9CEF-FE98BF910E29}</a:tableStyleId>
              </a:tblPr>
              <a:tblGrid>
                <a:gridCol w="2571750">
                  <a:extLst>
                    <a:ext uri="{9D8B030D-6E8A-4147-A177-3AD203B41FA5}">
                      <a16:colId xmlns:a16="http://schemas.microsoft.com/office/drawing/2014/main" val="20000"/>
                    </a:ext>
                  </a:extLst>
                </a:gridCol>
                <a:gridCol w="2571750">
                  <a:extLst>
                    <a:ext uri="{9D8B030D-6E8A-4147-A177-3AD203B41FA5}">
                      <a16:colId xmlns:a16="http://schemas.microsoft.com/office/drawing/2014/main" val="20001"/>
                    </a:ext>
                  </a:extLst>
                </a:gridCol>
                <a:gridCol w="2571750">
                  <a:extLst>
                    <a:ext uri="{9D8B030D-6E8A-4147-A177-3AD203B41FA5}">
                      <a16:colId xmlns:a16="http://schemas.microsoft.com/office/drawing/2014/main" val="20002"/>
                    </a:ext>
                  </a:extLst>
                </a:gridCol>
                <a:gridCol w="2571750">
                  <a:extLst>
                    <a:ext uri="{9D8B030D-6E8A-4147-A177-3AD203B41FA5}">
                      <a16:colId xmlns:a16="http://schemas.microsoft.com/office/drawing/2014/main" val="20003"/>
                    </a:ext>
                  </a:extLst>
                </a:gridCol>
              </a:tblGrid>
              <a:tr h="38100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Feature/Storage</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39ADE"/>
                    </a:solidFill>
                  </a:tcPr>
                </a:tc>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GlusterFS</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CephFS</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RBD</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Thin Provisioning</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0" lvl="0" indent="0" algn="ctr" rtl="0">
                        <a:spcBef>
                          <a:spcPts val="0"/>
                        </a:spcBef>
                        <a:spcAft>
                          <a:spcPts val="0"/>
                        </a:spcAft>
                        <a:buNone/>
                      </a:pPr>
                      <a:endParaRPr sz="19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marL="0" lvl="0" indent="0" algn="ctr" rtl="0">
                        <a:spcBef>
                          <a:spcPts val="0"/>
                        </a:spcBef>
                        <a:spcAft>
                          <a:spcPts val="0"/>
                        </a:spcAft>
                        <a:buNone/>
                      </a:pPr>
                      <a:r>
                        <a:rPr lang="en-US" sz="1900" dirty="0">
                          <a:latin typeface="Roboto"/>
                          <a:ea typeface="Roboto"/>
                          <a:cs typeface="Roboto"/>
                          <a:sym typeface="Roboto"/>
                        </a:rPr>
                        <a:t>Yes</a:t>
                      </a:r>
                      <a:endParaRPr sz="1900" dirty="0">
                        <a:latin typeface="Roboto"/>
                        <a:ea typeface="Roboto"/>
                        <a:cs typeface="Roboto"/>
                        <a:sym typeface="Roboto"/>
                      </a:endParaRPr>
                    </a:p>
                  </a:txBody>
                  <a:tcPr marL="91425" marR="91425" marT="91425" marB="91425"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marL="0" lvl="0" indent="0" algn="ctr" rtl="0">
                        <a:spcBef>
                          <a:spcPts val="0"/>
                        </a:spcBef>
                        <a:spcAft>
                          <a:spcPts val="0"/>
                        </a:spcAft>
                        <a:buNone/>
                      </a:pPr>
                      <a:r>
                        <a:rPr lang="en-US" sz="1900" dirty="0">
                          <a:latin typeface="Roboto"/>
                          <a:ea typeface="Roboto"/>
                          <a:cs typeface="Roboto"/>
                          <a:sym typeface="Roboto"/>
                        </a:rPr>
                        <a:t>Yes</a:t>
                      </a:r>
                      <a:endParaRPr sz="1900" dirty="0">
                        <a:latin typeface="Roboto"/>
                        <a:ea typeface="Roboto"/>
                        <a:cs typeface="Roboto"/>
                        <a:sym typeface="Roboto"/>
                      </a:endParaRPr>
                    </a:p>
                  </a:txBody>
                  <a:tcPr marL="91425" marR="91425" marT="91425" marB="91425"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Snapshots</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0" lvl="0" indent="0" algn="ctr" rtl="0">
                        <a:spcBef>
                          <a:spcPts val="0"/>
                        </a:spcBef>
                        <a:spcAft>
                          <a:spcPts val="0"/>
                        </a:spcAft>
                        <a:buNone/>
                      </a:pPr>
                      <a:endParaRPr sz="19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marL="0" lvl="0" indent="0" algn="ctr" rtl="0">
                        <a:spcBef>
                          <a:spcPts val="0"/>
                        </a:spcBef>
                        <a:spcAft>
                          <a:spcPts val="0"/>
                        </a:spcAft>
                        <a:buNone/>
                      </a:pPr>
                      <a:r>
                        <a:rPr lang="en-US" sz="1900" dirty="0">
                          <a:latin typeface="Roboto"/>
                          <a:ea typeface="Roboto"/>
                          <a:cs typeface="Roboto"/>
                          <a:sym typeface="Roboto"/>
                        </a:rPr>
                        <a:t>Yes</a:t>
                      </a:r>
                      <a:endParaRPr sz="1900" dirty="0">
                        <a:latin typeface="Roboto"/>
                        <a:ea typeface="Roboto"/>
                        <a:cs typeface="Roboto"/>
                        <a:sym typeface="Roboto"/>
                      </a:endParaRPr>
                    </a:p>
                  </a:txBody>
                  <a:tcPr marL="91425" marR="91425" marT="91425" marB="91425"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marL="0" lvl="0" indent="0" algn="ctr" rtl="0">
                        <a:spcBef>
                          <a:spcPts val="0"/>
                        </a:spcBef>
                        <a:spcAft>
                          <a:spcPts val="0"/>
                        </a:spcAft>
                        <a:buNone/>
                      </a:pPr>
                      <a:r>
                        <a:rPr lang="en-US" sz="1900" dirty="0">
                          <a:latin typeface="Roboto"/>
                          <a:ea typeface="Roboto"/>
                          <a:cs typeface="Roboto"/>
                          <a:sym typeface="Roboto"/>
                        </a:rPr>
                        <a:t>Yes</a:t>
                      </a:r>
                      <a:endParaRPr sz="1900" dirty="0">
                        <a:latin typeface="Roboto"/>
                        <a:ea typeface="Roboto"/>
                        <a:cs typeface="Roboto"/>
                        <a:sym typeface="Roboto"/>
                      </a:endParaRPr>
                    </a:p>
                  </a:txBody>
                  <a:tcPr marL="91425" marR="91425" marT="91425" marB="91425"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Replication</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0" lvl="0" indent="0" algn="ctr" rtl="0">
                        <a:spcBef>
                          <a:spcPts val="0"/>
                        </a:spcBef>
                        <a:spcAft>
                          <a:spcPts val="0"/>
                        </a:spcAft>
                        <a:buNone/>
                      </a:pPr>
                      <a:r>
                        <a:rPr lang="en-US" sz="1900" dirty="0">
                          <a:latin typeface="Roboto"/>
                          <a:ea typeface="Roboto"/>
                          <a:cs typeface="Roboto"/>
                          <a:sym typeface="Roboto"/>
                        </a:rPr>
                        <a:t>Yes</a:t>
                      </a:r>
                      <a:endParaRPr sz="19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marL="0" lvl="0" indent="0" algn="ctr" rtl="0">
                        <a:spcBef>
                          <a:spcPts val="0"/>
                        </a:spcBef>
                        <a:spcAft>
                          <a:spcPts val="0"/>
                        </a:spcAft>
                        <a:buNone/>
                      </a:pPr>
                      <a:r>
                        <a:rPr lang="en-US" sz="1900" dirty="0">
                          <a:latin typeface="Roboto"/>
                          <a:ea typeface="Roboto"/>
                          <a:cs typeface="Roboto"/>
                          <a:sym typeface="Roboto"/>
                        </a:rPr>
                        <a:t>Yes</a:t>
                      </a:r>
                      <a:endParaRPr sz="1900" dirty="0">
                        <a:latin typeface="Roboto"/>
                        <a:ea typeface="Roboto"/>
                        <a:cs typeface="Roboto"/>
                        <a:sym typeface="Roboto"/>
                      </a:endParaRPr>
                    </a:p>
                  </a:txBody>
                  <a:tcPr marL="91425" marR="91425" marT="91425" marB="91425"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marL="0" lvl="0" indent="0" algn="ctr" rtl="0">
                        <a:spcBef>
                          <a:spcPts val="0"/>
                        </a:spcBef>
                        <a:spcAft>
                          <a:spcPts val="0"/>
                        </a:spcAft>
                        <a:buNone/>
                      </a:pPr>
                      <a:r>
                        <a:rPr lang="en-US" sz="1900" dirty="0">
                          <a:latin typeface="Roboto"/>
                          <a:ea typeface="Roboto"/>
                          <a:cs typeface="Roboto"/>
                          <a:sym typeface="Roboto"/>
                        </a:rPr>
                        <a:t>Yes</a:t>
                      </a:r>
                      <a:endParaRPr sz="1900" dirty="0">
                        <a:latin typeface="Roboto"/>
                        <a:ea typeface="Roboto"/>
                        <a:cs typeface="Roboto"/>
                        <a:sym typeface="Roboto"/>
                      </a:endParaRPr>
                    </a:p>
                  </a:txBody>
                  <a:tcPr marL="91425" marR="91425" marT="91425" marB="91425"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extLst>
                  <a:ext uri="{0D108BD9-81ED-4DB2-BD59-A6C34878D82A}">
                    <a16:rowId xmlns:a16="http://schemas.microsoft.com/office/drawing/2014/main" val="10003"/>
                  </a:ext>
                </a:extLst>
              </a:tr>
              <a:tr h="38100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Compression</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0" lvl="0" indent="0" algn="ctr" rtl="0">
                        <a:spcBef>
                          <a:spcPts val="0"/>
                        </a:spcBef>
                        <a:spcAft>
                          <a:spcPts val="0"/>
                        </a:spcAft>
                        <a:buNone/>
                      </a:pPr>
                      <a:r>
                        <a:rPr lang="en-US" sz="1900" dirty="0">
                          <a:latin typeface="Roboto"/>
                          <a:ea typeface="Roboto"/>
                          <a:cs typeface="Roboto"/>
                          <a:sym typeface="Roboto"/>
                        </a:rPr>
                        <a:t>Yes</a:t>
                      </a:r>
                      <a:endParaRPr sz="19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marL="0" lvl="0" indent="0" algn="ctr" rtl="0">
                        <a:spcBef>
                          <a:spcPts val="0"/>
                        </a:spcBef>
                        <a:spcAft>
                          <a:spcPts val="0"/>
                        </a:spcAft>
                        <a:buNone/>
                      </a:pPr>
                      <a:r>
                        <a:rPr lang="en-US" sz="2000" dirty="0">
                          <a:solidFill>
                            <a:schemeClr val="tx1">
                              <a:lumMod val="75000"/>
                              <a:lumOff val="25000"/>
                            </a:schemeClr>
                          </a:solidFill>
                          <a:latin typeface="Roboto"/>
                          <a:ea typeface="Roboto"/>
                          <a:cs typeface="Roboto"/>
                          <a:sym typeface="Roboto"/>
                        </a:rPr>
                        <a:t>Yes</a:t>
                      </a:r>
                      <a:endParaRPr sz="1900" dirty="0">
                        <a:solidFill>
                          <a:schemeClr val="tx1">
                            <a:lumMod val="75000"/>
                            <a:lumOff val="25000"/>
                          </a:schemeClr>
                        </a:solidFill>
                        <a:latin typeface="Roboto"/>
                        <a:ea typeface="Roboto"/>
                        <a:cs typeface="Roboto"/>
                        <a:sym typeface="Roboto"/>
                      </a:endParaRPr>
                    </a:p>
                  </a:txBody>
                  <a:tcPr marL="91425" marR="91425" marT="91425" marB="91425"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marL="0" lvl="0" indent="0" algn="ctr" rtl="0">
                        <a:spcBef>
                          <a:spcPts val="0"/>
                        </a:spcBef>
                        <a:spcAft>
                          <a:spcPts val="0"/>
                        </a:spcAft>
                        <a:buNone/>
                      </a:pPr>
                      <a:r>
                        <a:rPr lang="en-US" sz="1900" dirty="0">
                          <a:latin typeface="Roboto"/>
                          <a:ea typeface="Roboto"/>
                          <a:cs typeface="Roboto"/>
                          <a:sym typeface="Roboto"/>
                        </a:rPr>
                        <a:t>Yes</a:t>
                      </a:r>
                      <a:endParaRPr sz="1900" dirty="0">
                        <a:latin typeface="Roboto"/>
                        <a:ea typeface="Roboto"/>
                        <a:cs typeface="Roboto"/>
                        <a:sym typeface="Roboto"/>
                      </a:endParaRPr>
                    </a:p>
                  </a:txBody>
                  <a:tcPr marL="91425" marR="91425" marT="91425" marB="91425"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extLst>
                  <a:ext uri="{0D108BD9-81ED-4DB2-BD59-A6C34878D82A}">
                    <a16:rowId xmlns:a16="http://schemas.microsoft.com/office/drawing/2014/main" val="10004"/>
                  </a:ext>
                </a:extLst>
              </a:tr>
              <a:tr h="38100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Deduplication</a:t>
                      </a:r>
                      <a:endParaRPr sz="2000" b="0" dirty="0">
                        <a:solidFill>
                          <a:schemeClr val="lt1"/>
                        </a:solidFill>
                        <a:latin typeface="Roboto"/>
                        <a:ea typeface="Roboto"/>
                        <a:cs typeface="Roboto"/>
                        <a:sym typeface="Roboto"/>
                      </a:endParaRPr>
                    </a:p>
                  </a:txBody>
                  <a:tcPr marL="91425" marR="91425" marT="91425" marB="91425"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rgbClr val="3C7ABB"/>
                    </a:solidFill>
                  </a:tcPr>
                </a:tc>
                <a:tc>
                  <a:txBody>
                    <a:bodyPr/>
                    <a:lstStyle/>
                    <a:p>
                      <a:pPr marL="0" lvl="0" indent="0" algn="ctr" rtl="0">
                        <a:spcBef>
                          <a:spcPts val="0"/>
                        </a:spcBef>
                        <a:spcAft>
                          <a:spcPts val="0"/>
                        </a:spcAft>
                        <a:buNone/>
                      </a:pPr>
                      <a:endParaRPr sz="19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marL="0" lvl="0" indent="0" algn="ctr" rtl="0">
                        <a:spcBef>
                          <a:spcPts val="0"/>
                        </a:spcBef>
                        <a:spcAft>
                          <a:spcPts val="0"/>
                        </a:spcAft>
                        <a:buNone/>
                      </a:pPr>
                      <a:endParaRPr sz="1900" dirty="0">
                        <a:latin typeface="Roboto"/>
                        <a:ea typeface="Roboto"/>
                        <a:cs typeface="Roboto"/>
                        <a:sym typeface="Roboto"/>
                      </a:endParaRPr>
                    </a:p>
                  </a:txBody>
                  <a:tcPr marL="91425" marR="91425" marT="91425" marB="91425"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marL="0" lvl="0" indent="0" algn="ctr" rtl="0">
                        <a:spcBef>
                          <a:spcPts val="0"/>
                        </a:spcBef>
                        <a:spcAft>
                          <a:spcPts val="0"/>
                        </a:spcAft>
                        <a:buNone/>
                      </a:pPr>
                      <a:endParaRPr sz="1900" dirty="0">
                        <a:latin typeface="Roboto"/>
                        <a:ea typeface="Roboto"/>
                        <a:cs typeface="Roboto"/>
                        <a:sym typeface="Roboto"/>
                      </a:endParaRPr>
                    </a:p>
                  </a:txBody>
                  <a:tcPr marL="91425" marR="91425" marT="91425" marB="91425"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extLst>
                  <a:ext uri="{0D108BD9-81ED-4DB2-BD59-A6C34878D82A}">
                    <a16:rowId xmlns:a16="http://schemas.microsoft.com/office/drawing/2014/main" val="10005"/>
                  </a:ext>
                </a:extLst>
              </a:tr>
              <a:tr h="38100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Dynamic Resizing</a:t>
                      </a:r>
                      <a:endParaRPr sz="2000" b="0" dirty="0">
                        <a:solidFill>
                          <a:schemeClr val="lt1"/>
                        </a:solidFill>
                        <a:latin typeface="Roboto"/>
                        <a:ea typeface="Roboto"/>
                        <a:cs typeface="Roboto"/>
                        <a:sym typeface="Roboto"/>
                      </a:endParaRPr>
                    </a:p>
                  </a:txBody>
                  <a:tcPr marL="91425" marR="91425" marT="91425" marB="91425" anchor="ctr">
                    <a:lnR w="12700" cap="flat" cmpd="sng" algn="ctr">
                      <a:solidFill>
                        <a:schemeClr val="bg1"/>
                      </a:solidFill>
                      <a:prstDash val="solid"/>
                      <a:round/>
                      <a:headEnd type="none" w="med" len="med"/>
                      <a:tailEnd type="none" w="med" len="med"/>
                    </a:lnR>
                    <a:solidFill>
                      <a:srgbClr val="3C7ABB"/>
                    </a:solidFill>
                  </a:tcPr>
                </a:tc>
                <a:tc>
                  <a:txBody>
                    <a:bodyPr/>
                    <a:lstStyle/>
                    <a:p>
                      <a:pPr marL="0" lvl="0" indent="0" algn="ctr" rtl="0">
                        <a:spcBef>
                          <a:spcPts val="0"/>
                        </a:spcBef>
                        <a:spcAft>
                          <a:spcPts val="0"/>
                        </a:spcAft>
                        <a:buNone/>
                      </a:pPr>
                      <a:r>
                        <a:rPr lang="en-US" sz="1900" dirty="0">
                          <a:latin typeface="Roboto"/>
                          <a:ea typeface="Roboto"/>
                          <a:cs typeface="Roboto"/>
                          <a:sym typeface="Roboto"/>
                        </a:rPr>
                        <a:t>Yes</a:t>
                      </a:r>
                      <a:endParaRPr sz="19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marL="0" lvl="0" indent="0" algn="ctr" rtl="0">
                        <a:spcBef>
                          <a:spcPts val="0"/>
                        </a:spcBef>
                        <a:spcAft>
                          <a:spcPts val="0"/>
                        </a:spcAft>
                        <a:buNone/>
                      </a:pPr>
                      <a:r>
                        <a:rPr lang="en-US" sz="1900" dirty="0">
                          <a:latin typeface="Roboto"/>
                          <a:ea typeface="Roboto"/>
                          <a:cs typeface="Roboto"/>
                          <a:sym typeface="Roboto"/>
                        </a:rPr>
                        <a:t>Yes</a:t>
                      </a:r>
                      <a:endParaRPr sz="1900" dirty="0">
                        <a:latin typeface="Roboto"/>
                        <a:ea typeface="Roboto"/>
                        <a:cs typeface="Roboto"/>
                        <a:sym typeface="Roboto"/>
                      </a:endParaRPr>
                    </a:p>
                  </a:txBody>
                  <a:tcPr marL="91425" marR="91425" marT="91425" marB="91425"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marL="0" lvl="0" indent="0" algn="ctr" rtl="0">
                        <a:spcBef>
                          <a:spcPts val="0"/>
                        </a:spcBef>
                        <a:spcAft>
                          <a:spcPts val="0"/>
                        </a:spcAft>
                        <a:buNone/>
                      </a:pPr>
                      <a:r>
                        <a:rPr lang="en-US" sz="1900" dirty="0">
                          <a:latin typeface="Roboto"/>
                          <a:ea typeface="Roboto"/>
                          <a:cs typeface="Roboto"/>
                          <a:sym typeface="Roboto"/>
                        </a:rPr>
                        <a:t>Yes</a:t>
                      </a:r>
                      <a:endParaRPr sz="1900" dirty="0">
                        <a:latin typeface="Roboto"/>
                        <a:ea typeface="Roboto"/>
                        <a:cs typeface="Roboto"/>
                        <a:sym typeface="Roboto"/>
                      </a:endParaRPr>
                    </a:p>
                  </a:txBody>
                  <a:tcPr marL="91425" marR="91425" marT="91425" marB="91425"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extLst>
                  <a:ext uri="{0D108BD9-81ED-4DB2-BD59-A6C34878D82A}">
                    <a16:rowId xmlns:a16="http://schemas.microsoft.com/office/drawing/2014/main" val="10006"/>
                  </a:ext>
                </a:extLst>
              </a:tr>
              <a:tr h="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Encryption</a:t>
                      </a:r>
                      <a:endParaRPr sz="2000" b="0" dirty="0">
                        <a:solidFill>
                          <a:schemeClr val="lt1"/>
                        </a:solidFill>
                        <a:latin typeface="Roboto"/>
                        <a:ea typeface="Roboto"/>
                        <a:cs typeface="Roboto"/>
                        <a:sym typeface="Roboto"/>
                      </a:endParaRPr>
                    </a:p>
                  </a:txBody>
                  <a:tcPr marL="91425" marR="91425" marT="91425" marB="91425" anchor="ctr">
                    <a:lnR w="12700" cap="flat" cmpd="sng" algn="ctr">
                      <a:solidFill>
                        <a:schemeClr val="bg1"/>
                      </a:solidFill>
                      <a:prstDash val="solid"/>
                      <a:round/>
                      <a:headEnd type="none" w="med" len="med"/>
                      <a:tailEnd type="none" w="med" len="med"/>
                    </a:lnR>
                    <a:lnB w="12700" cap="flat" cmpd="sng" algn="ctr">
                      <a:solidFill>
                        <a:schemeClr val="bg1">
                          <a:lumMod val="85000"/>
                        </a:schemeClr>
                      </a:solidFill>
                      <a:prstDash val="solid"/>
                      <a:round/>
                      <a:headEnd type="none" w="med" len="med"/>
                      <a:tailEnd type="none" w="med" len="med"/>
                    </a:lnB>
                    <a:solidFill>
                      <a:srgbClr val="3C7ABB"/>
                    </a:solidFill>
                  </a:tcPr>
                </a:tc>
                <a:tc>
                  <a:txBody>
                    <a:bodyPr/>
                    <a:lstStyle/>
                    <a:p>
                      <a:pPr marL="0" lvl="0" indent="0" algn="ctr" rtl="0">
                        <a:spcBef>
                          <a:spcPts val="0"/>
                        </a:spcBef>
                        <a:spcAft>
                          <a:spcPts val="0"/>
                        </a:spcAft>
                        <a:buNone/>
                      </a:pPr>
                      <a:r>
                        <a:rPr lang="en-US" sz="1900" dirty="0">
                          <a:latin typeface="Roboto"/>
                          <a:ea typeface="Roboto"/>
                          <a:cs typeface="Roboto"/>
                          <a:sym typeface="Roboto"/>
                        </a:rPr>
                        <a:t>Yes</a:t>
                      </a:r>
                      <a:endParaRPr sz="19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lvl="0" indent="0" algn="ctr" rtl="0">
                        <a:spcBef>
                          <a:spcPts val="0"/>
                        </a:spcBef>
                        <a:spcAft>
                          <a:spcPts val="0"/>
                        </a:spcAft>
                        <a:buNone/>
                      </a:pPr>
                      <a:r>
                        <a:rPr lang="en-US" sz="1900" dirty="0">
                          <a:latin typeface="Roboto"/>
                          <a:ea typeface="Roboto"/>
                          <a:cs typeface="Roboto"/>
                          <a:sym typeface="Roboto"/>
                        </a:rPr>
                        <a:t>Yes</a:t>
                      </a:r>
                      <a:endParaRPr sz="1900" dirty="0">
                        <a:latin typeface="Roboto"/>
                        <a:ea typeface="Roboto"/>
                        <a:cs typeface="Roboto"/>
                        <a:sym typeface="Roboto"/>
                      </a:endParaRPr>
                    </a:p>
                  </a:txBody>
                  <a:tcPr marL="91425" marR="91425" marT="91425" marB="91425"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lvl="0" indent="0" algn="ctr" rtl="0">
                        <a:spcBef>
                          <a:spcPts val="0"/>
                        </a:spcBef>
                        <a:spcAft>
                          <a:spcPts val="0"/>
                        </a:spcAft>
                        <a:buNone/>
                      </a:pPr>
                      <a:r>
                        <a:rPr lang="en-US" sz="1900" dirty="0">
                          <a:latin typeface="Roboto"/>
                          <a:ea typeface="Roboto"/>
                          <a:cs typeface="Roboto"/>
                          <a:sym typeface="Roboto"/>
                        </a:rPr>
                        <a:t>Yes</a:t>
                      </a:r>
                      <a:endParaRPr sz="1900" dirty="0">
                        <a:latin typeface="Roboto"/>
                        <a:ea typeface="Roboto"/>
                        <a:cs typeface="Roboto"/>
                        <a:sym typeface="Roboto"/>
                      </a:endParaRPr>
                    </a:p>
                  </a:txBody>
                  <a:tcPr marL="91425" marR="91425" marT="91425" marB="91425"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558" name="Google Shape;558;g2f8de9e6bd7_0_142"/>
          <p:cNvSpPr txBox="1"/>
          <p:nvPr/>
        </p:nvSpPr>
        <p:spPr>
          <a:xfrm>
            <a:off x="1669774" y="5643889"/>
            <a:ext cx="8050696" cy="430800"/>
          </a:xfrm>
          <a:prstGeom prst="rect">
            <a:avLst/>
          </a:prstGeom>
          <a:solidFill>
            <a:srgbClr val="B3DFFF"/>
          </a:solidFill>
          <a:ln>
            <a:noFill/>
          </a:ln>
        </p:spPr>
        <p:txBody>
          <a:bodyPr spcFirstLastPara="1" wrap="square" lIns="91425" tIns="45700" rIns="91425" bIns="45700" anchor="t" anchorCtr="0">
            <a:spAutoFit/>
          </a:bodyPr>
          <a:lstStyle/>
          <a:p>
            <a:pPr marL="0" lvl="0" indent="0" algn="ctr" rtl="0">
              <a:spcBef>
                <a:spcPts val="0"/>
              </a:spcBef>
              <a:spcAft>
                <a:spcPts val="0"/>
              </a:spcAft>
              <a:buNone/>
            </a:pPr>
            <a:r>
              <a:rPr lang="en-US" sz="2200" b="1" dirty="0">
                <a:solidFill>
                  <a:srgbClr val="0E5C9A"/>
                </a:solidFill>
                <a:latin typeface="Roboto"/>
                <a:ea typeface="Roboto"/>
                <a:cs typeface="Roboto"/>
                <a:sym typeface="Roboto"/>
              </a:rPr>
              <a:t>We are now ready for Lab 9: Networked Storage</a:t>
            </a:r>
            <a:endParaRPr sz="2200" b="1" dirty="0">
              <a:solidFill>
                <a:srgbClr val="0E5C9A"/>
              </a:solidFill>
              <a:latin typeface="Roboto"/>
              <a:ea typeface="Roboto"/>
              <a:cs typeface="Roboto"/>
              <a:sym typeface="Roboto"/>
            </a:endParaRPr>
          </a:p>
        </p:txBody>
      </p:sp>
      <p:sp>
        <p:nvSpPr>
          <p:cNvPr id="3" name="TextBox 2">
            <a:extLst>
              <a:ext uri="{FF2B5EF4-FFF2-40B4-BE49-F238E27FC236}">
                <a16:creationId xmlns:a16="http://schemas.microsoft.com/office/drawing/2014/main" id="{4EEC4D50-BA08-C2E0-DFA0-2C48F80AB991}"/>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05.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62"/>
        <p:cNvGrpSpPr/>
        <p:nvPr/>
      </p:nvGrpSpPr>
      <p:grpSpPr>
        <a:xfrm>
          <a:off x="0" y="0"/>
          <a:ext cx="0" cy="0"/>
          <a:chOff x="0" y="0"/>
          <a:chExt cx="0" cy="0"/>
        </a:xfrm>
      </p:grpSpPr>
      <p:sp>
        <p:nvSpPr>
          <p:cNvPr id="563" name="Google Shape;563;g302bd11f498_0_163"/>
          <p:cNvSpPr txBox="1">
            <a:spLocks noGrp="1"/>
          </p:cNvSpPr>
          <p:nvPr>
            <p:ph type="title"/>
          </p:nvPr>
        </p:nvSpPr>
        <p:spPr>
          <a:xfrm>
            <a:off x="838200" y="553966"/>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t>Proxmox VE 8: Setup and Management </a:t>
            </a:r>
            <a:br>
              <a:rPr lang="en-US" dirty="0"/>
            </a:br>
            <a:r>
              <a:rPr lang="en-US" sz="2800" dirty="0"/>
              <a:t>Lab 9: Networked Storage</a:t>
            </a:r>
            <a:endParaRPr dirty="0"/>
          </a:p>
        </p:txBody>
      </p:sp>
      <p:sp>
        <p:nvSpPr>
          <p:cNvPr id="564" name="Google Shape;564;g302bd11f498_0_163"/>
          <p:cNvSpPr txBox="1"/>
          <p:nvPr/>
        </p:nvSpPr>
        <p:spPr>
          <a:xfrm>
            <a:off x="529855" y="2079318"/>
            <a:ext cx="5398929" cy="4077999"/>
          </a:xfrm>
          <a:prstGeom prst="rect">
            <a:avLst/>
          </a:prstGeom>
          <a:noFill/>
          <a:ln>
            <a:noFill/>
          </a:ln>
        </p:spPr>
        <p:txBody>
          <a:bodyPr spcFirstLastPara="1" wrap="square" lIns="91425" tIns="45700" rIns="91425" bIns="45700" anchor="t" anchorCtr="0">
            <a:spAutoFit/>
          </a:bodyPr>
          <a:lstStyle/>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Summary</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In this lab, you will learn about the available networked storage solutions that are supported by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 </a:t>
            </a:r>
            <a:endParaRPr dirty="0">
              <a:latin typeface="Roboto" panose="02000000000000000000" pitchFamily="2" charset="0"/>
              <a:ea typeface="Roboto" panose="02000000000000000000" pitchFamily="2" charset="0"/>
            </a:endParaRPr>
          </a:p>
          <a:p>
            <a:pPr marL="914400" marR="0" lvl="2" indent="0" algn="l" rtl="0">
              <a:spcBef>
                <a:spcPts val="600"/>
              </a:spcBef>
              <a:spcAft>
                <a:spcPts val="0"/>
              </a:spcAft>
              <a:buNone/>
            </a:pPr>
            <a:endParaRPr sz="1800" b="1" i="0" u="none" strike="noStrike" cap="none" dirty="0">
              <a:solidFill>
                <a:srgbClr val="262626"/>
              </a:solidFill>
              <a:latin typeface="Roboto" panose="02000000000000000000" pitchFamily="2" charset="0"/>
              <a:ea typeface="Roboto" panose="02000000000000000000" pitchFamily="2" charset="0"/>
              <a:cs typeface="Calibri"/>
              <a:sym typeface="Calibri"/>
            </a:endParaRPr>
          </a:p>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Objectives</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Discuss the Various Types of Supported Networked Storage Options. </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Connect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 </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to an NFS Storage System.</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Connect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 </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to an iSCSI Storage System.</a:t>
            </a:r>
            <a:br>
              <a:rPr lang="en-US" sz="1800" b="0" i="0" u="none" strike="noStrike" cap="none" dirty="0">
                <a:solidFill>
                  <a:schemeClr val="dk1"/>
                </a:solidFill>
                <a:latin typeface="Roboto" panose="02000000000000000000" pitchFamily="2" charset="0"/>
                <a:ea typeface="Roboto" panose="02000000000000000000" pitchFamily="2" charset="0"/>
                <a:sym typeface="Arial"/>
              </a:rPr>
            </a:b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565" name="Google Shape;565;g302bd11f498_0_163"/>
          <p:cNvCxnSpPr/>
          <p:nvPr/>
        </p:nvCxnSpPr>
        <p:spPr>
          <a:xfrm>
            <a:off x="-2" y="1942965"/>
            <a:ext cx="11850000" cy="0"/>
          </a:xfrm>
          <a:prstGeom prst="straightConnector1">
            <a:avLst/>
          </a:prstGeom>
          <a:noFill/>
          <a:ln w="19050" cap="flat" cmpd="sng">
            <a:solidFill>
              <a:schemeClr val="accent1"/>
            </a:solidFill>
            <a:prstDash val="solid"/>
            <a:miter lim="800000"/>
            <a:headEnd type="none" w="sm" len="sm"/>
            <a:tailEnd type="none" w="sm" len="sm"/>
          </a:ln>
        </p:spPr>
      </p:cxnSp>
      <p:pic>
        <p:nvPicPr>
          <p:cNvPr id="566" name="Google Shape;566;g302bd11f498_0_163" descr="A screenshot of a computer&#10;&#10;Description automatically generated"/>
          <p:cNvPicPr preferRelativeResize="0"/>
          <p:nvPr/>
        </p:nvPicPr>
        <p:blipFill rotWithShape="1">
          <a:blip r:embed="rId3">
            <a:alphaModFix/>
          </a:blip>
          <a:srcRect/>
          <a:stretch/>
        </p:blipFill>
        <p:spPr>
          <a:xfrm>
            <a:off x="6096000" y="2382414"/>
            <a:ext cx="5398929" cy="3428997"/>
          </a:xfrm>
          <a:prstGeom prst="rect">
            <a:avLst/>
          </a:prstGeom>
          <a:noFill/>
          <a:ln>
            <a:solidFill>
              <a:schemeClr val="bg1">
                <a:lumMod val="85000"/>
              </a:schemeClr>
            </a:solidFill>
          </a:ln>
        </p:spPr>
      </p:pic>
      <p:sp>
        <p:nvSpPr>
          <p:cNvPr id="2" name="TextBox 1">
            <a:extLst>
              <a:ext uri="{FF2B5EF4-FFF2-40B4-BE49-F238E27FC236}">
                <a16:creationId xmlns:a16="http://schemas.microsoft.com/office/drawing/2014/main" id="{1B582432-9BCF-9256-88F2-1201588A8131}"/>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05.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g302bd11f498_0_26"/>
          <p:cNvSpPr txBox="1">
            <a:spLocks noGrp="1"/>
          </p:cNvSpPr>
          <p:nvPr>
            <p:ph type="title"/>
          </p:nvPr>
        </p:nvSpPr>
        <p:spPr>
          <a:xfrm>
            <a:off x="838200" y="365125"/>
            <a:ext cx="10515600" cy="52833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b="0" dirty="0"/>
              <a:t>Module 06.</a:t>
            </a:r>
            <a:endParaRPr b="0" dirty="0"/>
          </a:p>
          <a:p>
            <a:pPr marL="0" lvl="0" indent="0" algn="l" rtl="0">
              <a:lnSpc>
                <a:spcPct val="100000"/>
              </a:lnSpc>
              <a:spcBef>
                <a:spcPts val="0"/>
              </a:spcBef>
              <a:spcAft>
                <a:spcPts val="0"/>
              </a:spcAft>
              <a:buNone/>
            </a:pPr>
            <a:r>
              <a:rPr lang="en-US" dirty="0"/>
              <a:t>Proxmox VE Virtual Networking</a:t>
            </a:r>
            <a:endParaRPr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g302bd11f498_0_67"/>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None/>
            </a:pPr>
            <a:r>
              <a:rPr lang="en-US" b="0"/>
              <a:t>Module 06.</a:t>
            </a:r>
            <a:endParaRPr b="0"/>
          </a:p>
          <a:p>
            <a:pPr marL="0" lvl="0" indent="0" algn="l" rtl="0">
              <a:lnSpc>
                <a:spcPct val="100000"/>
              </a:lnSpc>
              <a:spcBef>
                <a:spcPts val="0"/>
              </a:spcBef>
              <a:spcAft>
                <a:spcPts val="0"/>
              </a:spcAft>
              <a:buNone/>
            </a:pPr>
            <a:r>
              <a:rPr lang="en-US"/>
              <a:t>Overview and Learning Objectives</a:t>
            </a:r>
            <a:endParaRPr/>
          </a:p>
        </p:txBody>
      </p:sp>
      <p:sp>
        <p:nvSpPr>
          <p:cNvPr id="578" name="Google Shape;578;g302bd11f498_0_67"/>
          <p:cNvSpPr txBox="1">
            <a:spLocks noGrp="1"/>
          </p:cNvSpPr>
          <p:nvPr>
            <p:ph type="title"/>
          </p:nvPr>
        </p:nvSpPr>
        <p:spPr>
          <a:xfrm>
            <a:off x="838200" y="2166729"/>
            <a:ext cx="10515600" cy="3376695"/>
          </a:xfrm>
          <a:prstGeom prst="rect">
            <a:avLst/>
          </a:prstGeom>
        </p:spPr>
        <p:txBody>
          <a:bodyPr spcFirstLastPara="1" wrap="square" lIns="91425" tIns="45700" rIns="91425" bIns="45700" anchor="t" anchorCtr="0">
            <a:normAutofit/>
          </a:bodyPr>
          <a:lstStyle/>
          <a:p>
            <a:pPr marL="0" lvl="0" indent="0" algn="l" rtl="0">
              <a:lnSpc>
                <a:spcPct val="100000"/>
              </a:lnSpc>
              <a:spcBef>
                <a:spcPts val="0"/>
              </a:spcBef>
              <a:spcAft>
                <a:spcPts val="0"/>
              </a:spcAft>
              <a:buNone/>
            </a:pPr>
            <a:r>
              <a:rPr lang="en-US" sz="2000" b="0" dirty="0"/>
              <a:t>In this module, we will learn the basics on Software-Defined Networking components, benefits, configuration, and firewalls.</a:t>
            </a:r>
            <a:endParaRPr sz="2000" b="0" dirty="0"/>
          </a:p>
          <a:p>
            <a:pPr marL="0" lvl="0" indent="0" algn="l" rtl="0">
              <a:lnSpc>
                <a:spcPct val="100000"/>
              </a:lnSpc>
              <a:spcBef>
                <a:spcPts val="0"/>
              </a:spcBef>
              <a:spcAft>
                <a:spcPts val="0"/>
              </a:spcAft>
              <a:buNone/>
            </a:pPr>
            <a:endParaRPr sz="2000" b="0" dirty="0"/>
          </a:p>
          <a:p>
            <a:pPr marL="0" lvl="0" indent="0" algn="l" rtl="0">
              <a:lnSpc>
                <a:spcPct val="100000"/>
              </a:lnSpc>
              <a:spcBef>
                <a:spcPts val="0"/>
              </a:spcBef>
              <a:spcAft>
                <a:spcPts val="600"/>
              </a:spcAft>
              <a:buNone/>
            </a:pPr>
            <a:r>
              <a:rPr lang="en-US" sz="1800" dirty="0"/>
              <a:t>Learning Objectives</a:t>
            </a:r>
            <a:endParaRPr sz="1800" dirty="0"/>
          </a:p>
          <a:p>
            <a:pPr marL="457200" lvl="0" indent="-406400" algn="l" rtl="0">
              <a:lnSpc>
                <a:spcPct val="100000"/>
              </a:lnSpc>
              <a:spcBef>
                <a:spcPts val="0"/>
              </a:spcBef>
              <a:spcAft>
                <a:spcPts val="600"/>
              </a:spcAft>
              <a:buSzPct val="100000"/>
              <a:buAutoNum type="arabicPeriod"/>
            </a:pPr>
            <a:r>
              <a:rPr lang="en-US" sz="1800" b="0" dirty="0"/>
              <a:t>Understand the role that networking plays in the data center.</a:t>
            </a:r>
            <a:endParaRPr sz="1800" b="0" dirty="0"/>
          </a:p>
          <a:p>
            <a:pPr marL="457200" lvl="0" indent="-406400" algn="l" rtl="0">
              <a:lnSpc>
                <a:spcPct val="100000"/>
              </a:lnSpc>
              <a:spcBef>
                <a:spcPts val="0"/>
              </a:spcBef>
              <a:spcAft>
                <a:spcPts val="600"/>
              </a:spcAft>
              <a:buSzPct val="100000"/>
              <a:buAutoNum type="arabicPeriod"/>
            </a:pPr>
            <a:r>
              <a:rPr lang="en-US" sz="1800" b="0" dirty="0"/>
              <a:t>Identify and configure networking components.</a:t>
            </a:r>
            <a:endParaRPr sz="1800" b="0" dirty="0"/>
          </a:p>
          <a:p>
            <a:pPr marL="457200" lvl="0" indent="-406400" algn="l" rtl="0">
              <a:lnSpc>
                <a:spcPct val="100000"/>
              </a:lnSpc>
              <a:spcBef>
                <a:spcPts val="0"/>
              </a:spcBef>
              <a:spcAft>
                <a:spcPts val="600"/>
              </a:spcAft>
              <a:buSzPct val="100000"/>
              <a:buAutoNum type="arabicPeriod"/>
            </a:pPr>
            <a:r>
              <a:rPr lang="en-US" sz="1800" b="0" dirty="0"/>
              <a:t>Configure secure firewalls by leveraging rules and groups.</a:t>
            </a:r>
            <a:endParaRPr sz="1800" b="0"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g30679987ae9_0_0"/>
          <p:cNvSpPr txBox="1">
            <a:spLocks noGrp="1"/>
          </p:cNvSpPr>
          <p:nvPr>
            <p:ph type="title"/>
          </p:nvPr>
        </p:nvSpPr>
        <p:spPr>
          <a:xfrm>
            <a:off x="838200" y="516835"/>
            <a:ext cx="10515600" cy="117399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t>The Role of Networking in the SDDC</a:t>
            </a:r>
            <a:endParaRPr dirty="0"/>
          </a:p>
        </p:txBody>
      </p:sp>
      <p:sp>
        <p:nvSpPr>
          <p:cNvPr id="584" name="Google Shape;584;g30679987ae9_0_0"/>
          <p:cNvSpPr txBox="1"/>
          <p:nvPr/>
        </p:nvSpPr>
        <p:spPr>
          <a:xfrm>
            <a:off x="901975" y="1690825"/>
            <a:ext cx="9470700" cy="4001055"/>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600"/>
              </a:spcAft>
              <a:buNone/>
            </a:pPr>
            <a:r>
              <a:rPr lang="en-US" sz="2000" dirty="0">
                <a:solidFill>
                  <a:schemeClr val="dk1"/>
                </a:solidFill>
                <a:latin typeface="Roboto"/>
                <a:ea typeface="Roboto"/>
                <a:cs typeface="Roboto"/>
                <a:sym typeface="Roboto"/>
              </a:rPr>
              <a:t>Nodes and storage are basically useless without a network that links them and allows them to communicate.</a:t>
            </a:r>
            <a:endParaRPr sz="2000" dirty="0">
              <a:solidFill>
                <a:schemeClr val="dk1"/>
              </a:solidFill>
              <a:latin typeface="Roboto"/>
              <a:ea typeface="Roboto"/>
              <a:cs typeface="Roboto"/>
              <a:sym typeface="Roboto"/>
            </a:endParaRPr>
          </a:p>
          <a:p>
            <a:pPr marL="0" lvl="0" indent="0" algn="l" rtl="0">
              <a:spcBef>
                <a:spcPts val="0"/>
              </a:spcBef>
              <a:spcAft>
                <a:spcPts val="600"/>
              </a:spcAft>
              <a:buNone/>
            </a:pPr>
            <a:endParaRPr sz="1100" dirty="0">
              <a:solidFill>
                <a:schemeClr val="dk1"/>
              </a:solidFill>
              <a:latin typeface="Roboto"/>
              <a:ea typeface="Roboto"/>
              <a:cs typeface="Roboto"/>
              <a:sym typeface="Roboto"/>
            </a:endParaRPr>
          </a:p>
          <a:p>
            <a:pPr marL="0" lvl="0" indent="0" algn="l" rtl="0">
              <a:spcBef>
                <a:spcPts val="0"/>
              </a:spcBef>
              <a:spcAft>
                <a:spcPts val="600"/>
              </a:spcAft>
              <a:buNone/>
            </a:pPr>
            <a:r>
              <a:rPr lang="en-US" sz="2000" dirty="0">
                <a:solidFill>
                  <a:schemeClr val="dk1"/>
                </a:solidFill>
                <a:latin typeface="Roboto"/>
                <a:ea typeface="Roboto"/>
                <a:cs typeface="Roboto"/>
                <a:sym typeface="Roboto"/>
              </a:rPr>
              <a:t>Networking refers to the configuration and management of both physical and virtual networking. This includes:</a:t>
            </a:r>
            <a:endParaRPr sz="20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Setting up network interfaces</a:t>
            </a:r>
            <a:endParaRPr sz="20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Creating bridges</a:t>
            </a:r>
            <a:endParaRPr sz="20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Setting up VLANs</a:t>
            </a:r>
            <a:endParaRPr sz="20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Configuring firewalls </a:t>
            </a:r>
            <a:endParaRPr sz="2000" dirty="0">
              <a:solidFill>
                <a:schemeClr val="dk1"/>
              </a:solidFill>
              <a:latin typeface="Roboto"/>
              <a:ea typeface="Roboto"/>
              <a:cs typeface="Roboto"/>
              <a:sym typeface="Roboto"/>
            </a:endParaRPr>
          </a:p>
          <a:p>
            <a:pPr marL="0" lvl="0" indent="0" algn="l" rtl="0">
              <a:spcBef>
                <a:spcPts val="0"/>
              </a:spcBef>
              <a:spcAft>
                <a:spcPts val="600"/>
              </a:spcAft>
              <a:buNone/>
            </a:pPr>
            <a:endParaRPr sz="2000" dirty="0">
              <a:solidFill>
                <a:schemeClr val="dk1"/>
              </a:solidFill>
              <a:latin typeface="Roboto"/>
              <a:ea typeface="Roboto"/>
              <a:cs typeface="Roboto"/>
              <a:sym typeface="Roboto"/>
            </a:endParaRPr>
          </a:p>
          <a:p>
            <a:pPr marL="0" lvl="0" indent="0" algn="l" rtl="0">
              <a:spcBef>
                <a:spcPts val="0"/>
              </a:spcBef>
              <a:spcAft>
                <a:spcPts val="600"/>
              </a:spcAft>
              <a:buNone/>
            </a:pPr>
            <a:r>
              <a:rPr lang="en-US" sz="1800" b="1" i="1" dirty="0">
                <a:solidFill>
                  <a:srgbClr val="005C99"/>
                </a:solidFill>
                <a:highlight>
                  <a:srgbClr val="E7F0F9"/>
                </a:highlight>
                <a:latin typeface="Roboto"/>
                <a:ea typeface="Roboto"/>
                <a:cs typeface="Roboto"/>
                <a:sym typeface="Roboto"/>
              </a:rPr>
              <a:t>Remember</a:t>
            </a:r>
            <a:r>
              <a:rPr lang="en-US" sz="1800" i="1" dirty="0">
                <a:solidFill>
                  <a:srgbClr val="005C99"/>
                </a:solidFill>
                <a:highlight>
                  <a:srgbClr val="E7F0F9"/>
                </a:highlight>
                <a:latin typeface="Roboto"/>
                <a:ea typeface="Roboto"/>
                <a:cs typeface="Roboto"/>
                <a:sym typeface="Roboto"/>
              </a:rPr>
              <a:t>: without physical networking, the virtual network would be impossible.</a:t>
            </a:r>
            <a:endParaRPr sz="1800" i="1" dirty="0">
              <a:solidFill>
                <a:srgbClr val="005C99"/>
              </a:solidFill>
              <a:highlight>
                <a:srgbClr val="E7F0F9"/>
              </a:highlight>
              <a:latin typeface="Roboto"/>
              <a:ea typeface="Roboto"/>
              <a:cs typeface="Roboto"/>
              <a:sym typeface="Roboto"/>
            </a:endParaRPr>
          </a:p>
        </p:txBody>
      </p:sp>
      <p:sp>
        <p:nvSpPr>
          <p:cNvPr id="3" name="TextBox 2">
            <a:extLst>
              <a:ext uri="{FF2B5EF4-FFF2-40B4-BE49-F238E27FC236}">
                <a16:creationId xmlns:a16="http://schemas.microsoft.com/office/drawing/2014/main" id="{E632E293-E2AE-3EFD-4C1E-4502B9004722}"/>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06.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g30679987ae9_0_6"/>
          <p:cNvSpPr txBox="1">
            <a:spLocks noGrp="1"/>
          </p:cNvSpPr>
          <p:nvPr>
            <p:ph type="title"/>
          </p:nvPr>
        </p:nvSpPr>
        <p:spPr>
          <a:xfrm>
            <a:off x="838200" y="225979"/>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a:t>Essential Components </a:t>
            </a:r>
            <a:endParaRPr/>
          </a:p>
        </p:txBody>
      </p:sp>
      <p:sp>
        <p:nvSpPr>
          <p:cNvPr id="590" name="Google Shape;590;g30679987ae9_0_6"/>
          <p:cNvSpPr txBox="1"/>
          <p:nvPr/>
        </p:nvSpPr>
        <p:spPr>
          <a:xfrm>
            <a:off x="901975" y="1562830"/>
            <a:ext cx="9901860" cy="3708667"/>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200" dirty="0">
                <a:solidFill>
                  <a:schemeClr val="dk1"/>
                </a:solidFill>
                <a:latin typeface="Roboto"/>
                <a:ea typeface="Roboto"/>
                <a:cs typeface="Roboto"/>
                <a:sym typeface="Roboto"/>
              </a:rPr>
              <a:t>PVE admins create a Software-Defined Network, which simplifies advanced networking configurations. This allows segmentation and wider control.</a:t>
            </a:r>
            <a:endParaRPr sz="2200" dirty="0">
              <a:solidFill>
                <a:schemeClr val="dk1"/>
              </a:solidFill>
              <a:latin typeface="Roboto"/>
              <a:ea typeface="Roboto"/>
              <a:cs typeface="Roboto"/>
              <a:sym typeface="Roboto"/>
            </a:endParaRPr>
          </a:p>
          <a:p>
            <a:pPr marL="0" lvl="0" indent="0" algn="l" rtl="0">
              <a:spcBef>
                <a:spcPts val="0"/>
              </a:spcBef>
              <a:spcAft>
                <a:spcPts val="0"/>
              </a:spcAft>
              <a:buNone/>
            </a:pPr>
            <a:endParaRPr sz="22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1800" b="1" dirty="0">
                <a:solidFill>
                  <a:schemeClr val="dk1"/>
                </a:solidFill>
                <a:latin typeface="Roboto"/>
                <a:ea typeface="Roboto"/>
                <a:cs typeface="Roboto"/>
                <a:sym typeface="Roboto"/>
              </a:rPr>
              <a:t>Zones:</a:t>
            </a:r>
            <a:r>
              <a:rPr lang="en-US" sz="1800" dirty="0">
                <a:solidFill>
                  <a:schemeClr val="dk1"/>
                </a:solidFill>
                <a:latin typeface="Roboto"/>
                <a:ea typeface="Roboto"/>
                <a:cs typeface="Roboto"/>
                <a:sym typeface="Roboto"/>
              </a:rPr>
              <a:t> virtually separated regions in the network.</a:t>
            </a:r>
          </a:p>
          <a:p>
            <a:pPr marL="914400" lvl="1" indent="-368300" algn="l" rtl="0">
              <a:spcBef>
                <a:spcPts val="0"/>
              </a:spcBef>
              <a:spcAft>
                <a:spcPts val="600"/>
              </a:spcAft>
              <a:buClr>
                <a:schemeClr val="dk1"/>
              </a:buClr>
              <a:buSzPts val="2200"/>
              <a:buFont typeface="Roboto"/>
              <a:buChar char="○"/>
            </a:pPr>
            <a:r>
              <a:rPr lang="en-US" sz="1800" b="1" dirty="0">
                <a:solidFill>
                  <a:schemeClr val="dk1"/>
                </a:solidFill>
                <a:latin typeface="Roboto"/>
                <a:ea typeface="Roboto"/>
                <a:cs typeface="Roboto"/>
                <a:sym typeface="Roboto"/>
              </a:rPr>
              <a:t>Cluster Network: </a:t>
            </a:r>
            <a:r>
              <a:rPr lang="en-US" sz="1800" dirty="0">
                <a:solidFill>
                  <a:schemeClr val="dk1"/>
                </a:solidFill>
                <a:latin typeface="Roboto"/>
                <a:ea typeface="Roboto"/>
                <a:cs typeface="Roboto"/>
                <a:sym typeface="Roboto"/>
              </a:rPr>
              <a:t>used for internal cluster communication, this is where high availability traffic flows.</a:t>
            </a:r>
          </a:p>
          <a:p>
            <a:pPr marL="914400" lvl="1" indent="-368300" algn="l" rtl="0">
              <a:spcBef>
                <a:spcPts val="0"/>
              </a:spcBef>
              <a:spcAft>
                <a:spcPts val="600"/>
              </a:spcAft>
              <a:buClr>
                <a:schemeClr val="dk1"/>
              </a:buClr>
              <a:buSzPts val="2200"/>
              <a:buFont typeface="Roboto"/>
              <a:buChar char="○"/>
            </a:pPr>
            <a:r>
              <a:rPr lang="en-US" sz="1800" b="1" dirty="0">
                <a:solidFill>
                  <a:schemeClr val="dk1"/>
                </a:solidFill>
                <a:latin typeface="Roboto"/>
                <a:ea typeface="Roboto"/>
                <a:cs typeface="Roboto"/>
                <a:sym typeface="Roboto"/>
              </a:rPr>
              <a:t>Storage Network: </a:t>
            </a:r>
            <a:r>
              <a:rPr lang="en-US" sz="1800" dirty="0">
                <a:solidFill>
                  <a:schemeClr val="dk1"/>
                </a:solidFill>
                <a:latin typeface="Roboto"/>
                <a:ea typeface="Roboto"/>
                <a:cs typeface="Roboto"/>
                <a:sym typeface="Roboto"/>
              </a:rPr>
              <a:t>all storage-related traffic uses this network (NFS, iSCSI…) to avoid congesting other networks.</a:t>
            </a:r>
          </a:p>
          <a:p>
            <a:pPr marL="914400" lvl="1" indent="-368300" algn="l" rtl="0">
              <a:spcBef>
                <a:spcPts val="0"/>
              </a:spcBef>
              <a:spcAft>
                <a:spcPts val="600"/>
              </a:spcAft>
              <a:buClr>
                <a:schemeClr val="dk1"/>
              </a:buClr>
              <a:buSzPts val="2200"/>
              <a:buFont typeface="Roboto"/>
              <a:buChar char="○"/>
            </a:pPr>
            <a:r>
              <a:rPr lang="en-US" sz="1800" b="1" dirty="0">
                <a:solidFill>
                  <a:schemeClr val="dk1"/>
                </a:solidFill>
                <a:latin typeface="Roboto"/>
                <a:ea typeface="Roboto"/>
                <a:cs typeface="Roboto"/>
                <a:sym typeface="Roboto"/>
              </a:rPr>
              <a:t>Internal Network (LAN): </a:t>
            </a:r>
            <a:r>
              <a:rPr lang="en-US" sz="1800" dirty="0">
                <a:solidFill>
                  <a:schemeClr val="dk1"/>
                </a:solidFill>
                <a:latin typeface="Roboto"/>
                <a:ea typeface="Roboto"/>
                <a:cs typeface="Roboto"/>
                <a:sym typeface="Roboto"/>
              </a:rPr>
              <a:t>a private, isolated network where VMs, CTs, and nodes can communicate with each other.</a:t>
            </a:r>
          </a:p>
          <a:p>
            <a:pPr marL="914400" lvl="1" indent="-368300" algn="l" rtl="0">
              <a:spcBef>
                <a:spcPts val="0"/>
              </a:spcBef>
              <a:spcAft>
                <a:spcPts val="600"/>
              </a:spcAft>
              <a:buClr>
                <a:schemeClr val="dk1"/>
              </a:buClr>
              <a:buSzPts val="2200"/>
              <a:buFont typeface="Roboto"/>
              <a:buChar char="○"/>
            </a:pPr>
            <a:r>
              <a:rPr lang="en-US" sz="1800" b="1" dirty="0">
                <a:solidFill>
                  <a:schemeClr val="dk1"/>
                </a:solidFill>
                <a:latin typeface="Roboto"/>
                <a:ea typeface="Roboto"/>
                <a:cs typeface="Roboto"/>
                <a:sym typeface="Roboto"/>
              </a:rPr>
              <a:t>External Network (WAN): </a:t>
            </a:r>
            <a:r>
              <a:rPr lang="en-US" sz="1800" dirty="0">
                <a:solidFill>
                  <a:schemeClr val="dk1"/>
                </a:solidFill>
                <a:latin typeface="Roboto"/>
                <a:ea typeface="Roboto"/>
                <a:cs typeface="Roboto"/>
                <a:sym typeface="Roboto"/>
              </a:rPr>
              <a:t>allows the environment to connect to the internet.</a:t>
            </a:r>
            <a:endParaRPr lang="en-US" sz="2000" dirty="0">
              <a:solidFill>
                <a:schemeClr val="dk1"/>
              </a:solidFill>
              <a:latin typeface="Roboto"/>
              <a:ea typeface="Roboto"/>
              <a:cs typeface="Roboto"/>
              <a:sym typeface="Roboto"/>
            </a:endParaRPr>
          </a:p>
        </p:txBody>
      </p:sp>
      <p:sp>
        <p:nvSpPr>
          <p:cNvPr id="3" name="TextBox 2">
            <a:extLst>
              <a:ext uri="{FF2B5EF4-FFF2-40B4-BE49-F238E27FC236}">
                <a16:creationId xmlns:a16="http://schemas.microsoft.com/office/drawing/2014/main" id="{BD1AB03F-4106-8A84-9FFB-835EFF933945}"/>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06.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g30679987ae9_0_16"/>
          <p:cNvSpPr txBox="1">
            <a:spLocks noGrp="1"/>
          </p:cNvSpPr>
          <p:nvPr>
            <p:ph type="title"/>
          </p:nvPr>
        </p:nvSpPr>
        <p:spPr>
          <a:xfrm>
            <a:off x="838200" y="275674"/>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a:t>Essential Components </a:t>
            </a:r>
            <a:endParaRPr/>
          </a:p>
        </p:txBody>
      </p:sp>
      <p:sp>
        <p:nvSpPr>
          <p:cNvPr id="596" name="Google Shape;596;g30679987ae9_0_16"/>
          <p:cNvSpPr txBox="1"/>
          <p:nvPr/>
        </p:nvSpPr>
        <p:spPr>
          <a:xfrm>
            <a:off x="901974" y="1601374"/>
            <a:ext cx="10515599" cy="4093388"/>
          </a:xfrm>
          <a:prstGeom prst="rect">
            <a:avLst/>
          </a:prstGeom>
          <a:noFill/>
          <a:ln>
            <a:noFill/>
          </a:ln>
        </p:spPr>
        <p:txBody>
          <a:bodyPr spcFirstLastPara="1" wrap="square" lIns="91425" tIns="45700" rIns="91425" bIns="45700" anchor="t" anchorCtr="0">
            <a:spAutoFit/>
          </a:bodyPr>
          <a:lstStyle/>
          <a:p>
            <a:pPr marL="457200" lvl="0" indent="-368300" algn="l" rtl="0">
              <a:spcBef>
                <a:spcPts val="0"/>
              </a:spcBef>
              <a:spcAft>
                <a:spcPts val="600"/>
              </a:spcAft>
              <a:buClr>
                <a:schemeClr val="dk1"/>
              </a:buClr>
              <a:buSzPts val="2200"/>
              <a:buFont typeface="Roboto"/>
              <a:buChar char="●"/>
            </a:pPr>
            <a:r>
              <a:rPr lang="en-US" sz="2000" b="1" dirty="0">
                <a:solidFill>
                  <a:schemeClr val="dk1"/>
                </a:solidFill>
                <a:latin typeface="Roboto"/>
                <a:ea typeface="Roboto"/>
                <a:cs typeface="Roboto"/>
                <a:sym typeface="Roboto"/>
              </a:rPr>
              <a:t>Virtual Network (vnet)</a:t>
            </a:r>
            <a:endParaRPr sz="2000" b="1" dirty="0">
              <a:solidFill>
                <a:schemeClr val="dk1"/>
              </a:solidFill>
              <a:latin typeface="Roboto"/>
              <a:ea typeface="Roboto"/>
              <a:cs typeface="Roboto"/>
              <a:sym typeface="Roboto"/>
            </a:endParaRPr>
          </a:p>
          <a:p>
            <a:pPr marL="914400" lvl="1"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Connects VMs/CTs and allows them to interact.</a:t>
            </a:r>
            <a:endParaRPr sz="2000" dirty="0">
              <a:solidFill>
                <a:schemeClr val="dk1"/>
              </a:solidFill>
              <a:latin typeface="Roboto"/>
              <a:ea typeface="Roboto"/>
              <a:cs typeface="Roboto"/>
              <a:sym typeface="Roboto"/>
            </a:endParaRPr>
          </a:p>
          <a:p>
            <a:pPr marL="914400" lvl="1"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Commonly done via a Linux bridge (</a:t>
            </a:r>
            <a:r>
              <a:rPr lang="en-US" sz="2000" i="1" dirty="0">
                <a:solidFill>
                  <a:schemeClr val="dk1"/>
                </a:solidFill>
                <a:latin typeface="Roboto"/>
                <a:ea typeface="Roboto"/>
                <a:cs typeface="Roboto"/>
                <a:sym typeface="Roboto"/>
              </a:rPr>
              <a:t>vmbr0</a:t>
            </a:r>
            <a:r>
              <a:rPr lang="en-US" sz="2000" dirty="0">
                <a:solidFill>
                  <a:schemeClr val="dk1"/>
                </a:solidFill>
                <a:latin typeface="Roboto"/>
                <a:ea typeface="Roboto"/>
                <a:cs typeface="Roboto"/>
                <a:sym typeface="Roboto"/>
              </a:rPr>
              <a:t>).</a:t>
            </a:r>
            <a:endParaRPr sz="2000" dirty="0">
              <a:solidFill>
                <a:schemeClr val="dk1"/>
              </a:solidFill>
              <a:latin typeface="Roboto"/>
              <a:ea typeface="Roboto"/>
              <a:cs typeface="Roboto"/>
              <a:sym typeface="Roboto"/>
            </a:endParaRPr>
          </a:p>
          <a:p>
            <a:pPr marL="914400" lvl="1"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Provides isolated, logical networking, and features such as VLAN tagging for further segmentation.</a:t>
            </a:r>
            <a:endParaRPr sz="2000" dirty="0">
              <a:solidFill>
                <a:schemeClr val="dk1"/>
              </a:solidFill>
              <a:latin typeface="Roboto"/>
              <a:ea typeface="Roboto"/>
              <a:cs typeface="Roboto"/>
              <a:sym typeface="Roboto"/>
            </a:endParaRPr>
          </a:p>
          <a:p>
            <a:pPr marL="0" lvl="0" indent="0" algn="l" rtl="0">
              <a:spcBef>
                <a:spcPts val="0"/>
              </a:spcBef>
              <a:spcAft>
                <a:spcPts val="600"/>
              </a:spcAft>
              <a:buNone/>
            </a:pPr>
            <a:endParaRPr sz="20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000" b="1" dirty="0">
                <a:solidFill>
                  <a:schemeClr val="dk1"/>
                </a:solidFill>
                <a:latin typeface="Roboto"/>
                <a:ea typeface="Roboto"/>
                <a:cs typeface="Roboto"/>
                <a:sym typeface="Roboto"/>
              </a:rPr>
              <a:t>Subnet</a:t>
            </a:r>
            <a:endParaRPr sz="2000" b="1" dirty="0">
              <a:solidFill>
                <a:schemeClr val="dk1"/>
              </a:solidFill>
              <a:latin typeface="Roboto"/>
              <a:ea typeface="Roboto"/>
              <a:cs typeface="Roboto"/>
              <a:sym typeface="Roboto"/>
            </a:endParaRPr>
          </a:p>
          <a:p>
            <a:pPr marL="914400" lvl="1"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A subset of IP addresses inside a large network used to organize and allocate IP addresses efficiently.</a:t>
            </a:r>
            <a:endParaRPr sz="2000" dirty="0">
              <a:solidFill>
                <a:schemeClr val="dk1"/>
              </a:solidFill>
              <a:latin typeface="Roboto"/>
              <a:ea typeface="Roboto"/>
              <a:cs typeface="Roboto"/>
              <a:sym typeface="Roboto"/>
            </a:endParaRPr>
          </a:p>
          <a:p>
            <a:pPr marL="914400" lvl="1"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Each object is given an IP address, which allows discovery and communicate with them.</a:t>
            </a:r>
            <a:endParaRPr sz="2000" dirty="0">
              <a:solidFill>
                <a:schemeClr val="dk1"/>
              </a:solidFill>
              <a:latin typeface="Roboto"/>
              <a:ea typeface="Roboto"/>
              <a:cs typeface="Roboto"/>
              <a:sym typeface="Roboto"/>
            </a:endParaRPr>
          </a:p>
        </p:txBody>
      </p:sp>
      <p:sp>
        <p:nvSpPr>
          <p:cNvPr id="3" name="TextBox 2">
            <a:extLst>
              <a:ext uri="{FF2B5EF4-FFF2-40B4-BE49-F238E27FC236}">
                <a16:creationId xmlns:a16="http://schemas.microsoft.com/office/drawing/2014/main" id="{B722A38B-634E-26DC-C2E3-E31017B1A86E}"/>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06.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g30679987ae9_0_27"/>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a:t>Types of Network Connections</a:t>
            </a:r>
            <a:endParaRPr/>
          </a:p>
        </p:txBody>
      </p:sp>
      <p:sp>
        <p:nvSpPr>
          <p:cNvPr id="602" name="Google Shape;602;g30679987ae9_0_27"/>
          <p:cNvSpPr txBox="1"/>
          <p:nvPr/>
        </p:nvSpPr>
        <p:spPr>
          <a:xfrm>
            <a:off x="3784650" y="1930575"/>
            <a:ext cx="6933000" cy="3816389"/>
          </a:xfrm>
          <a:prstGeom prst="rect">
            <a:avLst/>
          </a:prstGeom>
          <a:noFill/>
          <a:ln>
            <a:noFill/>
          </a:ln>
        </p:spPr>
        <p:txBody>
          <a:bodyPr spcFirstLastPara="1" wrap="square" lIns="91425" tIns="45700" rIns="91425" bIns="45700" anchor="t" anchorCtr="0">
            <a:spAutoFit/>
          </a:bodyPr>
          <a:lstStyle/>
          <a:p>
            <a:pPr marL="457200" lvl="0" indent="-368300" algn="l" rtl="0">
              <a:spcBef>
                <a:spcPts val="0"/>
              </a:spcBef>
              <a:spcAft>
                <a:spcPts val="1200"/>
              </a:spcAft>
              <a:buClr>
                <a:schemeClr val="dk1"/>
              </a:buClr>
              <a:buSzPts val="2200"/>
              <a:buFont typeface="Roboto"/>
              <a:buChar char="●"/>
            </a:pPr>
            <a:r>
              <a:rPr lang="en-US" sz="2200" b="1" dirty="0">
                <a:solidFill>
                  <a:schemeClr val="dk1"/>
                </a:solidFill>
                <a:latin typeface="Roboto"/>
                <a:ea typeface="Roboto"/>
                <a:cs typeface="Roboto"/>
                <a:sym typeface="Roboto"/>
              </a:rPr>
              <a:t>Linux Options</a:t>
            </a:r>
            <a:endParaRPr sz="2200" b="1" dirty="0">
              <a:solidFill>
                <a:schemeClr val="dk1"/>
              </a:solidFill>
              <a:latin typeface="Roboto"/>
              <a:ea typeface="Roboto"/>
              <a:cs typeface="Roboto"/>
              <a:sym typeface="Roboto"/>
            </a:endParaRPr>
          </a:p>
          <a:p>
            <a:pPr marL="914400" lvl="1" indent="-368300" algn="l" rtl="0">
              <a:spcBef>
                <a:spcPts val="0"/>
              </a:spcBef>
              <a:spcAft>
                <a:spcPts val="1200"/>
              </a:spcAft>
              <a:buClr>
                <a:schemeClr val="dk1"/>
              </a:buClr>
              <a:buSzPts val="2200"/>
              <a:buFont typeface="Roboto"/>
              <a:buChar char="○"/>
            </a:pPr>
            <a:r>
              <a:rPr lang="en-US" sz="2000" b="1" dirty="0">
                <a:solidFill>
                  <a:schemeClr val="dk1"/>
                </a:solidFill>
                <a:latin typeface="Roboto"/>
                <a:ea typeface="Roboto"/>
                <a:cs typeface="Roboto"/>
                <a:sym typeface="Roboto"/>
              </a:rPr>
              <a:t>Linux Bridge: </a:t>
            </a:r>
            <a:r>
              <a:rPr lang="en-US" sz="2000" dirty="0">
                <a:solidFill>
                  <a:schemeClr val="dk1"/>
                </a:solidFill>
                <a:latin typeface="Roboto"/>
                <a:ea typeface="Roboto"/>
                <a:cs typeface="Roboto"/>
                <a:sym typeface="Roboto"/>
              </a:rPr>
              <a:t>Acts like a virtual switch to connect VMs to the physical network. Allows communication through a virtual interface.</a:t>
            </a:r>
            <a:endParaRPr sz="2000" dirty="0">
              <a:solidFill>
                <a:schemeClr val="dk1"/>
              </a:solidFill>
              <a:latin typeface="Roboto"/>
              <a:ea typeface="Roboto"/>
              <a:cs typeface="Roboto"/>
              <a:sym typeface="Roboto"/>
            </a:endParaRPr>
          </a:p>
          <a:p>
            <a:pPr marL="914400" lvl="1" indent="-368300" algn="l" rtl="0">
              <a:spcBef>
                <a:spcPts val="0"/>
              </a:spcBef>
              <a:spcAft>
                <a:spcPts val="1200"/>
              </a:spcAft>
              <a:buClr>
                <a:schemeClr val="dk1"/>
              </a:buClr>
              <a:buSzPts val="2200"/>
              <a:buFont typeface="Roboto"/>
              <a:buChar char="○"/>
            </a:pPr>
            <a:r>
              <a:rPr lang="en-US" sz="2000" b="1" dirty="0">
                <a:solidFill>
                  <a:schemeClr val="dk1"/>
                </a:solidFill>
                <a:latin typeface="Roboto"/>
                <a:ea typeface="Roboto"/>
                <a:cs typeface="Roboto"/>
                <a:sym typeface="Roboto"/>
              </a:rPr>
              <a:t>Linux Bond: </a:t>
            </a:r>
            <a:r>
              <a:rPr lang="en-US" sz="2000" dirty="0">
                <a:solidFill>
                  <a:schemeClr val="dk1"/>
                </a:solidFill>
                <a:latin typeface="Roboto"/>
                <a:ea typeface="Roboto"/>
                <a:cs typeface="Roboto"/>
                <a:sym typeface="Roboto"/>
              </a:rPr>
              <a:t>Combines multiple physical NICs into a single logical NIC. This increases redundancy and bandwidth. NICs team up.</a:t>
            </a:r>
            <a:endParaRPr sz="2000" dirty="0">
              <a:solidFill>
                <a:schemeClr val="dk1"/>
              </a:solidFill>
              <a:latin typeface="Roboto"/>
              <a:ea typeface="Roboto"/>
              <a:cs typeface="Roboto"/>
              <a:sym typeface="Roboto"/>
            </a:endParaRPr>
          </a:p>
          <a:p>
            <a:pPr marL="914400" lvl="1" indent="-368300" algn="l" rtl="0">
              <a:spcBef>
                <a:spcPts val="0"/>
              </a:spcBef>
              <a:spcAft>
                <a:spcPts val="1200"/>
              </a:spcAft>
              <a:buClr>
                <a:schemeClr val="dk1"/>
              </a:buClr>
              <a:buSzPts val="2200"/>
              <a:buFont typeface="Roboto"/>
              <a:buChar char="○"/>
            </a:pPr>
            <a:r>
              <a:rPr lang="en-US" sz="2000" b="1" dirty="0">
                <a:solidFill>
                  <a:schemeClr val="dk1"/>
                </a:solidFill>
                <a:latin typeface="Roboto"/>
                <a:ea typeface="Roboto"/>
                <a:cs typeface="Roboto"/>
                <a:sym typeface="Roboto"/>
              </a:rPr>
              <a:t>Linux VLAN:</a:t>
            </a:r>
            <a:r>
              <a:rPr lang="en-US" sz="2000" dirty="0">
                <a:solidFill>
                  <a:schemeClr val="dk1"/>
                </a:solidFill>
                <a:latin typeface="Roboto"/>
                <a:ea typeface="Roboto"/>
                <a:cs typeface="Roboto"/>
                <a:sym typeface="Roboto"/>
              </a:rPr>
              <a:t> A way of segmenting networks where each one is identified with a unique tag to ensure isolation and correct traffic.</a:t>
            </a:r>
            <a:endParaRPr sz="2000" dirty="0">
              <a:solidFill>
                <a:schemeClr val="dk1"/>
              </a:solidFill>
              <a:latin typeface="Roboto"/>
              <a:ea typeface="Roboto"/>
              <a:cs typeface="Roboto"/>
              <a:sym typeface="Roboto"/>
            </a:endParaRPr>
          </a:p>
        </p:txBody>
      </p:sp>
      <p:pic>
        <p:nvPicPr>
          <p:cNvPr id="603" name="Google Shape;603;g30679987ae9_0_27"/>
          <p:cNvPicPr preferRelativeResize="0"/>
          <p:nvPr/>
        </p:nvPicPr>
        <p:blipFill>
          <a:blip r:embed="rId3">
            <a:alphaModFix/>
          </a:blip>
          <a:stretch>
            <a:fillRect/>
          </a:stretch>
        </p:blipFill>
        <p:spPr>
          <a:xfrm>
            <a:off x="947750" y="2068325"/>
            <a:ext cx="2466975" cy="3400425"/>
          </a:xfrm>
          <a:prstGeom prst="rect">
            <a:avLst/>
          </a:prstGeom>
          <a:noFill/>
          <a:ln>
            <a:solidFill>
              <a:schemeClr val="bg1">
                <a:lumMod val="85000"/>
              </a:schemeClr>
            </a:solidFill>
          </a:ln>
        </p:spPr>
      </p:pic>
      <p:sp>
        <p:nvSpPr>
          <p:cNvPr id="3" name="TextBox 2">
            <a:extLst>
              <a:ext uri="{FF2B5EF4-FFF2-40B4-BE49-F238E27FC236}">
                <a16:creationId xmlns:a16="http://schemas.microsoft.com/office/drawing/2014/main" id="{630C14AC-D507-3F62-35DB-784F29EB1426}"/>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06.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Google Shape;608;g30679987ae9_0_33"/>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a:t>Types of Network Connections</a:t>
            </a:r>
            <a:endParaRPr/>
          </a:p>
        </p:txBody>
      </p:sp>
      <p:sp>
        <p:nvSpPr>
          <p:cNvPr id="609" name="Google Shape;609;g30679987ae9_0_33"/>
          <p:cNvSpPr txBox="1"/>
          <p:nvPr/>
        </p:nvSpPr>
        <p:spPr>
          <a:xfrm>
            <a:off x="3784650" y="1682100"/>
            <a:ext cx="6588000" cy="3508612"/>
          </a:xfrm>
          <a:prstGeom prst="rect">
            <a:avLst/>
          </a:prstGeom>
          <a:noFill/>
          <a:ln>
            <a:noFill/>
          </a:ln>
        </p:spPr>
        <p:txBody>
          <a:bodyPr spcFirstLastPara="1" wrap="square" lIns="91425" tIns="45700" rIns="91425" bIns="45700" anchor="t" anchorCtr="0">
            <a:spAutoFit/>
          </a:bodyPr>
          <a:lstStyle/>
          <a:p>
            <a:pPr marL="457200" lvl="0" indent="-368300" algn="l" rtl="0">
              <a:spcBef>
                <a:spcPts val="0"/>
              </a:spcBef>
              <a:spcAft>
                <a:spcPts val="1200"/>
              </a:spcAft>
              <a:buClr>
                <a:schemeClr val="dk1"/>
              </a:buClr>
              <a:buSzPts val="2200"/>
              <a:buFont typeface="Roboto"/>
              <a:buChar char="●"/>
            </a:pPr>
            <a:r>
              <a:rPr lang="en-US" sz="2200" b="1" dirty="0">
                <a:solidFill>
                  <a:schemeClr val="dk1"/>
                </a:solidFill>
                <a:latin typeface="Roboto"/>
                <a:ea typeface="Roboto"/>
                <a:cs typeface="Roboto"/>
                <a:sym typeface="Roboto"/>
              </a:rPr>
              <a:t>OVS Options:</a:t>
            </a:r>
            <a:endParaRPr sz="2200" b="1" dirty="0">
              <a:solidFill>
                <a:schemeClr val="dk1"/>
              </a:solidFill>
              <a:latin typeface="Roboto"/>
              <a:ea typeface="Roboto"/>
              <a:cs typeface="Roboto"/>
              <a:sym typeface="Roboto"/>
            </a:endParaRPr>
          </a:p>
          <a:p>
            <a:pPr marL="914400" lvl="1" indent="-368300" algn="l" rtl="0">
              <a:spcBef>
                <a:spcPts val="0"/>
              </a:spcBef>
              <a:spcAft>
                <a:spcPts val="1200"/>
              </a:spcAft>
              <a:buClr>
                <a:schemeClr val="dk1"/>
              </a:buClr>
              <a:buSzPts val="2200"/>
              <a:buFont typeface="Roboto"/>
              <a:buChar char="○"/>
            </a:pPr>
            <a:r>
              <a:rPr lang="en-US" sz="2000" b="1" dirty="0">
                <a:solidFill>
                  <a:schemeClr val="dk1"/>
                </a:solidFill>
                <a:latin typeface="Roboto"/>
                <a:ea typeface="Roboto"/>
                <a:cs typeface="Roboto"/>
                <a:sym typeface="Roboto"/>
              </a:rPr>
              <a:t>OVS Bridge:</a:t>
            </a:r>
            <a:r>
              <a:rPr lang="en-US" sz="2000" dirty="0">
                <a:solidFill>
                  <a:schemeClr val="dk1"/>
                </a:solidFill>
                <a:latin typeface="Roboto"/>
                <a:ea typeface="Roboto"/>
                <a:cs typeface="Roboto"/>
                <a:sym typeface="Roboto"/>
              </a:rPr>
              <a:t> Provides advanced VLAN handling, traffic shaping, and flow control. Used for high-performance vNetworks.</a:t>
            </a:r>
            <a:endParaRPr sz="2000" dirty="0">
              <a:solidFill>
                <a:schemeClr val="dk1"/>
              </a:solidFill>
              <a:latin typeface="Roboto"/>
              <a:ea typeface="Roboto"/>
              <a:cs typeface="Roboto"/>
              <a:sym typeface="Roboto"/>
            </a:endParaRPr>
          </a:p>
          <a:p>
            <a:pPr marL="914400" indent="-368300">
              <a:spcAft>
                <a:spcPts val="1200"/>
              </a:spcAft>
              <a:buClr>
                <a:schemeClr val="dk1"/>
              </a:buClr>
              <a:buSzPts val="2200"/>
              <a:buFont typeface="Roboto"/>
              <a:buChar char="○"/>
            </a:pPr>
            <a:r>
              <a:rPr lang="en-US" sz="2000" b="1" dirty="0">
                <a:solidFill>
                  <a:schemeClr val="dk1"/>
                </a:solidFill>
                <a:latin typeface="Roboto"/>
                <a:ea typeface="Roboto"/>
                <a:cs typeface="Roboto"/>
                <a:sym typeface="Roboto"/>
              </a:rPr>
              <a:t>OVS Bond:</a:t>
            </a:r>
            <a:r>
              <a:rPr lang="en-US" sz="2000" dirty="0">
                <a:solidFill>
                  <a:schemeClr val="dk1"/>
                </a:solidFill>
                <a:latin typeface="Roboto"/>
                <a:ea typeface="Roboto"/>
                <a:cs typeface="Roboto"/>
                <a:sym typeface="Roboto"/>
              </a:rPr>
              <a:t> Similar to a Linux Bond, but provides higher control and greater performance.</a:t>
            </a:r>
            <a:endParaRPr sz="2000" dirty="0">
              <a:solidFill>
                <a:schemeClr val="dk1"/>
              </a:solidFill>
              <a:latin typeface="Roboto"/>
              <a:ea typeface="Roboto"/>
              <a:cs typeface="Roboto"/>
              <a:sym typeface="Roboto"/>
            </a:endParaRPr>
          </a:p>
          <a:p>
            <a:pPr marL="914400" lvl="1" indent="-368300" algn="l" rtl="0">
              <a:spcBef>
                <a:spcPts val="0"/>
              </a:spcBef>
              <a:spcAft>
                <a:spcPts val="1200"/>
              </a:spcAft>
              <a:buClr>
                <a:schemeClr val="dk1"/>
              </a:buClr>
              <a:buSzPts val="2200"/>
              <a:buFont typeface="Roboto"/>
              <a:buChar char="○"/>
            </a:pPr>
            <a:r>
              <a:rPr lang="en-US" sz="2000" b="1" dirty="0">
                <a:solidFill>
                  <a:schemeClr val="dk1"/>
                </a:solidFill>
                <a:latin typeface="Roboto"/>
                <a:ea typeface="Roboto"/>
                <a:cs typeface="Roboto"/>
                <a:sym typeface="Roboto"/>
              </a:rPr>
              <a:t>OVS IntPort:</a:t>
            </a:r>
            <a:r>
              <a:rPr lang="en-US" sz="2000" dirty="0">
                <a:solidFill>
                  <a:schemeClr val="dk1"/>
                </a:solidFill>
                <a:latin typeface="Roboto"/>
                <a:ea typeface="Roboto"/>
                <a:cs typeface="Roboto"/>
                <a:sym typeface="Roboto"/>
              </a:rPr>
              <a:t> A virtual interface created inside an OVS Bridge - used to connect hosts to the OVS network.</a:t>
            </a:r>
            <a:endParaRPr sz="2000" dirty="0">
              <a:solidFill>
                <a:schemeClr val="dk1"/>
              </a:solidFill>
              <a:latin typeface="Roboto"/>
              <a:ea typeface="Roboto"/>
              <a:cs typeface="Roboto"/>
              <a:sym typeface="Roboto"/>
            </a:endParaRPr>
          </a:p>
        </p:txBody>
      </p:sp>
      <p:pic>
        <p:nvPicPr>
          <p:cNvPr id="610" name="Google Shape;610;g30679987ae9_0_33"/>
          <p:cNvPicPr preferRelativeResize="0"/>
          <p:nvPr/>
        </p:nvPicPr>
        <p:blipFill>
          <a:blip r:embed="rId3">
            <a:alphaModFix/>
          </a:blip>
          <a:stretch>
            <a:fillRect/>
          </a:stretch>
        </p:blipFill>
        <p:spPr>
          <a:xfrm>
            <a:off x="947750" y="1819850"/>
            <a:ext cx="2466975" cy="3400425"/>
          </a:xfrm>
          <a:prstGeom prst="rect">
            <a:avLst/>
          </a:prstGeom>
          <a:noFill/>
          <a:ln>
            <a:solidFill>
              <a:schemeClr val="bg1">
                <a:lumMod val="85000"/>
              </a:schemeClr>
            </a:solidFill>
          </a:ln>
        </p:spPr>
      </p:pic>
      <p:sp>
        <p:nvSpPr>
          <p:cNvPr id="611" name="Google Shape;611;g30679987ae9_0_33"/>
          <p:cNvSpPr txBox="1"/>
          <p:nvPr/>
        </p:nvSpPr>
        <p:spPr>
          <a:xfrm>
            <a:off x="947750" y="5508148"/>
            <a:ext cx="8090742" cy="47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000" b="1" i="1" dirty="0">
                <a:solidFill>
                  <a:srgbClr val="005C99"/>
                </a:solidFill>
                <a:highlight>
                  <a:srgbClr val="E7F0F9"/>
                </a:highlight>
                <a:latin typeface="Roboto"/>
                <a:ea typeface="Roboto"/>
                <a:cs typeface="Roboto"/>
                <a:sym typeface="Roboto"/>
              </a:rPr>
              <a:t>Note</a:t>
            </a:r>
            <a:r>
              <a:rPr lang="en-US" sz="2000" i="1" dirty="0">
                <a:solidFill>
                  <a:srgbClr val="005C99"/>
                </a:solidFill>
                <a:highlight>
                  <a:srgbClr val="E7F0F9"/>
                </a:highlight>
                <a:latin typeface="Roboto"/>
                <a:ea typeface="Roboto"/>
                <a:cs typeface="Roboto"/>
                <a:sym typeface="Roboto"/>
              </a:rPr>
              <a:t>: OVS connections are advanced versions of Linux connections.</a:t>
            </a:r>
            <a:endParaRPr sz="2000" i="1" dirty="0">
              <a:solidFill>
                <a:srgbClr val="005C99"/>
              </a:solidFill>
              <a:highlight>
                <a:srgbClr val="E7F0F9"/>
              </a:highlight>
              <a:latin typeface="Roboto"/>
              <a:ea typeface="Roboto"/>
              <a:cs typeface="Roboto"/>
              <a:sym typeface="Roboto"/>
            </a:endParaRPr>
          </a:p>
        </p:txBody>
      </p:sp>
      <p:sp>
        <p:nvSpPr>
          <p:cNvPr id="3" name="TextBox 2">
            <a:extLst>
              <a:ext uri="{FF2B5EF4-FFF2-40B4-BE49-F238E27FC236}">
                <a16:creationId xmlns:a16="http://schemas.microsoft.com/office/drawing/2014/main" id="{763274A1-27A9-60E8-AAC5-68E7E930ABFB}"/>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06.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g302bd11f498_0_42"/>
          <p:cNvSpPr txBox="1">
            <a:spLocks noGrp="1"/>
          </p:cNvSpPr>
          <p:nvPr>
            <p:ph type="title"/>
          </p:nvPr>
        </p:nvSpPr>
        <p:spPr>
          <a:xfrm>
            <a:off x="838200" y="651725"/>
            <a:ext cx="10515600" cy="1325700"/>
          </a:xfrm>
          <a:prstGeom prst="rect">
            <a:avLst/>
          </a:prstGeom>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None/>
            </a:pPr>
            <a:r>
              <a:rPr lang="en-US" b="0" dirty="0"/>
              <a:t>Module 01. </a:t>
            </a:r>
            <a:endParaRPr b="0" dirty="0"/>
          </a:p>
          <a:p>
            <a:pPr marL="0" lvl="0" indent="0" algn="l" rtl="0">
              <a:lnSpc>
                <a:spcPct val="100000"/>
              </a:lnSpc>
              <a:spcBef>
                <a:spcPts val="0"/>
              </a:spcBef>
              <a:spcAft>
                <a:spcPts val="0"/>
              </a:spcAft>
              <a:buNone/>
            </a:pPr>
            <a:r>
              <a:rPr lang="en-US" dirty="0"/>
              <a:t>Overview and Learning Objectives</a:t>
            </a:r>
            <a:endParaRPr dirty="0"/>
          </a:p>
        </p:txBody>
      </p:sp>
      <p:sp>
        <p:nvSpPr>
          <p:cNvPr id="124" name="Google Shape;124;g302bd11f498_0_42"/>
          <p:cNvSpPr txBox="1">
            <a:spLocks noGrp="1"/>
          </p:cNvSpPr>
          <p:nvPr>
            <p:ph type="title"/>
          </p:nvPr>
        </p:nvSpPr>
        <p:spPr>
          <a:xfrm>
            <a:off x="838200" y="2405270"/>
            <a:ext cx="10515600" cy="3138154"/>
          </a:xfrm>
          <a:prstGeom prst="rect">
            <a:avLst/>
          </a:prstGeom>
        </p:spPr>
        <p:txBody>
          <a:bodyPr spcFirstLastPara="1" wrap="square" lIns="91425" tIns="45700" rIns="91425" bIns="45700" anchor="t" anchorCtr="0">
            <a:normAutofit/>
          </a:bodyPr>
          <a:lstStyle/>
          <a:p>
            <a:pPr marL="0" lvl="0" indent="0" algn="l" rtl="0">
              <a:lnSpc>
                <a:spcPct val="100000"/>
              </a:lnSpc>
              <a:spcBef>
                <a:spcPts val="0"/>
              </a:spcBef>
              <a:spcAft>
                <a:spcPts val="600"/>
              </a:spcAft>
            </a:pPr>
            <a:r>
              <a:rPr lang="en-US" sz="2000" b="0" dirty="0"/>
              <a:t>In this module, we will learn why we study Proxmox, its main benefits, and components.</a:t>
            </a:r>
            <a:endParaRPr sz="2000" b="0" dirty="0"/>
          </a:p>
          <a:p>
            <a:pPr marL="0" lvl="0" indent="0" algn="l" rtl="0">
              <a:lnSpc>
                <a:spcPct val="100000"/>
              </a:lnSpc>
              <a:spcBef>
                <a:spcPts val="0"/>
              </a:spcBef>
              <a:spcAft>
                <a:spcPts val="600"/>
              </a:spcAft>
            </a:pPr>
            <a:endParaRPr sz="2000" b="0" dirty="0"/>
          </a:p>
          <a:p>
            <a:pPr marL="0" lvl="0" indent="0" algn="l" rtl="0">
              <a:lnSpc>
                <a:spcPct val="100000"/>
              </a:lnSpc>
              <a:spcBef>
                <a:spcPts val="0"/>
              </a:spcBef>
              <a:spcAft>
                <a:spcPts val="600"/>
              </a:spcAft>
            </a:pPr>
            <a:r>
              <a:rPr lang="en-US" sz="2000" dirty="0"/>
              <a:t>Learning Objectives</a:t>
            </a:r>
            <a:endParaRPr sz="2000" dirty="0"/>
          </a:p>
          <a:p>
            <a:pPr marL="508000" lvl="0" indent="-457200" algn="l" rtl="0">
              <a:lnSpc>
                <a:spcPct val="100000"/>
              </a:lnSpc>
              <a:spcBef>
                <a:spcPts val="0"/>
              </a:spcBef>
              <a:spcAft>
                <a:spcPts val="600"/>
              </a:spcAft>
              <a:buSzPct val="100000"/>
              <a:buFont typeface="+mj-lt"/>
              <a:buAutoNum type="arabicPeriod"/>
            </a:pPr>
            <a:r>
              <a:rPr lang="en-US" sz="2000" b="0" dirty="0"/>
              <a:t>Understand how Proxmox VE is composed.</a:t>
            </a:r>
            <a:endParaRPr sz="2000" b="0" dirty="0"/>
          </a:p>
          <a:p>
            <a:pPr marL="508000" lvl="0" indent="-457200" algn="l" rtl="0">
              <a:lnSpc>
                <a:spcPct val="100000"/>
              </a:lnSpc>
              <a:spcBef>
                <a:spcPts val="0"/>
              </a:spcBef>
              <a:spcAft>
                <a:spcPts val="600"/>
              </a:spcAft>
              <a:buSzPct val="100000"/>
              <a:buFont typeface="+mj-lt"/>
              <a:buAutoNum type="arabicPeriod"/>
            </a:pPr>
            <a:r>
              <a:rPr lang="en-US" sz="2000" b="0" dirty="0"/>
              <a:t>Identify benefits of open source virtualization.</a:t>
            </a:r>
            <a:endParaRPr sz="2000" b="0"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2" name="Rounded Rectangle 1">
            <a:extLst>
              <a:ext uri="{FF2B5EF4-FFF2-40B4-BE49-F238E27FC236}">
                <a16:creationId xmlns:a16="http://schemas.microsoft.com/office/drawing/2014/main" id="{A5B6BE83-812A-1276-CD0D-1B6F76BE85F9}"/>
              </a:ext>
            </a:extLst>
          </p:cNvPr>
          <p:cNvSpPr/>
          <p:nvPr/>
        </p:nvSpPr>
        <p:spPr>
          <a:xfrm>
            <a:off x="1193539" y="4085377"/>
            <a:ext cx="6951785" cy="1081798"/>
          </a:xfrm>
          <a:prstGeom prst="round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6" name="Google Shape;616;g30679987ae9_0_4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a:t>Linking VMs to Linux Bridges</a:t>
            </a:r>
            <a:endParaRPr/>
          </a:p>
        </p:txBody>
      </p:sp>
      <p:sp>
        <p:nvSpPr>
          <p:cNvPr id="617" name="Google Shape;617;g30679987ae9_0_40"/>
          <p:cNvSpPr txBox="1">
            <a:spLocks noGrp="1" noRot="1" noMove="1" noResize="1" noEditPoints="1" noAdjustHandles="1" noChangeArrowheads="1" noChangeShapeType="1"/>
          </p:cNvSpPr>
          <p:nvPr/>
        </p:nvSpPr>
        <p:spPr>
          <a:xfrm>
            <a:off x="838200" y="1690825"/>
            <a:ext cx="10515599" cy="3477835"/>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000" dirty="0">
                <a:solidFill>
                  <a:schemeClr val="dk1"/>
                </a:solidFill>
                <a:latin typeface="Roboto"/>
                <a:ea typeface="Roboto"/>
                <a:cs typeface="Roboto"/>
                <a:sym typeface="Roboto"/>
              </a:rPr>
              <a:t>Connecting virtual machines to Linux Bridges is a manual task (if you want to use the GUI).</a:t>
            </a:r>
          </a:p>
          <a:p>
            <a:pPr marL="0" lvl="0" indent="0" algn="l" rtl="0">
              <a:spcBef>
                <a:spcPts val="0"/>
              </a:spcBef>
              <a:spcAft>
                <a:spcPts val="0"/>
              </a:spcAft>
              <a:buNone/>
            </a:pPr>
            <a:endParaRPr sz="2000" dirty="0">
              <a:solidFill>
                <a:schemeClr val="dk1"/>
              </a:solidFill>
              <a:latin typeface="Roboto"/>
              <a:ea typeface="Roboto"/>
              <a:cs typeface="Roboto"/>
              <a:sym typeface="Roboto"/>
            </a:endParaRPr>
          </a:p>
          <a:p>
            <a:pPr marL="0" lvl="0" indent="0" algn="l" rtl="0">
              <a:spcBef>
                <a:spcPts val="0"/>
              </a:spcBef>
              <a:spcAft>
                <a:spcPts val="0"/>
              </a:spcAft>
              <a:buNone/>
            </a:pPr>
            <a:r>
              <a:rPr lang="en-US" sz="2000" dirty="0">
                <a:solidFill>
                  <a:schemeClr val="dk1"/>
                </a:solidFill>
                <a:latin typeface="Roboto"/>
                <a:ea typeface="Roboto"/>
                <a:cs typeface="Roboto"/>
                <a:sym typeface="Roboto"/>
              </a:rPr>
              <a:t>You must first create the Linux Bridge (</a:t>
            </a:r>
            <a:r>
              <a:rPr lang="en-US" sz="2000" i="1" dirty="0">
                <a:solidFill>
                  <a:schemeClr val="dk1"/>
                </a:solidFill>
                <a:latin typeface="Roboto"/>
                <a:ea typeface="Roboto"/>
                <a:cs typeface="Roboto"/>
                <a:sym typeface="Roboto"/>
              </a:rPr>
              <a:t>vmbr0</a:t>
            </a:r>
            <a:r>
              <a:rPr lang="en-US" sz="2000" dirty="0">
                <a:solidFill>
                  <a:schemeClr val="dk1"/>
                </a:solidFill>
                <a:latin typeface="Roboto"/>
                <a:ea typeface="Roboto"/>
                <a:cs typeface="Roboto"/>
                <a:sym typeface="Roboto"/>
              </a:rPr>
              <a:t>), and then go to the VMs networking tab and link it to the desired Bridge.</a:t>
            </a:r>
            <a:endParaRPr sz="2000" dirty="0">
              <a:solidFill>
                <a:schemeClr val="dk1"/>
              </a:solidFill>
              <a:latin typeface="Roboto"/>
              <a:ea typeface="Roboto"/>
              <a:cs typeface="Roboto"/>
              <a:sym typeface="Roboto"/>
            </a:endParaRPr>
          </a:p>
          <a:p>
            <a:pPr marL="0" lvl="0" indent="0" algn="l" rtl="0">
              <a:spcBef>
                <a:spcPts val="0"/>
              </a:spcBef>
              <a:spcAft>
                <a:spcPts val="0"/>
              </a:spcAft>
              <a:buNone/>
            </a:pPr>
            <a:endParaRPr sz="2000" dirty="0">
              <a:solidFill>
                <a:schemeClr val="dk1"/>
              </a:solidFill>
              <a:latin typeface="Roboto"/>
              <a:ea typeface="Roboto"/>
              <a:cs typeface="Roboto"/>
              <a:sym typeface="Roboto"/>
            </a:endParaRPr>
          </a:p>
          <a:p>
            <a:pPr marL="0" lvl="0" indent="0" algn="l" rtl="0">
              <a:spcBef>
                <a:spcPts val="0"/>
              </a:spcBef>
              <a:spcAft>
                <a:spcPts val="0"/>
              </a:spcAft>
              <a:buNone/>
            </a:pPr>
            <a:r>
              <a:rPr lang="en-US" sz="2000" dirty="0">
                <a:solidFill>
                  <a:schemeClr val="dk1"/>
                </a:solidFill>
                <a:latin typeface="Roboto"/>
                <a:ea typeface="Roboto"/>
                <a:cs typeface="Roboto"/>
                <a:sym typeface="Roboto"/>
              </a:rPr>
              <a:t>This can also be automated by several means, but the simplest is to use a script (“for each VM in the list, set their bridge to vmbr0”)</a:t>
            </a:r>
            <a:endParaRPr sz="2000" dirty="0">
              <a:solidFill>
                <a:schemeClr val="dk1"/>
              </a:solidFill>
              <a:latin typeface="Roboto"/>
              <a:ea typeface="Roboto"/>
              <a:cs typeface="Roboto"/>
              <a:sym typeface="Roboto"/>
            </a:endParaRPr>
          </a:p>
          <a:p>
            <a:pPr marL="0" lvl="0" indent="0" algn="l" rtl="0">
              <a:spcBef>
                <a:spcPts val="0"/>
              </a:spcBef>
              <a:spcAft>
                <a:spcPts val="0"/>
              </a:spcAft>
              <a:buNone/>
            </a:pPr>
            <a:endParaRPr sz="2000" dirty="0">
              <a:solidFill>
                <a:schemeClr val="dk1"/>
              </a:solidFill>
              <a:latin typeface="Roboto"/>
              <a:ea typeface="Roboto"/>
              <a:cs typeface="Roboto"/>
              <a:sym typeface="Roboto"/>
            </a:endParaRPr>
          </a:p>
          <a:p>
            <a:pPr marL="457200" lvl="0" algn="l" rtl="0">
              <a:spcBef>
                <a:spcPts val="0"/>
              </a:spcBef>
              <a:spcAft>
                <a:spcPts val="0"/>
              </a:spcAft>
              <a:buNone/>
            </a:pPr>
            <a:r>
              <a:rPr lang="en-US" sz="2000" i="1" dirty="0">
                <a:solidFill>
                  <a:srgbClr val="0E5C9A"/>
                </a:solidFill>
                <a:latin typeface="Consolas" panose="020B0609020204030204" pitchFamily="49" charset="0"/>
                <a:ea typeface="Roboto"/>
                <a:cs typeface="Consolas" panose="020B0609020204030204" pitchFamily="49" charset="0"/>
                <a:sym typeface="Roboto"/>
              </a:rPr>
              <a:t>for </a:t>
            </a:r>
            <a:r>
              <a:rPr lang="en-US" sz="2000" i="1" dirty="0">
                <a:solidFill>
                  <a:schemeClr val="dk1"/>
                </a:solidFill>
                <a:latin typeface="Consolas" panose="020B0609020204030204" pitchFamily="49" charset="0"/>
                <a:ea typeface="Roboto"/>
                <a:cs typeface="Consolas" panose="020B0609020204030204" pitchFamily="49" charset="0"/>
                <a:sym typeface="Roboto"/>
              </a:rPr>
              <a:t>VMID </a:t>
            </a:r>
            <a:r>
              <a:rPr lang="en-US" sz="2000" i="1" dirty="0">
                <a:solidFill>
                  <a:srgbClr val="0E5C9A"/>
                </a:solidFill>
                <a:latin typeface="Consolas" panose="020B0609020204030204" pitchFamily="49" charset="0"/>
                <a:ea typeface="Roboto"/>
                <a:cs typeface="Consolas" panose="020B0609020204030204" pitchFamily="49" charset="0"/>
                <a:sym typeface="Roboto"/>
              </a:rPr>
              <a:t>in </a:t>
            </a:r>
            <a:r>
              <a:rPr lang="en-US" sz="2000" i="1" dirty="0">
                <a:solidFill>
                  <a:schemeClr val="dk1"/>
                </a:solidFill>
                <a:latin typeface="Consolas" panose="020B0609020204030204" pitchFamily="49" charset="0"/>
                <a:ea typeface="Roboto"/>
                <a:cs typeface="Consolas" panose="020B0609020204030204" pitchFamily="49" charset="0"/>
                <a:sym typeface="Roboto"/>
              </a:rPr>
              <a:t>100 101 102 103; </a:t>
            </a:r>
            <a:r>
              <a:rPr lang="en-US" sz="2000" i="1" dirty="0">
                <a:solidFill>
                  <a:srgbClr val="0E5C9A"/>
                </a:solidFill>
                <a:latin typeface="Consolas" panose="020B0609020204030204" pitchFamily="49" charset="0"/>
                <a:ea typeface="Roboto"/>
                <a:cs typeface="Consolas" panose="020B0609020204030204" pitchFamily="49" charset="0"/>
                <a:sym typeface="Roboto"/>
              </a:rPr>
              <a:t>do</a:t>
            </a:r>
            <a:endParaRPr sz="2000" i="1" dirty="0">
              <a:solidFill>
                <a:srgbClr val="0E5C9A"/>
              </a:solidFill>
              <a:latin typeface="Consolas" panose="020B0609020204030204" pitchFamily="49" charset="0"/>
              <a:ea typeface="Roboto"/>
              <a:cs typeface="Consolas" panose="020B0609020204030204" pitchFamily="49" charset="0"/>
              <a:sym typeface="Roboto"/>
            </a:endParaRPr>
          </a:p>
          <a:p>
            <a:pPr marL="804863" lvl="0" algn="l" rtl="0">
              <a:spcBef>
                <a:spcPts val="0"/>
              </a:spcBef>
              <a:spcAft>
                <a:spcPts val="0"/>
              </a:spcAft>
              <a:buNone/>
            </a:pPr>
            <a:r>
              <a:rPr lang="en-US" sz="2000" i="1" dirty="0">
                <a:solidFill>
                  <a:schemeClr val="dk1"/>
                </a:solidFill>
                <a:latin typeface="Consolas" panose="020B0609020204030204" pitchFamily="49" charset="0"/>
                <a:ea typeface="Roboto"/>
                <a:cs typeface="Consolas" panose="020B0609020204030204" pitchFamily="49" charset="0"/>
                <a:sym typeface="Roboto"/>
              </a:rPr>
              <a:t>	   qm set $VMID --net0 virtio, bridge=vmbr0</a:t>
            </a:r>
            <a:endParaRPr sz="2000" i="1" dirty="0">
              <a:solidFill>
                <a:schemeClr val="dk1"/>
              </a:solidFill>
              <a:latin typeface="Consolas" panose="020B0609020204030204" pitchFamily="49" charset="0"/>
              <a:ea typeface="Roboto"/>
              <a:cs typeface="Consolas" panose="020B0609020204030204" pitchFamily="49" charset="0"/>
              <a:sym typeface="Roboto"/>
            </a:endParaRPr>
          </a:p>
          <a:p>
            <a:pPr marL="457200" lvl="0" algn="l" rtl="0">
              <a:spcBef>
                <a:spcPts val="0"/>
              </a:spcBef>
              <a:spcAft>
                <a:spcPts val="0"/>
              </a:spcAft>
              <a:buNone/>
            </a:pPr>
            <a:r>
              <a:rPr lang="en-US" sz="2000" i="1" dirty="0">
                <a:solidFill>
                  <a:srgbClr val="0E5C9A"/>
                </a:solidFill>
                <a:latin typeface="Consolas" panose="020B0609020204030204" pitchFamily="49" charset="0"/>
                <a:ea typeface="Roboto"/>
                <a:cs typeface="Consolas" panose="020B0609020204030204" pitchFamily="49" charset="0"/>
                <a:sym typeface="Roboto"/>
              </a:rPr>
              <a:t>done</a:t>
            </a:r>
            <a:endParaRPr sz="2000" i="1" dirty="0">
              <a:solidFill>
                <a:srgbClr val="0E5C9A"/>
              </a:solidFill>
              <a:latin typeface="Consolas" panose="020B0609020204030204" pitchFamily="49" charset="0"/>
              <a:ea typeface="Roboto"/>
              <a:cs typeface="Consolas" panose="020B0609020204030204" pitchFamily="49" charset="0"/>
              <a:sym typeface="Roboto"/>
            </a:endParaRPr>
          </a:p>
        </p:txBody>
      </p:sp>
      <p:sp>
        <p:nvSpPr>
          <p:cNvPr id="618" name="Google Shape;618;g30679987ae9_0_40"/>
          <p:cNvSpPr txBox="1"/>
          <p:nvPr/>
        </p:nvSpPr>
        <p:spPr>
          <a:xfrm>
            <a:off x="838200" y="5510833"/>
            <a:ext cx="8094785" cy="47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000" b="1" i="1" dirty="0">
                <a:solidFill>
                  <a:srgbClr val="005C99"/>
                </a:solidFill>
                <a:highlight>
                  <a:srgbClr val="E7F0F9"/>
                </a:highlight>
                <a:latin typeface="Roboto"/>
                <a:ea typeface="Roboto"/>
                <a:cs typeface="Roboto"/>
                <a:sym typeface="Roboto"/>
              </a:rPr>
              <a:t>Note</a:t>
            </a:r>
            <a:r>
              <a:rPr lang="en-US" sz="2000" i="1" dirty="0">
                <a:solidFill>
                  <a:srgbClr val="005C99"/>
                </a:solidFill>
                <a:highlight>
                  <a:srgbClr val="E7F0F9"/>
                </a:highlight>
                <a:latin typeface="Roboto"/>
                <a:ea typeface="Roboto"/>
                <a:cs typeface="Roboto"/>
                <a:sym typeface="Roboto"/>
              </a:rPr>
              <a:t>: This command will be covered in greater detail on the next slide.</a:t>
            </a:r>
            <a:endParaRPr sz="2000" i="1" dirty="0">
              <a:solidFill>
                <a:srgbClr val="005C99"/>
              </a:solidFill>
              <a:highlight>
                <a:srgbClr val="E7F0F9"/>
              </a:highlight>
              <a:latin typeface="Roboto"/>
              <a:ea typeface="Roboto"/>
              <a:cs typeface="Roboto"/>
              <a:sym typeface="Roboto"/>
            </a:endParaRPr>
          </a:p>
        </p:txBody>
      </p:sp>
      <p:sp>
        <p:nvSpPr>
          <p:cNvPr id="4" name="TextBox 3">
            <a:extLst>
              <a:ext uri="{FF2B5EF4-FFF2-40B4-BE49-F238E27FC236}">
                <a16:creationId xmlns:a16="http://schemas.microsoft.com/office/drawing/2014/main" id="{1BA66B2E-6B78-857E-37A3-1CFD0A0F98AC}"/>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06.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622"/>
        <p:cNvGrpSpPr/>
        <p:nvPr/>
      </p:nvGrpSpPr>
      <p:grpSpPr>
        <a:xfrm>
          <a:off x="0" y="0"/>
          <a:ext cx="0" cy="0"/>
          <a:chOff x="0" y="0"/>
          <a:chExt cx="0" cy="0"/>
        </a:xfrm>
      </p:grpSpPr>
      <p:sp>
        <p:nvSpPr>
          <p:cNvPr id="2" name="Rounded Rectangle 1">
            <a:extLst>
              <a:ext uri="{FF2B5EF4-FFF2-40B4-BE49-F238E27FC236}">
                <a16:creationId xmlns:a16="http://schemas.microsoft.com/office/drawing/2014/main" id="{F80720BF-D056-4BF8-DCDF-6B79BA6DB848}"/>
              </a:ext>
            </a:extLst>
          </p:cNvPr>
          <p:cNvSpPr/>
          <p:nvPr/>
        </p:nvSpPr>
        <p:spPr>
          <a:xfrm>
            <a:off x="933400" y="1948883"/>
            <a:ext cx="6951785" cy="1081798"/>
          </a:xfrm>
          <a:prstGeom prst="round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3" name="Google Shape;623;g30679987ae9_0_47"/>
          <p:cNvSpPr txBox="1">
            <a:spLocks noGrp="1"/>
          </p:cNvSpPr>
          <p:nvPr>
            <p:ph type="title"/>
          </p:nvPr>
        </p:nvSpPr>
        <p:spPr>
          <a:xfrm>
            <a:off x="838200" y="633480"/>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t>Linking VMs to Linux Bridges (in bulk)</a:t>
            </a:r>
            <a:endParaRPr dirty="0"/>
          </a:p>
        </p:txBody>
      </p:sp>
      <p:sp>
        <p:nvSpPr>
          <p:cNvPr id="624" name="Google Shape;624;g30679987ae9_0_47"/>
          <p:cNvSpPr txBox="1">
            <a:spLocks noGrp="1" noRot="1" noMove="1" noResize="1" noEditPoints="1" noAdjustHandles="1" noChangeArrowheads="1" noChangeShapeType="1"/>
          </p:cNvSpPr>
          <p:nvPr/>
        </p:nvSpPr>
        <p:spPr>
          <a:xfrm>
            <a:off x="933400" y="1959180"/>
            <a:ext cx="9439200" cy="2939226"/>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000" i="1" dirty="0">
                <a:solidFill>
                  <a:srgbClr val="0E5C9A"/>
                </a:solidFill>
                <a:latin typeface="Consolas" panose="020B0609020204030204" pitchFamily="49" charset="0"/>
                <a:ea typeface="Roboto"/>
                <a:cs typeface="Consolas" panose="020B0609020204030204" pitchFamily="49" charset="0"/>
                <a:sym typeface="Roboto"/>
              </a:rPr>
              <a:t>for </a:t>
            </a:r>
            <a:r>
              <a:rPr lang="en-US" sz="2000" i="1" dirty="0">
                <a:solidFill>
                  <a:schemeClr val="dk1"/>
                </a:solidFill>
                <a:latin typeface="Consolas" panose="020B0609020204030204" pitchFamily="49" charset="0"/>
                <a:ea typeface="Roboto"/>
                <a:cs typeface="Consolas" panose="020B0609020204030204" pitchFamily="49" charset="0"/>
                <a:sym typeface="Roboto"/>
              </a:rPr>
              <a:t>VMID </a:t>
            </a:r>
            <a:r>
              <a:rPr lang="en-US" sz="2000" i="1" dirty="0">
                <a:solidFill>
                  <a:srgbClr val="0E5C9A"/>
                </a:solidFill>
                <a:latin typeface="Consolas" panose="020B0609020204030204" pitchFamily="49" charset="0"/>
                <a:ea typeface="Roboto"/>
                <a:cs typeface="Consolas" panose="020B0609020204030204" pitchFamily="49" charset="0"/>
                <a:sym typeface="Roboto"/>
              </a:rPr>
              <a:t>in </a:t>
            </a:r>
            <a:r>
              <a:rPr lang="en-US" sz="2000" i="1" dirty="0">
                <a:solidFill>
                  <a:schemeClr val="dk1"/>
                </a:solidFill>
                <a:latin typeface="Consolas" panose="020B0609020204030204" pitchFamily="49" charset="0"/>
                <a:ea typeface="Roboto"/>
                <a:cs typeface="Consolas" panose="020B0609020204030204" pitchFamily="49" charset="0"/>
                <a:sym typeface="Roboto"/>
              </a:rPr>
              <a:t>100 101 102 103; </a:t>
            </a:r>
            <a:r>
              <a:rPr lang="en-US" sz="2000" i="1" dirty="0">
                <a:solidFill>
                  <a:srgbClr val="0E5C9A"/>
                </a:solidFill>
                <a:latin typeface="Consolas" panose="020B0609020204030204" pitchFamily="49" charset="0"/>
                <a:ea typeface="Roboto"/>
                <a:cs typeface="Consolas" panose="020B0609020204030204" pitchFamily="49" charset="0"/>
                <a:sym typeface="Roboto"/>
              </a:rPr>
              <a:t>do</a:t>
            </a:r>
            <a:endParaRPr sz="2000" i="1" dirty="0">
              <a:solidFill>
                <a:srgbClr val="0E5C9A"/>
              </a:solidFill>
              <a:latin typeface="Consolas" panose="020B0609020204030204" pitchFamily="49" charset="0"/>
              <a:ea typeface="Roboto"/>
              <a:cs typeface="Consolas" panose="020B0609020204030204" pitchFamily="49" charset="0"/>
              <a:sym typeface="Roboto"/>
            </a:endParaRPr>
          </a:p>
          <a:p>
            <a:pPr marL="0" lvl="0" indent="0" algn="l" rtl="0">
              <a:spcBef>
                <a:spcPts val="0"/>
              </a:spcBef>
              <a:spcAft>
                <a:spcPts val="0"/>
              </a:spcAft>
              <a:buNone/>
            </a:pPr>
            <a:r>
              <a:rPr lang="en-US" sz="2000" i="1" dirty="0">
                <a:solidFill>
                  <a:schemeClr val="dk1"/>
                </a:solidFill>
                <a:latin typeface="Consolas" panose="020B0609020204030204" pitchFamily="49" charset="0"/>
                <a:ea typeface="Roboto"/>
                <a:cs typeface="Consolas" panose="020B0609020204030204" pitchFamily="49" charset="0"/>
                <a:sym typeface="Roboto"/>
              </a:rPr>
              <a:t>	qm set $VMID --net0 virtio, bridge=vmbr0</a:t>
            </a:r>
            <a:endParaRPr sz="2000" i="1" dirty="0">
              <a:solidFill>
                <a:schemeClr val="dk1"/>
              </a:solidFill>
              <a:latin typeface="Consolas" panose="020B0609020204030204" pitchFamily="49" charset="0"/>
              <a:ea typeface="Roboto"/>
              <a:cs typeface="Consolas" panose="020B0609020204030204" pitchFamily="49" charset="0"/>
              <a:sym typeface="Roboto"/>
            </a:endParaRPr>
          </a:p>
          <a:p>
            <a:pPr marL="0" lvl="0" indent="0" algn="l" rtl="0">
              <a:spcBef>
                <a:spcPts val="0"/>
              </a:spcBef>
              <a:spcAft>
                <a:spcPts val="0"/>
              </a:spcAft>
              <a:buNone/>
            </a:pPr>
            <a:r>
              <a:rPr lang="en-US" sz="2000" i="1" dirty="0">
                <a:solidFill>
                  <a:srgbClr val="0E5C9A"/>
                </a:solidFill>
                <a:latin typeface="Consolas" panose="020B0609020204030204" pitchFamily="49" charset="0"/>
                <a:ea typeface="Roboto"/>
                <a:cs typeface="Consolas" panose="020B0609020204030204" pitchFamily="49" charset="0"/>
                <a:sym typeface="Roboto"/>
              </a:rPr>
              <a:t>done</a:t>
            </a:r>
            <a:endParaRPr sz="2000" i="1" dirty="0">
              <a:solidFill>
                <a:srgbClr val="0E5C9A"/>
              </a:solidFill>
              <a:latin typeface="Consolas" panose="020B0609020204030204" pitchFamily="49" charset="0"/>
              <a:ea typeface="Roboto"/>
              <a:cs typeface="Consolas" panose="020B0609020204030204" pitchFamily="49" charset="0"/>
              <a:sym typeface="Roboto"/>
            </a:endParaRPr>
          </a:p>
          <a:p>
            <a:pPr marL="0" lvl="0" indent="0" algn="l" rtl="0">
              <a:spcBef>
                <a:spcPts val="0"/>
              </a:spcBef>
              <a:spcAft>
                <a:spcPts val="0"/>
              </a:spcAft>
              <a:buNone/>
            </a:pPr>
            <a:endParaRPr sz="2000" i="1" dirty="0">
              <a:solidFill>
                <a:srgbClr val="0E5C9A"/>
              </a:solidFill>
              <a:latin typeface="Roboto"/>
              <a:ea typeface="Roboto"/>
              <a:cs typeface="Roboto"/>
              <a:sym typeface="Roboto"/>
            </a:endParaRPr>
          </a:p>
          <a:p>
            <a:pPr marL="0" lvl="0" indent="0" algn="l" rtl="0">
              <a:spcBef>
                <a:spcPts val="600"/>
              </a:spcBef>
              <a:spcAft>
                <a:spcPts val="0"/>
              </a:spcAft>
              <a:buNone/>
            </a:pPr>
            <a:r>
              <a:rPr lang="en-US" sz="2000" i="1" dirty="0">
                <a:solidFill>
                  <a:srgbClr val="E97132"/>
                </a:solidFill>
                <a:latin typeface="Consolas" panose="020B0609020204030204" pitchFamily="49" charset="0"/>
                <a:ea typeface="Roboto"/>
                <a:cs typeface="Consolas" panose="020B0609020204030204" pitchFamily="49" charset="0"/>
                <a:sym typeface="Roboto"/>
              </a:rPr>
              <a:t>VMID</a:t>
            </a:r>
            <a:r>
              <a:rPr lang="en-US" sz="2000" i="1" dirty="0">
                <a:solidFill>
                  <a:schemeClr val="accent2"/>
                </a:solidFill>
                <a:latin typeface="Roboto"/>
                <a:ea typeface="Roboto"/>
                <a:cs typeface="Roboto"/>
                <a:sym typeface="Roboto"/>
              </a:rPr>
              <a:t> </a:t>
            </a:r>
            <a:r>
              <a:rPr lang="en-US" sz="2000" dirty="0">
                <a:solidFill>
                  <a:schemeClr val="dk1"/>
                </a:solidFill>
                <a:latin typeface="Roboto"/>
                <a:ea typeface="Roboto"/>
                <a:cs typeface="Roboto"/>
                <a:sym typeface="Roboto"/>
              </a:rPr>
              <a:t>= the selected ID from the list of VMIDs to bulk link</a:t>
            </a:r>
            <a:endParaRPr sz="2000" dirty="0">
              <a:solidFill>
                <a:schemeClr val="dk1"/>
              </a:solidFill>
              <a:latin typeface="Roboto"/>
              <a:ea typeface="Roboto"/>
              <a:cs typeface="Roboto"/>
              <a:sym typeface="Roboto"/>
            </a:endParaRPr>
          </a:p>
          <a:p>
            <a:pPr marL="0" lvl="0" indent="0" algn="l" rtl="0">
              <a:spcBef>
                <a:spcPts val="0"/>
              </a:spcBef>
              <a:spcAft>
                <a:spcPts val="0"/>
              </a:spcAft>
              <a:buNone/>
            </a:pPr>
            <a:r>
              <a:rPr lang="en-US" sz="2000" i="1" dirty="0">
                <a:solidFill>
                  <a:schemeClr val="accent2"/>
                </a:solidFill>
                <a:latin typeface="Consolas" panose="020B0609020204030204" pitchFamily="49" charset="0"/>
                <a:ea typeface="Roboto"/>
                <a:cs typeface="Consolas" panose="020B0609020204030204" pitchFamily="49" charset="0"/>
                <a:sym typeface="Roboto"/>
              </a:rPr>
              <a:t>qm</a:t>
            </a:r>
            <a:r>
              <a:rPr lang="en-US" sz="2000" i="1" dirty="0">
                <a:solidFill>
                  <a:schemeClr val="accent2"/>
                </a:solidFill>
                <a:latin typeface="Roboto"/>
                <a:ea typeface="Roboto"/>
                <a:cs typeface="Roboto"/>
                <a:sym typeface="Roboto"/>
              </a:rPr>
              <a:t> </a:t>
            </a:r>
            <a:r>
              <a:rPr lang="en-US" sz="2000" dirty="0">
                <a:solidFill>
                  <a:schemeClr val="dk1"/>
                </a:solidFill>
                <a:latin typeface="Roboto"/>
                <a:ea typeface="Roboto"/>
                <a:cs typeface="Roboto"/>
                <a:sym typeface="Roboto"/>
              </a:rPr>
              <a:t>= PVE’s standard command to work with VMs</a:t>
            </a:r>
            <a:endParaRPr sz="2000" dirty="0">
              <a:solidFill>
                <a:schemeClr val="dk1"/>
              </a:solidFill>
              <a:latin typeface="Roboto"/>
              <a:ea typeface="Roboto"/>
              <a:cs typeface="Roboto"/>
              <a:sym typeface="Roboto"/>
            </a:endParaRPr>
          </a:p>
          <a:p>
            <a:pPr marL="0" lvl="0" indent="0" algn="l" rtl="0">
              <a:spcBef>
                <a:spcPts val="0"/>
              </a:spcBef>
              <a:spcAft>
                <a:spcPts val="0"/>
              </a:spcAft>
              <a:buNone/>
            </a:pPr>
            <a:r>
              <a:rPr lang="en-US" sz="2000" i="1" dirty="0">
                <a:solidFill>
                  <a:schemeClr val="accent2"/>
                </a:solidFill>
                <a:latin typeface="Consolas" panose="020B0609020204030204" pitchFamily="49" charset="0"/>
                <a:ea typeface="Roboto"/>
                <a:cs typeface="Consolas" panose="020B0609020204030204" pitchFamily="49" charset="0"/>
                <a:sym typeface="Roboto"/>
              </a:rPr>
              <a:t>--net0</a:t>
            </a:r>
            <a:r>
              <a:rPr lang="en-US" sz="2000" dirty="0">
                <a:solidFill>
                  <a:schemeClr val="dk1"/>
                </a:solidFill>
                <a:latin typeface="Consolas" panose="020B0609020204030204" pitchFamily="49" charset="0"/>
                <a:ea typeface="Roboto"/>
                <a:cs typeface="Consolas" panose="020B0609020204030204" pitchFamily="49" charset="0"/>
                <a:sym typeface="Roboto"/>
              </a:rPr>
              <a:t> </a:t>
            </a:r>
            <a:r>
              <a:rPr lang="en-US" sz="2000" dirty="0">
                <a:solidFill>
                  <a:schemeClr val="dk1"/>
                </a:solidFill>
                <a:latin typeface="Roboto"/>
                <a:ea typeface="Roboto"/>
                <a:cs typeface="Roboto"/>
                <a:sym typeface="Roboto"/>
              </a:rPr>
              <a:t>= the VM’s network interface name</a:t>
            </a:r>
            <a:endParaRPr sz="2000" dirty="0">
              <a:solidFill>
                <a:schemeClr val="dk1"/>
              </a:solidFill>
              <a:latin typeface="Roboto"/>
              <a:ea typeface="Roboto"/>
              <a:cs typeface="Roboto"/>
              <a:sym typeface="Roboto"/>
            </a:endParaRPr>
          </a:p>
          <a:p>
            <a:pPr marL="0" lvl="0" indent="0" algn="l" rtl="0">
              <a:spcBef>
                <a:spcPts val="0"/>
              </a:spcBef>
              <a:spcAft>
                <a:spcPts val="0"/>
              </a:spcAft>
              <a:buNone/>
            </a:pPr>
            <a:r>
              <a:rPr lang="en-US" sz="2000" i="1" dirty="0">
                <a:solidFill>
                  <a:schemeClr val="accent2"/>
                </a:solidFill>
                <a:latin typeface="Consolas" panose="020B0609020204030204" pitchFamily="49" charset="0"/>
                <a:ea typeface="Roboto"/>
                <a:cs typeface="Consolas" panose="020B0609020204030204" pitchFamily="49" charset="0"/>
                <a:sym typeface="Roboto"/>
              </a:rPr>
              <a:t>virtio</a:t>
            </a:r>
            <a:r>
              <a:rPr lang="en-US" sz="2000" i="1" dirty="0">
                <a:solidFill>
                  <a:schemeClr val="accent2"/>
                </a:solidFill>
                <a:latin typeface="Roboto"/>
                <a:ea typeface="Roboto"/>
                <a:cs typeface="Roboto"/>
                <a:sym typeface="Roboto"/>
              </a:rPr>
              <a:t> </a:t>
            </a:r>
            <a:r>
              <a:rPr lang="en-US" sz="2000" dirty="0">
                <a:solidFill>
                  <a:schemeClr val="dk1"/>
                </a:solidFill>
                <a:latin typeface="Roboto"/>
                <a:ea typeface="Roboto"/>
                <a:cs typeface="Roboto"/>
                <a:sym typeface="Roboto"/>
              </a:rPr>
              <a:t>= network driver type used by the VM</a:t>
            </a:r>
            <a:endParaRPr sz="2000" dirty="0">
              <a:solidFill>
                <a:schemeClr val="dk1"/>
              </a:solidFill>
              <a:latin typeface="Roboto"/>
              <a:ea typeface="Roboto"/>
              <a:cs typeface="Roboto"/>
              <a:sym typeface="Roboto"/>
            </a:endParaRPr>
          </a:p>
          <a:p>
            <a:pPr marL="0" lvl="0" indent="0" algn="l" rtl="0">
              <a:spcBef>
                <a:spcPts val="0"/>
              </a:spcBef>
              <a:spcAft>
                <a:spcPts val="0"/>
              </a:spcAft>
              <a:buNone/>
            </a:pPr>
            <a:r>
              <a:rPr lang="en-US" sz="2000" i="1" dirty="0">
                <a:solidFill>
                  <a:schemeClr val="accent2"/>
                </a:solidFill>
                <a:latin typeface="Consolas" panose="020B0609020204030204" pitchFamily="49" charset="0"/>
                <a:ea typeface="Roboto"/>
                <a:cs typeface="Consolas" panose="020B0609020204030204" pitchFamily="49" charset="0"/>
                <a:sym typeface="Roboto"/>
              </a:rPr>
              <a:t>bridge=vmbr0</a:t>
            </a:r>
            <a:r>
              <a:rPr lang="en-US" sz="2000" dirty="0">
                <a:solidFill>
                  <a:schemeClr val="dk1"/>
                </a:solidFill>
                <a:latin typeface="Consolas" panose="020B0609020204030204" pitchFamily="49" charset="0"/>
                <a:ea typeface="Roboto"/>
                <a:cs typeface="Consolas" panose="020B0609020204030204" pitchFamily="49" charset="0"/>
                <a:sym typeface="Roboto"/>
              </a:rPr>
              <a:t> </a:t>
            </a:r>
            <a:r>
              <a:rPr lang="en-US" sz="2000" dirty="0">
                <a:solidFill>
                  <a:schemeClr val="dk1"/>
                </a:solidFill>
                <a:latin typeface="Roboto"/>
                <a:ea typeface="Roboto"/>
                <a:cs typeface="Roboto"/>
                <a:sym typeface="Roboto"/>
              </a:rPr>
              <a:t>= sets the bridge to the one that we just created</a:t>
            </a:r>
            <a:endParaRPr sz="2000" dirty="0">
              <a:solidFill>
                <a:schemeClr val="dk1"/>
              </a:solidFill>
              <a:latin typeface="Roboto"/>
              <a:ea typeface="Roboto"/>
              <a:cs typeface="Roboto"/>
              <a:sym typeface="Roboto"/>
            </a:endParaRPr>
          </a:p>
        </p:txBody>
      </p:sp>
      <p:sp>
        <p:nvSpPr>
          <p:cNvPr id="4" name="TextBox 3">
            <a:extLst>
              <a:ext uri="{FF2B5EF4-FFF2-40B4-BE49-F238E27FC236}">
                <a16:creationId xmlns:a16="http://schemas.microsoft.com/office/drawing/2014/main" id="{328A63CC-1A17-0A8F-30BA-34D6A271880F}"/>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06.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grpSp>
        <p:nvGrpSpPr>
          <p:cNvPr id="88" name="Group 87">
            <a:extLst>
              <a:ext uri="{FF2B5EF4-FFF2-40B4-BE49-F238E27FC236}">
                <a16:creationId xmlns:a16="http://schemas.microsoft.com/office/drawing/2014/main" id="{AAC13EF2-874A-47D1-8B76-DA2E31D3166D}"/>
              </a:ext>
            </a:extLst>
          </p:cNvPr>
          <p:cNvGrpSpPr/>
          <p:nvPr/>
        </p:nvGrpSpPr>
        <p:grpSpPr>
          <a:xfrm>
            <a:off x="890664" y="665888"/>
            <a:ext cx="10200431" cy="4899930"/>
            <a:chOff x="890664" y="741194"/>
            <a:chExt cx="10200431" cy="4899930"/>
          </a:xfrm>
        </p:grpSpPr>
        <p:cxnSp>
          <p:nvCxnSpPr>
            <p:cNvPr id="67" name="Straight Connector 66">
              <a:extLst>
                <a:ext uri="{FF2B5EF4-FFF2-40B4-BE49-F238E27FC236}">
                  <a16:creationId xmlns:a16="http://schemas.microsoft.com/office/drawing/2014/main" id="{E9099AEC-AFD5-4960-8D0B-FA4AED35C2CA}"/>
                </a:ext>
              </a:extLst>
            </p:cNvPr>
            <p:cNvCxnSpPr>
              <a:stCxn id="63" idx="2"/>
              <a:endCxn id="135" idx="0"/>
            </p:cNvCxnSpPr>
            <p:nvPr/>
          </p:nvCxnSpPr>
          <p:spPr>
            <a:xfrm flipH="1">
              <a:off x="1841580" y="1309344"/>
              <a:ext cx="2317223" cy="898166"/>
            </a:xfrm>
            <a:prstGeom prst="line">
              <a:avLst/>
            </a:prstGeom>
            <a:ln w="12700">
              <a:solidFill>
                <a:srgbClr val="F39203"/>
              </a:solidFill>
            </a:ln>
          </p:spPr>
          <p:style>
            <a:lnRef idx="1">
              <a:schemeClr val="accent1"/>
            </a:lnRef>
            <a:fillRef idx="0">
              <a:schemeClr val="accent1"/>
            </a:fillRef>
            <a:effectRef idx="0">
              <a:schemeClr val="accent1"/>
            </a:effectRef>
            <a:fontRef idx="minor">
              <a:schemeClr val="tx1"/>
            </a:fontRef>
          </p:style>
        </p:cxnSp>
        <p:sp>
          <p:nvSpPr>
            <p:cNvPr id="116" name="Rectangle: Rounded Corners 115">
              <a:extLst>
                <a:ext uri="{FF2B5EF4-FFF2-40B4-BE49-F238E27FC236}">
                  <a16:creationId xmlns:a16="http://schemas.microsoft.com/office/drawing/2014/main" id="{31025B82-4EC5-44B0-AC89-B95A13AC1D28}"/>
                </a:ext>
              </a:extLst>
            </p:cNvPr>
            <p:cNvSpPr/>
            <p:nvPr/>
          </p:nvSpPr>
          <p:spPr>
            <a:xfrm>
              <a:off x="3377905" y="1852996"/>
              <a:ext cx="2668592" cy="3788128"/>
            </a:xfrm>
            <a:prstGeom prst="roundRect">
              <a:avLst>
                <a:gd name="adj" fmla="val 6860"/>
              </a:avLst>
            </a:prstGeom>
            <a:solidFill>
              <a:srgbClr val="639ADE"/>
            </a:solidFill>
            <a:ln w="6350">
              <a:solidFill>
                <a:srgbClr val="005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81" name="Rectangle: Rounded Corners 80">
              <a:extLst>
                <a:ext uri="{FF2B5EF4-FFF2-40B4-BE49-F238E27FC236}">
                  <a16:creationId xmlns:a16="http://schemas.microsoft.com/office/drawing/2014/main" id="{D0FB08E5-055A-4514-A1D8-C963A15E9C8A}"/>
                </a:ext>
              </a:extLst>
            </p:cNvPr>
            <p:cNvSpPr/>
            <p:nvPr/>
          </p:nvSpPr>
          <p:spPr>
            <a:xfrm>
              <a:off x="6165877" y="1839558"/>
              <a:ext cx="4925218" cy="3801566"/>
            </a:xfrm>
            <a:prstGeom prst="roundRect">
              <a:avLst>
                <a:gd name="adj" fmla="val 5064"/>
              </a:avLst>
            </a:prstGeom>
            <a:solidFill>
              <a:srgbClr val="639ADE"/>
            </a:solidFill>
            <a:ln w="6350">
              <a:solidFill>
                <a:srgbClr val="005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03" name="Rectangle 102">
              <a:extLst>
                <a:ext uri="{FF2B5EF4-FFF2-40B4-BE49-F238E27FC236}">
                  <a16:creationId xmlns:a16="http://schemas.microsoft.com/office/drawing/2014/main" id="{BF97A3B1-6B84-437A-B6D7-293DF15A6D58}"/>
                </a:ext>
              </a:extLst>
            </p:cNvPr>
            <p:cNvSpPr/>
            <p:nvPr/>
          </p:nvSpPr>
          <p:spPr>
            <a:xfrm>
              <a:off x="8783020" y="4227757"/>
              <a:ext cx="1932480" cy="492199"/>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Roboto" panose="02000000000000000000" pitchFamily="2" charset="0"/>
                  <a:ea typeface="Roboto" panose="02000000000000000000" pitchFamily="2" charset="0"/>
                </a:rPr>
                <a:t>VM 201</a:t>
              </a:r>
            </a:p>
            <a:p>
              <a:pPr algn="ctr"/>
              <a:r>
                <a:rPr lang="en-US" sz="1200" dirty="0">
                  <a:latin typeface="Roboto" panose="02000000000000000000" pitchFamily="2" charset="0"/>
                  <a:ea typeface="Roboto" panose="02000000000000000000" pitchFamily="2" charset="0"/>
                </a:rPr>
                <a:t>192.168.10.201</a:t>
              </a:r>
            </a:p>
          </p:txBody>
        </p:sp>
        <p:sp>
          <p:nvSpPr>
            <p:cNvPr id="117" name="Rectangle 116">
              <a:extLst>
                <a:ext uri="{FF2B5EF4-FFF2-40B4-BE49-F238E27FC236}">
                  <a16:creationId xmlns:a16="http://schemas.microsoft.com/office/drawing/2014/main" id="{530FF6A7-E161-43F8-A045-D88D4054A018}"/>
                </a:ext>
              </a:extLst>
            </p:cNvPr>
            <p:cNvSpPr/>
            <p:nvPr/>
          </p:nvSpPr>
          <p:spPr>
            <a:xfrm>
              <a:off x="6567117" y="4225398"/>
              <a:ext cx="1932480" cy="492199"/>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Roboto" panose="02000000000000000000" pitchFamily="2" charset="0"/>
                  <a:ea typeface="Roboto" panose="02000000000000000000" pitchFamily="2" charset="0"/>
                </a:rPr>
                <a:t>VM 200</a:t>
              </a:r>
            </a:p>
            <a:p>
              <a:pPr algn="ctr"/>
              <a:r>
                <a:rPr lang="en-US" sz="1400" dirty="0">
                  <a:latin typeface="Roboto" panose="02000000000000000000" pitchFamily="2" charset="0"/>
                  <a:ea typeface="Roboto" panose="02000000000000000000" pitchFamily="2" charset="0"/>
                </a:rPr>
                <a:t>192.168.10.200</a:t>
              </a:r>
              <a:endParaRPr lang="en-US" b="1" dirty="0">
                <a:latin typeface="Roboto" panose="02000000000000000000" pitchFamily="2" charset="0"/>
                <a:ea typeface="Roboto" panose="02000000000000000000" pitchFamily="2" charset="0"/>
              </a:endParaRPr>
            </a:p>
          </p:txBody>
        </p:sp>
        <p:sp>
          <p:nvSpPr>
            <p:cNvPr id="119" name="Rectangle 118">
              <a:extLst>
                <a:ext uri="{FF2B5EF4-FFF2-40B4-BE49-F238E27FC236}">
                  <a16:creationId xmlns:a16="http://schemas.microsoft.com/office/drawing/2014/main" id="{4933D3EF-9CAA-42D9-9600-0192AF11E83C}"/>
                </a:ext>
              </a:extLst>
            </p:cNvPr>
            <p:cNvSpPr/>
            <p:nvPr/>
          </p:nvSpPr>
          <p:spPr>
            <a:xfrm>
              <a:off x="3728890" y="4227186"/>
              <a:ext cx="1932480" cy="492199"/>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Roboto" panose="02000000000000000000" pitchFamily="2" charset="0"/>
                  <a:ea typeface="Roboto" panose="02000000000000000000" pitchFamily="2" charset="0"/>
                </a:rPr>
                <a:t>VM 100</a:t>
              </a:r>
            </a:p>
            <a:p>
              <a:pPr algn="ctr"/>
              <a:r>
                <a:rPr lang="en-US" sz="1400" dirty="0">
                  <a:latin typeface="Roboto" panose="02000000000000000000" pitchFamily="2" charset="0"/>
                  <a:ea typeface="Roboto" panose="02000000000000000000" pitchFamily="2" charset="0"/>
                </a:rPr>
                <a:t>192.168.10.100</a:t>
              </a:r>
              <a:endParaRPr lang="en-US" b="1" dirty="0">
                <a:latin typeface="Roboto" panose="02000000000000000000" pitchFamily="2" charset="0"/>
                <a:ea typeface="Roboto" panose="02000000000000000000" pitchFamily="2" charset="0"/>
              </a:endParaRPr>
            </a:p>
          </p:txBody>
        </p:sp>
        <p:sp>
          <p:nvSpPr>
            <p:cNvPr id="120" name="Rectangle 119">
              <a:extLst>
                <a:ext uri="{FF2B5EF4-FFF2-40B4-BE49-F238E27FC236}">
                  <a16:creationId xmlns:a16="http://schemas.microsoft.com/office/drawing/2014/main" id="{2C7FCEEC-FBF9-409D-98E1-4071FA3E8C5C}"/>
                </a:ext>
              </a:extLst>
            </p:cNvPr>
            <p:cNvSpPr/>
            <p:nvPr/>
          </p:nvSpPr>
          <p:spPr>
            <a:xfrm>
              <a:off x="890664" y="2421695"/>
              <a:ext cx="1932480" cy="492199"/>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Roboto" panose="02000000000000000000" pitchFamily="2" charset="0"/>
                  <a:ea typeface="Roboto" panose="02000000000000000000" pitchFamily="2" charset="0"/>
                </a:rPr>
                <a:t>Gateway, DHCP</a:t>
              </a:r>
            </a:p>
            <a:p>
              <a:pPr algn="ctr"/>
              <a:r>
                <a:rPr lang="en-US" sz="1400" dirty="0">
                  <a:latin typeface="Roboto" panose="02000000000000000000" pitchFamily="2" charset="0"/>
                  <a:ea typeface="Roboto" panose="02000000000000000000" pitchFamily="2" charset="0"/>
                </a:rPr>
                <a:t>192.168.10.1</a:t>
              </a:r>
              <a:endParaRPr lang="en-US" b="1" dirty="0">
                <a:latin typeface="Roboto" panose="02000000000000000000" pitchFamily="2" charset="0"/>
                <a:ea typeface="Roboto" panose="02000000000000000000" pitchFamily="2" charset="0"/>
              </a:endParaRPr>
            </a:p>
          </p:txBody>
        </p:sp>
        <p:sp>
          <p:nvSpPr>
            <p:cNvPr id="54" name="TextBox 53">
              <a:extLst>
                <a:ext uri="{FF2B5EF4-FFF2-40B4-BE49-F238E27FC236}">
                  <a16:creationId xmlns:a16="http://schemas.microsoft.com/office/drawing/2014/main" id="{0528730C-E844-4B1B-8936-EAAF993BCECC}"/>
                </a:ext>
              </a:extLst>
            </p:cNvPr>
            <p:cNvSpPr txBox="1"/>
            <p:nvPr/>
          </p:nvSpPr>
          <p:spPr>
            <a:xfrm>
              <a:off x="3489379" y="5228216"/>
              <a:ext cx="2438089" cy="307777"/>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Node: proxmox1</a:t>
              </a:r>
            </a:p>
          </p:txBody>
        </p:sp>
        <p:sp>
          <p:nvSpPr>
            <p:cNvPr id="121" name="TextBox 120">
              <a:extLst>
                <a:ext uri="{FF2B5EF4-FFF2-40B4-BE49-F238E27FC236}">
                  <a16:creationId xmlns:a16="http://schemas.microsoft.com/office/drawing/2014/main" id="{719C9DE8-1C56-45F5-A641-8ADBFF398B73}"/>
                </a:ext>
              </a:extLst>
            </p:cNvPr>
            <p:cNvSpPr txBox="1"/>
            <p:nvPr/>
          </p:nvSpPr>
          <p:spPr>
            <a:xfrm>
              <a:off x="7439216" y="5219246"/>
              <a:ext cx="2438089" cy="307777"/>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Node: proxmox2</a:t>
              </a:r>
            </a:p>
          </p:txBody>
        </p:sp>
        <p:sp>
          <p:nvSpPr>
            <p:cNvPr id="135" name="TextBox 134">
              <a:extLst>
                <a:ext uri="{FF2B5EF4-FFF2-40B4-BE49-F238E27FC236}">
                  <a16:creationId xmlns:a16="http://schemas.microsoft.com/office/drawing/2014/main" id="{1275273E-2EC0-485B-9EE2-C471E2CDBCB7}"/>
                </a:ext>
              </a:extLst>
            </p:cNvPr>
            <p:cNvSpPr txBox="1"/>
            <p:nvPr/>
          </p:nvSpPr>
          <p:spPr>
            <a:xfrm>
              <a:off x="1624410" y="2207510"/>
              <a:ext cx="434340"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eno1</a:t>
              </a:r>
            </a:p>
          </p:txBody>
        </p:sp>
        <p:cxnSp>
          <p:nvCxnSpPr>
            <p:cNvPr id="140" name="Straight Connector 139">
              <a:extLst>
                <a:ext uri="{FF2B5EF4-FFF2-40B4-BE49-F238E27FC236}">
                  <a16:creationId xmlns:a16="http://schemas.microsoft.com/office/drawing/2014/main" id="{21BC797A-7823-49DD-9A58-FB1D4FEBD2D7}"/>
                </a:ext>
              </a:extLst>
            </p:cNvPr>
            <p:cNvCxnSpPr>
              <a:cxnSpLocks/>
            </p:cNvCxnSpPr>
            <p:nvPr/>
          </p:nvCxnSpPr>
          <p:spPr>
            <a:xfrm>
              <a:off x="4625792" y="1304691"/>
              <a:ext cx="9260" cy="896820"/>
            </a:xfrm>
            <a:prstGeom prst="line">
              <a:avLst/>
            </a:prstGeom>
            <a:ln w="12700">
              <a:solidFill>
                <a:srgbClr val="F39203"/>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EAF5FF31-6DC1-45CA-8C60-72EE0F887A05}"/>
                </a:ext>
              </a:extLst>
            </p:cNvPr>
            <p:cNvCxnSpPr>
              <a:cxnSpLocks/>
              <a:stCxn id="133" idx="2"/>
              <a:endCxn id="139" idx="0"/>
            </p:cNvCxnSpPr>
            <p:nvPr/>
          </p:nvCxnSpPr>
          <p:spPr>
            <a:xfrm>
              <a:off x="5111303" y="1309344"/>
              <a:ext cx="2594180" cy="898166"/>
            </a:xfrm>
            <a:prstGeom prst="line">
              <a:avLst/>
            </a:prstGeom>
            <a:ln w="12700">
              <a:solidFill>
                <a:srgbClr val="F39203"/>
              </a:solidFill>
            </a:ln>
          </p:spPr>
          <p:style>
            <a:lnRef idx="1">
              <a:schemeClr val="accent1"/>
            </a:lnRef>
            <a:fillRef idx="0">
              <a:schemeClr val="accent1"/>
            </a:fillRef>
            <a:effectRef idx="0">
              <a:schemeClr val="accent1"/>
            </a:effectRef>
            <a:fontRef idx="minor">
              <a:schemeClr val="tx1"/>
            </a:fontRef>
          </p:style>
        </p:cxnSp>
        <p:grpSp>
          <p:nvGrpSpPr>
            <p:cNvPr id="70" name="Group 69">
              <a:extLst>
                <a:ext uri="{FF2B5EF4-FFF2-40B4-BE49-F238E27FC236}">
                  <a16:creationId xmlns:a16="http://schemas.microsoft.com/office/drawing/2014/main" id="{2A9D3D55-4CE2-4D2C-B3E5-DF10E5DC6C0B}"/>
                </a:ext>
              </a:extLst>
            </p:cNvPr>
            <p:cNvGrpSpPr/>
            <p:nvPr/>
          </p:nvGrpSpPr>
          <p:grpSpPr>
            <a:xfrm>
              <a:off x="3489379" y="741194"/>
              <a:ext cx="2430919" cy="341947"/>
              <a:chOff x="3876650" y="751952"/>
              <a:chExt cx="2430919" cy="341947"/>
            </a:xfrm>
          </p:grpSpPr>
          <p:sp>
            <p:nvSpPr>
              <p:cNvPr id="126" name="Rectangle: Rounded Corners 125">
                <a:extLst>
                  <a:ext uri="{FF2B5EF4-FFF2-40B4-BE49-F238E27FC236}">
                    <a16:creationId xmlns:a16="http://schemas.microsoft.com/office/drawing/2014/main" id="{E279A815-9BF7-4CC8-8B47-5305CE4D379C}"/>
                  </a:ext>
                </a:extLst>
              </p:cNvPr>
              <p:cNvSpPr/>
              <p:nvPr/>
            </p:nvSpPr>
            <p:spPr>
              <a:xfrm>
                <a:off x="3876650" y="755458"/>
                <a:ext cx="2430919" cy="338441"/>
              </a:xfrm>
              <a:prstGeom prst="roundRect">
                <a:avLst/>
              </a:prstGeom>
              <a:solidFill>
                <a:srgbClr val="A6C6EC"/>
              </a:solidFill>
              <a:ln w="6350">
                <a:solidFill>
                  <a:srgbClr val="3E88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27" name="TextBox 126">
                <a:extLst>
                  <a:ext uri="{FF2B5EF4-FFF2-40B4-BE49-F238E27FC236}">
                    <a16:creationId xmlns:a16="http://schemas.microsoft.com/office/drawing/2014/main" id="{2934E23D-697B-47ED-A69F-6072EA25DC8B}"/>
                  </a:ext>
                </a:extLst>
              </p:cNvPr>
              <p:cNvSpPr txBox="1"/>
              <p:nvPr/>
            </p:nvSpPr>
            <p:spPr>
              <a:xfrm>
                <a:off x="3950970" y="751952"/>
                <a:ext cx="2263140" cy="338554"/>
              </a:xfrm>
              <a:prstGeom prst="rect">
                <a:avLst/>
              </a:prstGeom>
              <a:noFill/>
            </p:spPr>
            <p:txBody>
              <a:bodyPr wrap="square" rtlCol="0">
                <a:spAutoFit/>
              </a:bodyPr>
              <a:lstStyle/>
              <a:p>
                <a:pPr algn="ctr"/>
                <a:r>
                  <a:rPr lang="en-US" sz="1600" b="1" dirty="0">
                    <a:solidFill>
                      <a:schemeClr val="bg1"/>
                    </a:solidFill>
                    <a:latin typeface="Roboto" panose="02000000000000000000" pitchFamily="2" charset="0"/>
                    <a:ea typeface="Roboto" panose="02000000000000000000" pitchFamily="2" charset="0"/>
                  </a:rPr>
                  <a:t>Top of Rack Switch</a:t>
                </a:r>
                <a:endParaRPr lang="en-US" sz="1600" dirty="0">
                  <a:solidFill>
                    <a:schemeClr val="bg1"/>
                  </a:solidFill>
                  <a:latin typeface="Roboto" panose="02000000000000000000" pitchFamily="2" charset="0"/>
                  <a:ea typeface="Roboto" panose="02000000000000000000" pitchFamily="2" charset="0"/>
                </a:endParaRPr>
              </a:p>
            </p:txBody>
          </p:sp>
        </p:grpSp>
        <p:grpSp>
          <p:nvGrpSpPr>
            <p:cNvPr id="64" name="Group 63">
              <a:extLst>
                <a:ext uri="{FF2B5EF4-FFF2-40B4-BE49-F238E27FC236}">
                  <a16:creationId xmlns:a16="http://schemas.microsoft.com/office/drawing/2014/main" id="{75196504-B80D-4BE6-A27D-487547DAA78E}"/>
                </a:ext>
              </a:extLst>
            </p:cNvPr>
            <p:cNvGrpSpPr/>
            <p:nvPr/>
          </p:nvGrpSpPr>
          <p:grpSpPr>
            <a:xfrm>
              <a:off x="4053139" y="1093900"/>
              <a:ext cx="1163827" cy="215444"/>
              <a:chOff x="4387070" y="1093900"/>
              <a:chExt cx="1163827" cy="215444"/>
            </a:xfrm>
          </p:grpSpPr>
          <p:sp>
            <p:nvSpPr>
              <p:cNvPr id="63" name="TextBox 62">
                <a:extLst>
                  <a:ext uri="{FF2B5EF4-FFF2-40B4-BE49-F238E27FC236}">
                    <a16:creationId xmlns:a16="http://schemas.microsoft.com/office/drawing/2014/main" id="{4E8991E3-4D50-450D-9D55-155D9C735352}"/>
                  </a:ext>
                </a:extLst>
              </p:cNvPr>
              <p:cNvSpPr txBox="1"/>
              <p:nvPr/>
            </p:nvSpPr>
            <p:spPr>
              <a:xfrm>
                <a:off x="4387070" y="1093900"/>
                <a:ext cx="211327"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1</a:t>
                </a:r>
              </a:p>
            </p:txBody>
          </p:sp>
          <p:sp>
            <p:nvSpPr>
              <p:cNvPr id="132" name="TextBox 131">
                <a:extLst>
                  <a:ext uri="{FF2B5EF4-FFF2-40B4-BE49-F238E27FC236}">
                    <a16:creationId xmlns:a16="http://schemas.microsoft.com/office/drawing/2014/main" id="{CC907DA6-FB44-4842-8467-C3483FF71D43}"/>
                  </a:ext>
                </a:extLst>
              </p:cNvPr>
              <p:cNvSpPr txBox="1"/>
              <p:nvPr/>
            </p:nvSpPr>
            <p:spPr>
              <a:xfrm>
                <a:off x="4863320" y="1093900"/>
                <a:ext cx="211327"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2</a:t>
                </a:r>
              </a:p>
            </p:txBody>
          </p:sp>
          <p:sp>
            <p:nvSpPr>
              <p:cNvPr id="133" name="TextBox 132">
                <a:extLst>
                  <a:ext uri="{FF2B5EF4-FFF2-40B4-BE49-F238E27FC236}">
                    <a16:creationId xmlns:a16="http://schemas.microsoft.com/office/drawing/2014/main" id="{9807BAA1-E9BD-4F0E-A88B-E484CBD08771}"/>
                  </a:ext>
                </a:extLst>
              </p:cNvPr>
              <p:cNvSpPr txBox="1"/>
              <p:nvPr/>
            </p:nvSpPr>
            <p:spPr>
              <a:xfrm>
                <a:off x="5339570" y="1093900"/>
                <a:ext cx="211327"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3</a:t>
                </a:r>
              </a:p>
            </p:txBody>
          </p:sp>
        </p:grpSp>
        <p:cxnSp>
          <p:nvCxnSpPr>
            <p:cNvPr id="147" name="Straight Connector 146">
              <a:extLst>
                <a:ext uri="{FF2B5EF4-FFF2-40B4-BE49-F238E27FC236}">
                  <a16:creationId xmlns:a16="http://schemas.microsoft.com/office/drawing/2014/main" id="{21001945-12B4-4597-86F2-9EF9BA1C5D08}"/>
                </a:ext>
              </a:extLst>
            </p:cNvPr>
            <p:cNvCxnSpPr>
              <a:cxnSpLocks/>
            </p:cNvCxnSpPr>
            <p:nvPr/>
          </p:nvCxnSpPr>
          <p:spPr>
            <a:xfrm>
              <a:off x="4627106" y="3134531"/>
              <a:ext cx="9260" cy="8968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445FCCA2-8F3F-4277-A8D2-3E7F97F0FFD6}"/>
                </a:ext>
              </a:extLst>
            </p:cNvPr>
            <p:cNvCxnSpPr>
              <a:cxnSpLocks/>
            </p:cNvCxnSpPr>
            <p:nvPr/>
          </p:nvCxnSpPr>
          <p:spPr>
            <a:xfrm>
              <a:off x="7287311" y="3122204"/>
              <a:ext cx="9260" cy="8968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5" name="Group 64">
              <a:extLst>
                <a:ext uri="{FF2B5EF4-FFF2-40B4-BE49-F238E27FC236}">
                  <a16:creationId xmlns:a16="http://schemas.microsoft.com/office/drawing/2014/main" id="{A197C0C6-A8DE-474A-A267-8867FA049254}"/>
                </a:ext>
              </a:extLst>
            </p:cNvPr>
            <p:cNvGrpSpPr/>
            <p:nvPr/>
          </p:nvGrpSpPr>
          <p:grpSpPr>
            <a:xfrm>
              <a:off x="3728890" y="2400179"/>
              <a:ext cx="4942833" cy="526307"/>
              <a:chOff x="4116161" y="2378663"/>
              <a:chExt cx="4942833" cy="526307"/>
            </a:xfrm>
          </p:grpSpPr>
          <p:sp>
            <p:nvSpPr>
              <p:cNvPr id="60" name="Rectangle: Rounded Corners 59">
                <a:extLst>
                  <a:ext uri="{FF2B5EF4-FFF2-40B4-BE49-F238E27FC236}">
                    <a16:creationId xmlns:a16="http://schemas.microsoft.com/office/drawing/2014/main" id="{92B4754A-65CC-4EAE-8524-E23044B1727D}"/>
                  </a:ext>
                </a:extLst>
              </p:cNvPr>
              <p:cNvSpPr/>
              <p:nvPr/>
            </p:nvSpPr>
            <p:spPr>
              <a:xfrm>
                <a:off x="4116161" y="2403685"/>
                <a:ext cx="1932480" cy="492199"/>
              </a:xfrm>
              <a:prstGeom prst="roundRect">
                <a:avLst/>
              </a:prstGeom>
              <a:solidFill>
                <a:srgbClr val="A6C6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22" name="Rectangle: Rounded Corners 121">
                <a:extLst>
                  <a:ext uri="{FF2B5EF4-FFF2-40B4-BE49-F238E27FC236}">
                    <a16:creationId xmlns:a16="http://schemas.microsoft.com/office/drawing/2014/main" id="{0451651A-133C-4FF5-A722-EB4D6534AA05}"/>
                  </a:ext>
                </a:extLst>
              </p:cNvPr>
              <p:cNvSpPr/>
              <p:nvPr/>
            </p:nvSpPr>
            <p:spPr>
              <a:xfrm>
                <a:off x="7126515" y="2403904"/>
                <a:ext cx="1932479" cy="492199"/>
              </a:xfrm>
              <a:prstGeom prst="roundRect">
                <a:avLst/>
              </a:prstGeom>
              <a:solidFill>
                <a:srgbClr val="A6C6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61" name="TextBox 60">
                <a:extLst>
                  <a:ext uri="{FF2B5EF4-FFF2-40B4-BE49-F238E27FC236}">
                    <a16:creationId xmlns:a16="http://schemas.microsoft.com/office/drawing/2014/main" id="{33F99A33-F31B-4879-9352-FAC0CDD8243C}"/>
                  </a:ext>
                </a:extLst>
              </p:cNvPr>
              <p:cNvSpPr txBox="1"/>
              <p:nvPr/>
            </p:nvSpPr>
            <p:spPr>
              <a:xfrm>
                <a:off x="4227755" y="2378663"/>
                <a:ext cx="1656678" cy="523220"/>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vmbr0</a:t>
                </a:r>
              </a:p>
              <a:p>
                <a:pPr algn="ctr"/>
                <a:r>
                  <a:rPr lang="en-US" dirty="0">
                    <a:solidFill>
                      <a:schemeClr val="bg1"/>
                    </a:solidFill>
                    <a:latin typeface="Roboto" panose="02000000000000000000" pitchFamily="2" charset="0"/>
                    <a:ea typeface="Roboto" panose="02000000000000000000" pitchFamily="2" charset="0"/>
                  </a:rPr>
                  <a:t>192.168.10.2/24</a:t>
                </a:r>
              </a:p>
            </p:txBody>
          </p:sp>
          <p:sp>
            <p:nvSpPr>
              <p:cNvPr id="125" name="TextBox 124">
                <a:extLst>
                  <a:ext uri="{FF2B5EF4-FFF2-40B4-BE49-F238E27FC236}">
                    <a16:creationId xmlns:a16="http://schemas.microsoft.com/office/drawing/2014/main" id="{10DC7083-CCC6-4CEA-887C-AAD567847ADB}"/>
                  </a:ext>
                </a:extLst>
              </p:cNvPr>
              <p:cNvSpPr txBox="1"/>
              <p:nvPr/>
            </p:nvSpPr>
            <p:spPr>
              <a:xfrm>
                <a:off x="7264415" y="2381750"/>
                <a:ext cx="1656678" cy="523220"/>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vmbr0</a:t>
                </a:r>
              </a:p>
              <a:p>
                <a:pPr algn="ctr"/>
                <a:r>
                  <a:rPr lang="en-US" dirty="0">
                    <a:solidFill>
                      <a:schemeClr val="bg1"/>
                    </a:solidFill>
                    <a:latin typeface="Roboto" panose="02000000000000000000" pitchFamily="2" charset="0"/>
                    <a:ea typeface="Roboto" panose="02000000000000000000" pitchFamily="2" charset="0"/>
                  </a:rPr>
                  <a:t>192.168.10.3/24</a:t>
                </a:r>
              </a:p>
            </p:txBody>
          </p:sp>
        </p:grpSp>
        <p:sp>
          <p:nvSpPr>
            <p:cNvPr id="138" name="TextBox 137">
              <a:extLst>
                <a:ext uri="{FF2B5EF4-FFF2-40B4-BE49-F238E27FC236}">
                  <a16:creationId xmlns:a16="http://schemas.microsoft.com/office/drawing/2014/main" id="{927835C5-214B-4872-85CD-9479D0029771}"/>
                </a:ext>
              </a:extLst>
            </p:cNvPr>
            <p:cNvSpPr txBox="1"/>
            <p:nvPr/>
          </p:nvSpPr>
          <p:spPr>
            <a:xfrm>
              <a:off x="4444992" y="2207510"/>
              <a:ext cx="434340"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eno1</a:t>
              </a:r>
            </a:p>
          </p:txBody>
        </p:sp>
        <p:sp>
          <p:nvSpPr>
            <p:cNvPr id="139" name="TextBox 138">
              <a:extLst>
                <a:ext uri="{FF2B5EF4-FFF2-40B4-BE49-F238E27FC236}">
                  <a16:creationId xmlns:a16="http://schemas.microsoft.com/office/drawing/2014/main" id="{6877AA1D-A4F1-45C6-9558-8CF3B2E2C8D6}"/>
                </a:ext>
              </a:extLst>
            </p:cNvPr>
            <p:cNvSpPr txBox="1"/>
            <p:nvPr/>
          </p:nvSpPr>
          <p:spPr>
            <a:xfrm>
              <a:off x="7488313" y="2207510"/>
              <a:ext cx="434340"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eno1</a:t>
              </a:r>
            </a:p>
          </p:txBody>
        </p:sp>
        <p:sp>
          <p:nvSpPr>
            <p:cNvPr id="142" name="TextBox 141">
              <a:extLst>
                <a:ext uri="{FF2B5EF4-FFF2-40B4-BE49-F238E27FC236}">
                  <a16:creationId xmlns:a16="http://schemas.microsoft.com/office/drawing/2014/main" id="{415C1689-0038-40B6-9EA3-D525B13FAC94}"/>
                </a:ext>
              </a:extLst>
            </p:cNvPr>
            <p:cNvSpPr txBox="1"/>
            <p:nvPr/>
          </p:nvSpPr>
          <p:spPr>
            <a:xfrm>
              <a:off x="4361283" y="2919307"/>
              <a:ext cx="627415"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tap100i0</a:t>
              </a:r>
            </a:p>
          </p:txBody>
        </p:sp>
        <p:sp>
          <p:nvSpPr>
            <p:cNvPr id="145" name="TextBox 144">
              <a:extLst>
                <a:ext uri="{FF2B5EF4-FFF2-40B4-BE49-F238E27FC236}">
                  <a16:creationId xmlns:a16="http://schemas.microsoft.com/office/drawing/2014/main" id="{A1EDEF30-1536-4765-92FF-E3A95E018E3D}"/>
                </a:ext>
              </a:extLst>
            </p:cNvPr>
            <p:cNvSpPr txBox="1"/>
            <p:nvPr/>
          </p:nvSpPr>
          <p:spPr>
            <a:xfrm>
              <a:off x="6950708" y="2919307"/>
              <a:ext cx="627415"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tap200i0</a:t>
              </a:r>
            </a:p>
          </p:txBody>
        </p:sp>
        <p:sp>
          <p:nvSpPr>
            <p:cNvPr id="146" name="TextBox 145">
              <a:extLst>
                <a:ext uri="{FF2B5EF4-FFF2-40B4-BE49-F238E27FC236}">
                  <a16:creationId xmlns:a16="http://schemas.microsoft.com/office/drawing/2014/main" id="{59BB8FFA-FD38-4BFA-9804-C1FD15E77784}"/>
                </a:ext>
              </a:extLst>
            </p:cNvPr>
            <p:cNvSpPr txBox="1"/>
            <p:nvPr/>
          </p:nvSpPr>
          <p:spPr>
            <a:xfrm>
              <a:off x="7844844" y="2919307"/>
              <a:ext cx="627415"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tap201i0</a:t>
              </a:r>
            </a:p>
          </p:txBody>
        </p:sp>
        <p:cxnSp>
          <p:nvCxnSpPr>
            <p:cNvPr id="149" name="Straight Connector 148">
              <a:extLst>
                <a:ext uri="{FF2B5EF4-FFF2-40B4-BE49-F238E27FC236}">
                  <a16:creationId xmlns:a16="http://schemas.microsoft.com/office/drawing/2014/main" id="{18163BC3-23A9-4337-83AA-AC5B163E6A40}"/>
                </a:ext>
              </a:extLst>
            </p:cNvPr>
            <p:cNvCxnSpPr>
              <a:cxnSpLocks/>
              <a:stCxn id="146" idx="2"/>
            </p:cNvCxnSpPr>
            <p:nvPr/>
          </p:nvCxnSpPr>
          <p:spPr>
            <a:xfrm>
              <a:off x="8158552" y="3134751"/>
              <a:ext cx="1368281" cy="86906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0" name="TextBox 149">
              <a:extLst>
                <a:ext uri="{FF2B5EF4-FFF2-40B4-BE49-F238E27FC236}">
                  <a16:creationId xmlns:a16="http://schemas.microsoft.com/office/drawing/2014/main" id="{2F01441F-9E88-4C65-A041-A9A0CBC82821}"/>
                </a:ext>
              </a:extLst>
            </p:cNvPr>
            <p:cNvSpPr txBox="1"/>
            <p:nvPr/>
          </p:nvSpPr>
          <p:spPr>
            <a:xfrm>
              <a:off x="4379842" y="4008063"/>
              <a:ext cx="499489"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ens18</a:t>
              </a:r>
            </a:p>
          </p:txBody>
        </p:sp>
        <p:sp>
          <p:nvSpPr>
            <p:cNvPr id="153" name="TextBox 152">
              <a:extLst>
                <a:ext uri="{FF2B5EF4-FFF2-40B4-BE49-F238E27FC236}">
                  <a16:creationId xmlns:a16="http://schemas.microsoft.com/office/drawing/2014/main" id="{0C1C3090-C53E-4414-A0EE-ADB291F6F0F4}"/>
                </a:ext>
              </a:extLst>
            </p:cNvPr>
            <p:cNvSpPr txBox="1"/>
            <p:nvPr/>
          </p:nvSpPr>
          <p:spPr>
            <a:xfrm>
              <a:off x="7106667" y="4008063"/>
              <a:ext cx="499489"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ens18</a:t>
              </a:r>
            </a:p>
          </p:txBody>
        </p:sp>
        <p:sp>
          <p:nvSpPr>
            <p:cNvPr id="154" name="TextBox 153">
              <a:extLst>
                <a:ext uri="{FF2B5EF4-FFF2-40B4-BE49-F238E27FC236}">
                  <a16:creationId xmlns:a16="http://schemas.microsoft.com/office/drawing/2014/main" id="{56BE79CB-D2A2-49E7-8452-15F7D63661F6}"/>
                </a:ext>
              </a:extLst>
            </p:cNvPr>
            <p:cNvSpPr txBox="1"/>
            <p:nvPr/>
          </p:nvSpPr>
          <p:spPr>
            <a:xfrm>
              <a:off x="9255177" y="4008063"/>
              <a:ext cx="499489"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ens18</a:t>
              </a:r>
            </a:p>
          </p:txBody>
        </p:sp>
      </p:grpSp>
      <p:sp>
        <p:nvSpPr>
          <p:cNvPr id="155" name="Google Shape;630;g30679987ae9_0_21">
            <a:extLst>
              <a:ext uri="{FF2B5EF4-FFF2-40B4-BE49-F238E27FC236}">
                <a16:creationId xmlns:a16="http://schemas.microsoft.com/office/drawing/2014/main" id="{E5E9C154-C8D9-4966-A468-BB6EFBCA8EC1}"/>
              </a:ext>
            </a:extLst>
          </p:cNvPr>
          <p:cNvSpPr txBox="1"/>
          <p:nvPr/>
        </p:nvSpPr>
        <p:spPr>
          <a:xfrm>
            <a:off x="3489379" y="5730568"/>
            <a:ext cx="7413019" cy="477900"/>
          </a:xfrm>
          <a:prstGeom prst="rect">
            <a:avLst/>
          </a:prstGeom>
          <a:noFill/>
          <a:ln>
            <a:noFill/>
          </a:ln>
        </p:spPr>
        <p:txBody>
          <a:bodyPr spcFirstLastPara="1" wrap="square" lIns="91425" tIns="91425" rIns="91425" bIns="91425" anchor="t" anchorCtr="0">
            <a:noAutofit/>
          </a:bodyPr>
          <a:lstStyle/>
          <a:p>
            <a:pPr lvl="0" algn="l" rtl="0">
              <a:spcBef>
                <a:spcPts val="0"/>
              </a:spcBef>
              <a:spcAft>
                <a:spcPts val="0"/>
              </a:spcAft>
            </a:pPr>
            <a:r>
              <a:rPr lang="en-US" sz="2000" b="1" i="1" dirty="0">
                <a:solidFill>
                  <a:srgbClr val="005C99"/>
                </a:solidFill>
                <a:highlight>
                  <a:srgbClr val="E7F0F9"/>
                </a:highlight>
                <a:latin typeface="Roboto"/>
                <a:ea typeface="Roboto"/>
                <a:cs typeface="Roboto"/>
                <a:sym typeface="Roboto"/>
              </a:rPr>
              <a:t>Note</a:t>
            </a:r>
            <a:r>
              <a:rPr lang="en-US" sz="2000" i="1" dirty="0">
                <a:solidFill>
                  <a:srgbClr val="005C99"/>
                </a:solidFill>
                <a:highlight>
                  <a:srgbClr val="E7F0F9"/>
                </a:highlight>
                <a:latin typeface="Roboto"/>
                <a:ea typeface="Roboto"/>
                <a:cs typeface="Roboto"/>
                <a:sym typeface="Roboto"/>
              </a:rPr>
              <a:t>: This image shows 2 nodes with their own bridges and VMs.</a:t>
            </a:r>
            <a:endParaRPr sz="2000" i="1" dirty="0">
              <a:solidFill>
                <a:srgbClr val="005C99"/>
              </a:solidFill>
              <a:highlight>
                <a:srgbClr val="E7F0F9"/>
              </a:highlight>
              <a:latin typeface="Roboto"/>
              <a:ea typeface="Roboto"/>
              <a:cs typeface="Roboto"/>
              <a:sym typeface="Roboto"/>
            </a:endParaRPr>
          </a:p>
        </p:txBody>
      </p:sp>
      <p:sp>
        <p:nvSpPr>
          <p:cNvPr id="3" name="TextBox 2">
            <a:extLst>
              <a:ext uri="{FF2B5EF4-FFF2-40B4-BE49-F238E27FC236}">
                <a16:creationId xmlns:a16="http://schemas.microsoft.com/office/drawing/2014/main" id="{917C0E51-DCAA-D158-8899-49C34C535AB6}"/>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06.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06872563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39" name="Google Shape;635;g30679987ae9_0_53">
            <a:extLst>
              <a:ext uri="{FF2B5EF4-FFF2-40B4-BE49-F238E27FC236}">
                <a16:creationId xmlns:a16="http://schemas.microsoft.com/office/drawing/2014/main" id="{B815896C-B934-4919-8EF0-37A78ABB6205}"/>
              </a:ext>
            </a:extLst>
          </p:cNvPr>
          <p:cNvSpPr txBox="1">
            <a:spLocks noGrp="1"/>
          </p:cNvSpPr>
          <p:nvPr>
            <p:ph type="title"/>
          </p:nvPr>
        </p:nvSpPr>
        <p:spPr>
          <a:xfrm>
            <a:off x="730620" y="365125"/>
            <a:ext cx="112152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t>PVE’s Link Aggregation Protocol (LACP)</a:t>
            </a:r>
            <a:endParaRPr dirty="0"/>
          </a:p>
        </p:txBody>
      </p:sp>
      <p:sp>
        <p:nvSpPr>
          <p:cNvPr id="40" name="Google Shape;637;g30679987ae9_0_53">
            <a:extLst>
              <a:ext uri="{FF2B5EF4-FFF2-40B4-BE49-F238E27FC236}">
                <a16:creationId xmlns:a16="http://schemas.microsoft.com/office/drawing/2014/main" id="{66DDAC59-C1A4-4D1B-B777-E9BEB0216711}"/>
              </a:ext>
            </a:extLst>
          </p:cNvPr>
          <p:cNvSpPr txBox="1"/>
          <p:nvPr/>
        </p:nvSpPr>
        <p:spPr>
          <a:xfrm>
            <a:off x="752769" y="1660727"/>
            <a:ext cx="3348220" cy="4708941"/>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600"/>
              </a:spcAft>
              <a:buNone/>
            </a:pPr>
            <a:r>
              <a:rPr lang="en-US" sz="1800" dirty="0">
                <a:solidFill>
                  <a:schemeClr val="dk1"/>
                </a:solidFill>
                <a:latin typeface="Roboto"/>
                <a:ea typeface="Roboto"/>
                <a:cs typeface="Roboto"/>
                <a:sym typeface="Roboto"/>
              </a:rPr>
              <a:t>Linux Bonds allow LACP to be configured, which gives the PVE admin a series of benefits:</a:t>
            </a:r>
            <a:endParaRPr sz="18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1800" dirty="0">
                <a:solidFill>
                  <a:schemeClr val="dk1"/>
                </a:solidFill>
                <a:latin typeface="Roboto"/>
                <a:ea typeface="Roboto"/>
                <a:cs typeface="Roboto"/>
                <a:sym typeface="Roboto"/>
              </a:rPr>
              <a:t>Aggregates multiple physical network ports into a single virtual port.</a:t>
            </a:r>
            <a:endParaRPr sz="18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1800" dirty="0">
                <a:solidFill>
                  <a:schemeClr val="dk1"/>
                </a:solidFill>
                <a:latin typeface="Roboto"/>
                <a:ea typeface="Roboto"/>
                <a:cs typeface="Roboto"/>
                <a:sym typeface="Roboto"/>
              </a:rPr>
              <a:t>Creates redundant networks to prevent failover.</a:t>
            </a:r>
          </a:p>
          <a:p>
            <a:pPr marL="88900" lvl="0" algn="l" rtl="0">
              <a:spcBef>
                <a:spcPts val="0"/>
              </a:spcBef>
              <a:buClr>
                <a:schemeClr val="dk1"/>
              </a:buClr>
              <a:buSzPts val="2200"/>
            </a:pPr>
            <a:endParaRPr sz="1800" dirty="0">
              <a:solidFill>
                <a:schemeClr val="dk1"/>
              </a:solidFill>
              <a:latin typeface="Roboto"/>
              <a:ea typeface="Roboto"/>
              <a:cs typeface="Roboto"/>
              <a:sym typeface="Roboto"/>
            </a:endParaRPr>
          </a:p>
          <a:p>
            <a:pPr marL="0" lvl="0" indent="0" algn="l" rtl="0">
              <a:spcBef>
                <a:spcPts val="0"/>
              </a:spcBef>
              <a:spcAft>
                <a:spcPts val="600"/>
              </a:spcAft>
              <a:buNone/>
            </a:pPr>
            <a:r>
              <a:rPr lang="en-US" sz="1800" b="1" i="1" dirty="0">
                <a:solidFill>
                  <a:srgbClr val="005C99"/>
                </a:solidFill>
                <a:highlight>
                  <a:srgbClr val="E7F0F9"/>
                </a:highlight>
                <a:latin typeface="Roboto"/>
                <a:ea typeface="Roboto"/>
                <a:cs typeface="Roboto"/>
                <a:sym typeface="Roboto"/>
              </a:rPr>
              <a:t>Remember:</a:t>
            </a:r>
            <a:r>
              <a:rPr lang="en-US" sz="1800" i="1" dirty="0">
                <a:solidFill>
                  <a:srgbClr val="005C99"/>
                </a:solidFill>
                <a:highlight>
                  <a:srgbClr val="E7F0F9"/>
                </a:highlight>
                <a:latin typeface="Roboto"/>
                <a:ea typeface="Roboto"/>
                <a:cs typeface="Roboto"/>
                <a:sym typeface="Roboto"/>
              </a:rPr>
              <a:t> that once a Bond is created, it needs to be connected to a Bridge to connect it to VMs. </a:t>
            </a:r>
            <a:endParaRPr sz="1800" i="1" dirty="0">
              <a:solidFill>
                <a:srgbClr val="005C99"/>
              </a:solidFill>
              <a:highlight>
                <a:srgbClr val="E7F0F9"/>
              </a:highlight>
              <a:latin typeface="Roboto"/>
              <a:ea typeface="Roboto"/>
              <a:cs typeface="Roboto"/>
              <a:sym typeface="Roboto"/>
            </a:endParaRPr>
          </a:p>
          <a:p>
            <a:pPr marL="0" lvl="0" indent="0" algn="l" rtl="0">
              <a:spcBef>
                <a:spcPts val="0"/>
              </a:spcBef>
              <a:spcAft>
                <a:spcPts val="600"/>
              </a:spcAft>
              <a:buNone/>
            </a:pPr>
            <a:r>
              <a:rPr lang="en-US" sz="1800" i="1" dirty="0">
                <a:solidFill>
                  <a:srgbClr val="005C99"/>
                </a:solidFill>
                <a:highlight>
                  <a:srgbClr val="E7F0F9"/>
                </a:highlight>
                <a:latin typeface="Roboto"/>
                <a:ea typeface="Roboto"/>
                <a:cs typeface="Roboto"/>
                <a:sym typeface="Roboto"/>
              </a:rPr>
              <a:t>This is done by setting </a:t>
            </a:r>
            <a:r>
              <a:rPr lang="en-US" sz="1800" b="1" i="1" dirty="0">
                <a:solidFill>
                  <a:srgbClr val="005C99"/>
                </a:solidFill>
                <a:highlight>
                  <a:srgbClr val="E7F0F9"/>
                </a:highlight>
                <a:latin typeface="Roboto"/>
                <a:ea typeface="Roboto"/>
                <a:cs typeface="Roboto"/>
                <a:sym typeface="Roboto"/>
              </a:rPr>
              <a:t>Slaves</a:t>
            </a:r>
            <a:r>
              <a:rPr lang="en-US" sz="1800" i="1" dirty="0">
                <a:solidFill>
                  <a:srgbClr val="005C99"/>
                </a:solidFill>
                <a:highlight>
                  <a:srgbClr val="E7F0F9"/>
                </a:highlight>
                <a:latin typeface="Roboto"/>
                <a:ea typeface="Roboto"/>
                <a:cs typeface="Roboto"/>
                <a:sym typeface="Roboto"/>
              </a:rPr>
              <a:t>.</a:t>
            </a:r>
            <a:endParaRPr sz="1800" i="1" dirty="0">
              <a:solidFill>
                <a:srgbClr val="005C99"/>
              </a:solidFill>
              <a:highlight>
                <a:srgbClr val="E7F0F9"/>
              </a:highlight>
              <a:latin typeface="Roboto"/>
              <a:ea typeface="Roboto"/>
              <a:cs typeface="Roboto"/>
              <a:sym typeface="Roboto"/>
            </a:endParaRPr>
          </a:p>
        </p:txBody>
      </p:sp>
      <p:grpSp>
        <p:nvGrpSpPr>
          <p:cNvPr id="35" name="Group 34">
            <a:extLst>
              <a:ext uri="{FF2B5EF4-FFF2-40B4-BE49-F238E27FC236}">
                <a16:creationId xmlns:a16="http://schemas.microsoft.com/office/drawing/2014/main" id="{C1B0CF6C-8FA2-42F0-BB1A-F4FE39663096}"/>
              </a:ext>
            </a:extLst>
          </p:cNvPr>
          <p:cNvGrpSpPr/>
          <p:nvPr/>
        </p:nvGrpSpPr>
        <p:grpSpPr>
          <a:xfrm>
            <a:off x="4748999" y="1545456"/>
            <a:ext cx="6159255" cy="4364611"/>
            <a:chOff x="4297178" y="1372964"/>
            <a:chExt cx="6402674" cy="4537104"/>
          </a:xfrm>
        </p:grpSpPr>
        <p:sp>
          <p:nvSpPr>
            <p:cNvPr id="31" name="TextBox 30">
              <a:extLst>
                <a:ext uri="{FF2B5EF4-FFF2-40B4-BE49-F238E27FC236}">
                  <a16:creationId xmlns:a16="http://schemas.microsoft.com/office/drawing/2014/main" id="{4E8AE015-3701-4DF1-8ADD-FAD54D0A778F}"/>
                </a:ext>
              </a:extLst>
            </p:cNvPr>
            <p:cNvSpPr txBox="1"/>
            <p:nvPr/>
          </p:nvSpPr>
          <p:spPr>
            <a:xfrm>
              <a:off x="6767901" y="1372964"/>
              <a:ext cx="1333870" cy="369332"/>
            </a:xfrm>
            <a:prstGeom prst="rect">
              <a:avLst/>
            </a:prstGeom>
            <a:noFill/>
          </p:spPr>
          <p:txBody>
            <a:bodyPr wrap="square" rtlCol="0">
              <a:spAutoFit/>
            </a:bodyPr>
            <a:lstStyle/>
            <a:p>
              <a:pPr algn="ctr"/>
              <a:r>
                <a:rPr lang="en-US" sz="1800" dirty="0">
                  <a:latin typeface="Roboto" panose="02000000000000000000" pitchFamily="2" charset="0"/>
                  <a:ea typeface="Roboto" panose="02000000000000000000" pitchFamily="2" charset="0"/>
                </a:rPr>
                <a:t>MLAG</a:t>
              </a:r>
            </a:p>
          </p:txBody>
        </p:sp>
        <p:sp>
          <p:nvSpPr>
            <p:cNvPr id="116" name="Rectangle: Rounded Corners 115">
              <a:extLst>
                <a:ext uri="{FF2B5EF4-FFF2-40B4-BE49-F238E27FC236}">
                  <a16:creationId xmlns:a16="http://schemas.microsoft.com/office/drawing/2014/main" id="{31025B82-4EC5-44B0-AC89-B95A13AC1D28}"/>
                </a:ext>
              </a:extLst>
            </p:cNvPr>
            <p:cNvSpPr/>
            <p:nvPr/>
          </p:nvSpPr>
          <p:spPr>
            <a:xfrm>
              <a:off x="4297178" y="2335838"/>
              <a:ext cx="2668592" cy="3574230"/>
            </a:xfrm>
            <a:prstGeom prst="roundRect">
              <a:avLst>
                <a:gd name="adj" fmla="val 6860"/>
              </a:avLst>
            </a:prstGeom>
            <a:solidFill>
              <a:srgbClr val="639ADE"/>
            </a:solidFill>
            <a:ln w="6350">
              <a:solidFill>
                <a:srgbClr val="005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81" name="Rectangle: Rounded Corners 80">
              <a:extLst>
                <a:ext uri="{FF2B5EF4-FFF2-40B4-BE49-F238E27FC236}">
                  <a16:creationId xmlns:a16="http://schemas.microsoft.com/office/drawing/2014/main" id="{D0FB08E5-055A-4514-A1D8-C963A15E9C8A}"/>
                </a:ext>
              </a:extLst>
            </p:cNvPr>
            <p:cNvSpPr/>
            <p:nvPr/>
          </p:nvSpPr>
          <p:spPr>
            <a:xfrm>
              <a:off x="7898724" y="2323159"/>
              <a:ext cx="2801128" cy="3586909"/>
            </a:xfrm>
            <a:prstGeom prst="roundRect">
              <a:avLst>
                <a:gd name="adj" fmla="val 5064"/>
              </a:avLst>
            </a:prstGeom>
            <a:solidFill>
              <a:srgbClr val="639ADE"/>
            </a:solidFill>
            <a:ln w="6350">
              <a:solidFill>
                <a:srgbClr val="005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panose="02000000000000000000" pitchFamily="2" charset="0"/>
                <a:ea typeface="Roboto" panose="02000000000000000000" pitchFamily="2" charset="0"/>
              </a:endParaRPr>
            </a:p>
          </p:txBody>
        </p:sp>
        <p:sp>
          <p:nvSpPr>
            <p:cNvPr id="117" name="Rectangle 116">
              <a:extLst>
                <a:ext uri="{FF2B5EF4-FFF2-40B4-BE49-F238E27FC236}">
                  <a16:creationId xmlns:a16="http://schemas.microsoft.com/office/drawing/2014/main" id="{530FF6A7-E161-43F8-A045-D88D4054A018}"/>
                </a:ext>
              </a:extLst>
            </p:cNvPr>
            <p:cNvSpPr/>
            <p:nvPr/>
          </p:nvSpPr>
          <p:spPr>
            <a:xfrm>
              <a:off x="8274563" y="4913300"/>
              <a:ext cx="1932480" cy="492199"/>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Roboto" panose="02000000000000000000" pitchFamily="2" charset="0"/>
                  <a:ea typeface="Roboto" panose="02000000000000000000" pitchFamily="2" charset="0"/>
                </a:rPr>
                <a:t>VM 200</a:t>
              </a:r>
            </a:p>
            <a:p>
              <a:pPr algn="ctr"/>
              <a:r>
                <a:rPr lang="en-US" sz="1400" dirty="0">
                  <a:latin typeface="Roboto" panose="02000000000000000000" pitchFamily="2" charset="0"/>
                  <a:ea typeface="Roboto" panose="02000000000000000000" pitchFamily="2" charset="0"/>
                </a:rPr>
                <a:t>10.10.10.200</a:t>
              </a:r>
              <a:endParaRPr lang="en-US" b="1" dirty="0">
                <a:latin typeface="Roboto" panose="02000000000000000000" pitchFamily="2" charset="0"/>
                <a:ea typeface="Roboto" panose="02000000000000000000" pitchFamily="2" charset="0"/>
              </a:endParaRPr>
            </a:p>
          </p:txBody>
        </p:sp>
        <p:sp>
          <p:nvSpPr>
            <p:cNvPr id="119" name="Rectangle 118">
              <a:extLst>
                <a:ext uri="{FF2B5EF4-FFF2-40B4-BE49-F238E27FC236}">
                  <a16:creationId xmlns:a16="http://schemas.microsoft.com/office/drawing/2014/main" id="{4933D3EF-9CAA-42D9-9600-0192AF11E83C}"/>
                </a:ext>
              </a:extLst>
            </p:cNvPr>
            <p:cNvSpPr/>
            <p:nvPr/>
          </p:nvSpPr>
          <p:spPr>
            <a:xfrm>
              <a:off x="4648163" y="4904928"/>
              <a:ext cx="1932480" cy="492199"/>
            </a:xfrm>
            <a:prstGeom prst="rect">
              <a:avLst/>
            </a:prstGeom>
            <a:solidFill>
              <a:srgbClr val="FCB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Roboto" panose="02000000000000000000" pitchFamily="2" charset="0"/>
                  <a:ea typeface="Roboto" panose="02000000000000000000" pitchFamily="2" charset="0"/>
                </a:rPr>
                <a:t>VM 100</a:t>
              </a:r>
            </a:p>
            <a:p>
              <a:pPr algn="ctr"/>
              <a:r>
                <a:rPr lang="en-US" sz="1400" dirty="0">
                  <a:latin typeface="Roboto" panose="02000000000000000000" pitchFamily="2" charset="0"/>
                  <a:ea typeface="Roboto" panose="02000000000000000000" pitchFamily="2" charset="0"/>
                </a:rPr>
                <a:t>10.10.10.100</a:t>
              </a:r>
              <a:endParaRPr lang="en-US" b="1" dirty="0">
                <a:latin typeface="Roboto" panose="02000000000000000000" pitchFamily="2" charset="0"/>
                <a:ea typeface="Roboto" panose="02000000000000000000" pitchFamily="2" charset="0"/>
              </a:endParaRPr>
            </a:p>
          </p:txBody>
        </p:sp>
        <p:sp>
          <p:nvSpPr>
            <p:cNvPr id="54" name="TextBox 53">
              <a:extLst>
                <a:ext uri="{FF2B5EF4-FFF2-40B4-BE49-F238E27FC236}">
                  <a16:creationId xmlns:a16="http://schemas.microsoft.com/office/drawing/2014/main" id="{0528730C-E844-4B1B-8936-EAAF993BCECC}"/>
                </a:ext>
              </a:extLst>
            </p:cNvPr>
            <p:cNvSpPr txBox="1"/>
            <p:nvPr/>
          </p:nvSpPr>
          <p:spPr>
            <a:xfrm>
              <a:off x="4408652" y="5497160"/>
              <a:ext cx="2438089" cy="307777"/>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Node: proxmox1</a:t>
              </a:r>
            </a:p>
          </p:txBody>
        </p:sp>
        <p:sp>
          <p:nvSpPr>
            <p:cNvPr id="121" name="TextBox 120">
              <a:extLst>
                <a:ext uri="{FF2B5EF4-FFF2-40B4-BE49-F238E27FC236}">
                  <a16:creationId xmlns:a16="http://schemas.microsoft.com/office/drawing/2014/main" id="{719C9DE8-1C56-45F5-A641-8ADBFF398B73}"/>
                </a:ext>
              </a:extLst>
            </p:cNvPr>
            <p:cNvSpPr txBox="1"/>
            <p:nvPr/>
          </p:nvSpPr>
          <p:spPr>
            <a:xfrm>
              <a:off x="8108633" y="5509706"/>
              <a:ext cx="2438089" cy="307777"/>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Node: proxmox2</a:t>
              </a:r>
            </a:p>
          </p:txBody>
        </p:sp>
        <p:cxnSp>
          <p:nvCxnSpPr>
            <p:cNvPr id="140" name="Straight Connector 139">
              <a:extLst>
                <a:ext uri="{FF2B5EF4-FFF2-40B4-BE49-F238E27FC236}">
                  <a16:creationId xmlns:a16="http://schemas.microsoft.com/office/drawing/2014/main" id="{21BC797A-7823-49DD-9A58-FB1D4FEBD2D7}"/>
                </a:ext>
              </a:extLst>
            </p:cNvPr>
            <p:cNvCxnSpPr>
              <a:cxnSpLocks/>
              <a:stCxn id="63" idx="2"/>
              <a:endCxn id="138" idx="0"/>
            </p:cNvCxnSpPr>
            <p:nvPr/>
          </p:nvCxnSpPr>
          <p:spPr>
            <a:xfrm>
              <a:off x="5231634" y="2019357"/>
              <a:ext cx="63396" cy="437726"/>
            </a:xfrm>
            <a:prstGeom prst="line">
              <a:avLst/>
            </a:prstGeom>
            <a:ln w="12700">
              <a:solidFill>
                <a:srgbClr val="F39203"/>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EAF5FF31-6DC1-45CA-8C60-72EE0F887A05}"/>
                </a:ext>
              </a:extLst>
            </p:cNvPr>
            <p:cNvCxnSpPr>
              <a:cxnSpLocks/>
              <a:stCxn id="89" idx="2"/>
              <a:endCxn id="42" idx="0"/>
            </p:cNvCxnSpPr>
            <p:nvPr/>
          </p:nvCxnSpPr>
          <p:spPr>
            <a:xfrm flipH="1">
              <a:off x="5923204" y="2019357"/>
              <a:ext cx="2941016" cy="437726"/>
            </a:xfrm>
            <a:prstGeom prst="line">
              <a:avLst/>
            </a:prstGeom>
            <a:ln w="12700">
              <a:solidFill>
                <a:srgbClr val="F39203"/>
              </a:solidFill>
            </a:ln>
          </p:spPr>
          <p:style>
            <a:lnRef idx="1">
              <a:schemeClr val="accent1"/>
            </a:lnRef>
            <a:fillRef idx="0">
              <a:schemeClr val="accent1"/>
            </a:fillRef>
            <a:effectRef idx="0">
              <a:schemeClr val="accent1"/>
            </a:effectRef>
            <a:fontRef idx="minor">
              <a:schemeClr val="tx1"/>
            </a:fontRef>
          </p:style>
        </p:cxnSp>
        <p:grpSp>
          <p:nvGrpSpPr>
            <p:cNvPr id="70" name="Group 69">
              <a:extLst>
                <a:ext uri="{FF2B5EF4-FFF2-40B4-BE49-F238E27FC236}">
                  <a16:creationId xmlns:a16="http://schemas.microsoft.com/office/drawing/2014/main" id="{2A9D3D55-4CE2-4D2C-B3E5-DF10E5DC6C0B}"/>
                </a:ext>
              </a:extLst>
            </p:cNvPr>
            <p:cNvGrpSpPr/>
            <p:nvPr/>
          </p:nvGrpSpPr>
          <p:grpSpPr>
            <a:xfrm>
              <a:off x="4444212" y="1459029"/>
              <a:ext cx="2312931" cy="339205"/>
              <a:chOff x="3876650" y="1195763"/>
              <a:chExt cx="2312931" cy="339205"/>
            </a:xfrm>
          </p:grpSpPr>
          <p:sp>
            <p:nvSpPr>
              <p:cNvPr id="126" name="Rectangle: Rounded Corners 125">
                <a:extLst>
                  <a:ext uri="{FF2B5EF4-FFF2-40B4-BE49-F238E27FC236}">
                    <a16:creationId xmlns:a16="http://schemas.microsoft.com/office/drawing/2014/main" id="{E279A815-9BF7-4CC8-8B47-5305CE4D379C}"/>
                  </a:ext>
                </a:extLst>
              </p:cNvPr>
              <p:cNvSpPr/>
              <p:nvPr/>
            </p:nvSpPr>
            <p:spPr>
              <a:xfrm>
                <a:off x="3876650" y="1196527"/>
                <a:ext cx="2312931" cy="338441"/>
              </a:xfrm>
              <a:prstGeom prst="roundRect">
                <a:avLst/>
              </a:prstGeom>
              <a:solidFill>
                <a:srgbClr val="A6C6EC"/>
              </a:solidFill>
              <a:ln w="6350">
                <a:solidFill>
                  <a:srgbClr val="3E88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27" name="TextBox 126">
                <a:extLst>
                  <a:ext uri="{FF2B5EF4-FFF2-40B4-BE49-F238E27FC236}">
                    <a16:creationId xmlns:a16="http://schemas.microsoft.com/office/drawing/2014/main" id="{2934E23D-697B-47ED-A69F-6072EA25DC8B}"/>
                  </a:ext>
                </a:extLst>
              </p:cNvPr>
              <p:cNvSpPr txBox="1"/>
              <p:nvPr/>
            </p:nvSpPr>
            <p:spPr>
              <a:xfrm>
                <a:off x="3921840" y="1195763"/>
                <a:ext cx="2201413" cy="338554"/>
              </a:xfrm>
              <a:prstGeom prst="rect">
                <a:avLst/>
              </a:prstGeom>
              <a:noFill/>
            </p:spPr>
            <p:txBody>
              <a:bodyPr wrap="square" rtlCol="0">
                <a:spAutoFit/>
              </a:bodyPr>
              <a:lstStyle/>
              <a:p>
                <a:pPr algn="ctr"/>
                <a:r>
                  <a:rPr lang="en-US" sz="1600" b="1" dirty="0">
                    <a:solidFill>
                      <a:schemeClr val="bg1"/>
                    </a:solidFill>
                    <a:latin typeface="Roboto" panose="02000000000000000000" pitchFamily="2" charset="0"/>
                    <a:ea typeface="Roboto" panose="02000000000000000000" pitchFamily="2" charset="0"/>
                  </a:rPr>
                  <a:t>Top of Rack Switch 1</a:t>
                </a:r>
                <a:endParaRPr lang="en-US" sz="1600" dirty="0">
                  <a:solidFill>
                    <a:schemeClr val="bg1"/>
                  </a:solidFill>
                  <a:latin typeface="Roboto" panose="02000000000000000000" pitchFamily="2" charset="0"/>
                  <a:ea typeface="Roboto" panose="02000000000000000000" pitchFamily="2" charset="0"/>
                </a:endParaRPr>
              </a:p>
            </p:txBody>
          </p:sp>
        </p:grpSp>
        <p:grpSp>
          <p:nvGrpSpPr>
            <p:cNvPr id="64" name="Group 63">
              <a:extLst>
                <a:ext uri="{FF2B5EF4-FFF2-40B4-BE49-F238E27FC236}">
                  <a16:creationId xmlns:a16="http://schemas.microsoft.com/office/drawing/2014/main" id="{75196504-B80D-4BE6-A27D-487547DAA78E}"/>
                </a:ext>
              </a:extLst>
            </p:cNvPr>
            <p:cNvGrpSpPr/>
            <p:nvPr/>
          </p:nvGrpSpPr>
          <p:grpSpPr>
            <a:xfrm>
              <a:off x="5125970" y="1803913"/>
              <a:ext cx="913495" cy="215444"/>
              <a:chOff x="4387070" y="1534969"/>
              <a:chExt cx="913495" cy="215444"/>
            </a:xfrm>
          </p:grpSpPr>
          <p:sp>
            <p:nvSpPr>
              <p:cNvPr id="63" name="TextBox 62">
                <a:extLst>
                  <a:ext uri="{FF2B5EF4-FFF2-40B4-BE49-F238E27FC236}">
                    <a16:creationId xmlns:a16="http://schemas.microsoft.com/office/drawing/2014/main" id="{4E8991E3-4D50-450D-9D55-155D9C735352}"/>
                  </a:ext>
                </a:extLst>
              </p:cNvPr>
              <p:cNvSpPr txBox="1"/>
              <p:nvPr/>
            </p:nvSpPr>
            <p:spPr>
              <a:xfrm>
                <a:off x="4387070" y="1534969"/>
                <a:ext cx="211327"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1</a:t>
                </a:r>
              </a:p>
            </p:txBody>
          </p:sp>
          <p:sp>
            <p:nvSpPr>
              <p:cNvPr id="132" name="TextBox 131">
                <a:extLst>
                  <a:ext uri="{FF2B5EF4-FFF2-40B4-BE49-F238E27FC236}">
                    <a16:creationId xmlns:a16="http://schemas.microsoft.com/office/drawing/2014/main" id="{CC907DA6-FB44-4842-8467-C3483FF71D43}"/>
                  </a:ext>
                </a:extLst>
              </p:cNvPr>
              <p:cNvSpPr txBox="1"/>
              <p:nvPr/>
            </p:nvSpPr>
            <p:spPr>
              <a:xfrm>
                <a:off x="5089238" y="1534969"/>
                <a:ext cx="211327"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2</a:t>
                </a:r>
              </a:p>
            </p:txBody>
          </p:sp>
        </p:grpSp>
        <p:cxnSp>
          <p:nvCxnSpPr>
            <p:cNvPr id="147" name="Straight Connector 146">
              <a:extLst>
                <a:ext uri="{FF2B5EF4-FFF2-40B4-BE49-F238E27FC236}">
                  <a16:creationId xmlns:a16="http://schemas.microsoft.com/office/drawing/2014/main" id="{21001945-12B4-4597-86F2-9EF9BA1C5D08}"/>
                </a:ext>
              </a:extLst>
            </p:cNvPr>
            <p:cNvCxnSpPr>
              <a:cxnSpLocks/>
              <a:stCxn id="61" idx="2"/>
              <a:endCxn id="150" idx="0"/>
            </p:cNvCxnSpPr>
            <p:nvPr/>
          </p:nvCxnSpPr>
          <p:spPr>
            <a:xfrm flipH="1">
              <a:off x="5602650" y="3181585"/>
              <a:ext cx="6670" cy="15042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5B9950B9-F12B-4E47-80B3-E6DBD7CDF59A}"/>
                </a:ext>
              </a:extLst>
            </p:cNvPr>
            <p:cNvGrpSpPr/>
            <p:nvPr/>
          </p:nvGrpSpPr>
          <p:grpSpPr>
            <a:xfrm>
              <a:off x="4817129" y="2658365"/>
              <a:ext cx="1578922" cy="523220"/>
              <a:chOff x="4648163" y="2669123"/>
              <a:chExt cx="1677334" cy="523220"/>
            </a:xfrm>
          </p:grpSpPr>
          <p:sp>
            <p:nvSpPr>
              <p:cNvPr id="60" name="Rectangle: Rounded Corners 59">
                <a:extLst>
                  <a:ext uri="{FF2B5EF4-FFF2-40B4-BE49-F238E27FC236}">
                    <a16:creationId xmlns:a16="http://schemas.microsoft.com/office/drawing/2014/main" id="{92B4754A-65CC-4EAE-8524-E23044B1727D}"/>
                  </a:ext>
                </a:extLst>
              </p:cNvPr>
              <p:cNvSpPr/>
              <p:nvPr/>
            </p:nvSpPr>
            <p:spPr>
              <a:xfrm>
                <a:off x="4648163" y="2694145"/>
                <a:ext cx="1677334" cy="492199"/>
              </a:xfrm>
              <a:prstGeom prst="roundRect">
                <a:avLst>
                  <a:gd name="adj" fmla="val 18853"/>
                </a:avLst>
              </a:prstGeom>
              <a:solidFill>
                <a:srgbClr val="A6C6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61" name="TextBox 60">
                <a:extLst>
                  <a:ext uri="{FF2B5EF4-FFF2-40B4-BE49-F238E27FC236}">
                    <a16:creationId xmlns:a16="http://schemas.microsoft.com/office/drawing/2014/main" id="{33F99A33-F31B-4879-9352-FAC0CDD8243C}"/>
                  </a:ext>
                </a:extLst>
              </p:cNvPr>
              <p:cNvSpPr txBox="1"/>
              <p:nvPr/>
            </p:nvSpPr>
            <p:spPr>
              <a:xfrm>
                <a:off x="4766239" y="2669123"/>
                <a:ext cx="1446980" cy="523220"/>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bond0</a:t>
                </a:r>
              </a:p>
              <a:p>
                <a:pPr algn="ctr"/>
                <a:r>
                  <a:rPr lang="en-US" dirty="0">
                    <a:solidFill>
                      <a:schemeClr val="bg1"/>
                    </a:solidFill>
                    <a:latin typeface="Roboto" panose="02000000000000000000" pitchFamily="2" charset="0"/>
                    <a:ea typeface="Roboto" panose="02000000000000000000" pitchFamily="2" charset="0"/>
                  </a:rPr>
                  <a:t>LACP</a:t>
                </a:r>
              </a:p>
            </p:txBody>
          </p:sp>
        </p:grpSp>
        <p:sp>
          <p:nvSpPr>
            <p:cNvPr id="138" name="TextBox 137">
              <a:extLst>
                <a:ext uri="{FF2B5EF4-FFF2-40B4-BE49-F238E27FC236}">
                  <a16:creationId xmlns:a16="http://schemas.microsoft.com/office/drawing/2014/main" id="{927835C5-214B-4872-85CD-9479D0029771}"/>
                </a:ext>
              </a:extLst>
            </p:cNvPr>
            <p:cNvSpPr txBox="1"/>
            <p:nvPr/>
          </p:nvSpPr>
          <p:spPr>
            <a:xfrm>
              <a:off x="5072287" y="2457082"/>
              <a:ext cx="445487" cy="223959"/>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eno1</a:t>
              </a:r>
            </a:p>
          </p:txBody>
        </p:sp>
        <p:sp>
          <p:nvSpPr>
            <p:cNvPr id="150" name="TextBox 149">
              <a:extLst>
                <a:ext uri="{FF2B5EF4-FFF2-40B4-BE49-F238E27FC236}">
                  <a16:creationId xmlns:a16="http://schemas.microsoft.com/office/drawing/2014/main" id="{2F01441F-9E88-4C65-A041-A9A0CBC82821}"/>
                </a:ext>
              </a:extLst>
            </p:cNvPr>
            <p:cNvSpPr txBox="1"/>
            <p:nvPr/>
          </p:nvSpPr>
          <p:spPr>
            <a:xfrm>
              <a:off x="5352905" y="4685805"/>
              <a:ext cx="499489"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ens18</a:t>
              </a:r>
            </a:p>
          </p:txBody>
        </p:sp>
        <p:sp>
          <p:nvSpPr>
            <p:cNvPr id="153" name="TextBox 152">
              <a:extLst>
                <a:ext uri="{FF2B5EF4-FFF2-40B4-BE49-F238E27FC236}">
                  <a16:creationId xmlns:a16="http://schemas.microsoft.com/office/drawing/2014/main" id="{0C1C3090-C53E-4414-A0EE-ADB291F6F0F4}"/>
                </a:ext>
              </a:extLst>
            </p:cNvPr>
            <p:cNvSpPr txBox="1"/>
            <p:nvPr/>
          </p:nvSpPr>
          <p:spPr>
            <a:xfrm>
              <a:off x="8975483" y="4695965"/>
              <a:ext cx="499489"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ens18</a:t>
              </a:r>
            </a:p>
          </p:txBody>
        </p:sp>
        <p:sp>
          <p:nvSpPr>
            <p:cNvPr id="42" name="TextBox 41">
              <a:extLst>
                <a:ext uri="{FF2B5EF4-FFF2-40B4-BE49-F238E27FC236}">
                  <a16:creationId xmlns:a16="http://schemas.microsoft.com/office/drawing/2014/main" id="{C5590AF5-C795-4E08-A97D-779F64181768}"/>
                </a:ext>
              </a:extLst>
            </p:cNvPr>
            <p:cNvSpPr txBox="1"/>
            <p:nvPr/>
          </p:nvSpPr>
          <p:spPr>
            <a:xfrm>
              <a:off x="5677122" y="2457082"/>
              <a:ext cx="492163" cy="223959"/>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eno2</a:t>
              </a:r>
            </a:p>
          </p:txBody>
        </p:sp>
        <p:grpSp>
          <p:nvGrpSpPr>
            <p:cNvPr id="13" name="Group 12">
              <a:extLst>
                <a:ext uri="{FF2B5EF4-FFF2-40B4-BE49-F238E27FC236}">
                  <a16:creationId xmlns:a16="http://schemas.microsoft.com/office/drawing/2014/main" id="{4E98BB47-69E0-45BC-BB00-BAE452D3E0E6}"/>
                </a:ext>
              </a:extLst>
            </p:cNvPr>
            <p:cNvGrpSpPr/>
            <p:nvPr/>
          </p:nvGrpSpPr>
          <p:grpSpPr>
            <a:xfrm>
              <a:off x="4649951" y="3478709"/>
              <a:ext cx="1932480" cy="895788"/>
              <a:chOff x="4649951" y="3478709"/>
              <a:chExt cx="1932480" cy="895788"/>
            </a:xfrm>
          </p:grpSpPr>
          <p:sp>
            <p:nvSpPr>
              <p:cNvPr id="142" name="TextBox 141">
                <a:extLst>
                  <a:ext uri="{FF2B5EF4-FFF2-40B4-BE49-F238E27FC236}">
                    <a16:creationId xmlns:a16="http://schemas.microsoft.com/office/drawing/2014/main" id="{415C1689-0038-40B6-9EA3-D525B13FAC94}"/>
                  </a:ext>
                </a:extLst>
              </p:cNvPr>
              <p:cNvSpPr txBox="1"/>
              <p:nvPr/>
            </p:nvSpPr>
            <p:spPr>
              <a:xfrm>
                <a:off x="5280556" y="3478709"/>
                <a:ext cx="627415"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bond0</a:t>
                </a:r>
              </a:p>
            </p:txBody>
          </p:sp>
          <p:grpSp>
            <p:nvGrpSpPr>
              <p:cNvPr id="51" name="Group 50">
                <a:extLst>
                  <a:ext uri="{FF2B5EF4-FFF2-40B4-BE49-F238E27FC236}">
                    <a16:creationId xmlns:a16="http://schemas.microsoft.com/office/drawing/2014/main" id="{01A28A48-947D-489D-8D3F-98C58B5F137C}"/>
                  </a:ext>
                </a:extLst>
              </p:cNvPr>
              <p:cNvGrpSpPr/>
              <p:nvPr/>
            </p:nvGrpSpPr>
            <p:grpSpPr>
              <a:xfrm>
                <a:off x="4649951" y="3649870"/>
                <a:ext cx="1932480" cy="523220"/>
                <a:chOff x="4648163" y="2669123"/>
                <a:chExt cx="1932480" cy="523220"/>
              </a:xfrm>
            </p:grpSpPr>
            <p:sp>
              <p:nvSpPr>
                <p:cNvPr id="52" name="Rectangle: Rounded Corners 51">
                  <a:extLst>
                    <a:ext uri="{FF2B5EF4-FFF2-40B4-BE49-F238E27FC236}">
                      <a16:creationId xmlns:a16="http://schemas.microsoft.com/office/drawing/2014/main" id="{F8D3277C-64C2-4A2D-8903-71BA6923AAD7}"/>
                    </a:ext>
                  </a:extLst>
                </p:cNvPr>
                <p:cNvSpPr/>
                <p:nvPr/>
              </p:nvSpPr>
              <p:spPr>
                <a:xfrm>
                  <a:off x="4648163" y="2694145"/>
                  <a:ext cx="1932480" cy="492199"/>
                </a:xfrm>
                <a:prstGeom prst="roundRect">
                  <a:avLst/>
                </a:prstGeom>
                <a:solidFill>
                  <a:srgbClr val="A6C6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53" name="TextBox 52">
                  <a:extLst>
                    <a:ext uri="{FF2B5EF4-FFF2-40B4-BE49-F238E27FC236}">
                      <a16:creationId xmlns:a16="http://schemas.microsoft.com/office/drawing/2014/main" id="{B13774A2-F663-48A7-989B-7069B110C462}"/>
                    </a:ext>
                  </a:extLst>
                </p:cNvPr>
                <p:cNvSpPr txBox="1"/>
                <p:nvPr/>
              </p:nvSpPr>
              <p:spPr>
                <a:xfrm>
                  <a:off x="4759757" y="2669123"/>
                  <a:ext cx="1656678" cy="523220"/>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vmbr0</a:t>
                  </a:r>
                </a:p>
                <a:p>
                  <a:pPr algn="ctr"/>
                  <a:r>
                    <a:rPr lang="en-US" dirty="0">
                      <a:solidFill>
                        <a:schemeClr val="bg1"/>
                      </a:solidFill>
                      <a:latin typeface="Roboto" panose="02000000000000000000" pitchFamily="2" charset="0"/>
                      <a:ea typeface="Roboto" panose="02000000000000000000" pitchFamily="2" charset="0"/>
                    </a:rPr>
                    <a:t>10.10.10.2/24</a:t>
                  </a:r>
                </a:p>
              </p:txBody>
            </p:sp>
          </p:grpSp>
          <p:sp>
            <p:nvSpPr>
              <p:cNvPr id="55" name="TextBox 54">
                <a:extLst>
                  <a:ext uri="{FF2B5EF4-FFF2-40B4-BE49-F238E27FC236}">
                    <a16:creationId xmlns:a16="http://schemas.microsoft.com/office/drawing/2014/main" id="{4C343357-BE5A-4BE6-B726-3305FCB230F3}"/>
                  </a:ext>
                </a:extLst>
              </p:cNvPr>
              <p:cNvSpPr txBox="1"/>
              <p:nvPr/>
            </p:nvSpPr>
            <p:spPr>
              <a:xfrm>
                <a:off x="5268604" y="4159053"/>
                <a:ext cx="627415"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tap100i0</a:t>
                </a:r>
              </a:p>
            </p:txBody>
          </p:sp>
        </p:grpSp>
        <p:cxnSp>
          <p:nvCxnSpPr>
            <p:cNvPr id="71" name="Straight Connector 70">
              <a:extLst>
                <a:ext uri="{FF2B5EF4-FFF2-40B4-BE49-F238E27FC236}">
                  <a16:creationId xmlns:a16="http://schemas.microsoft.com/office/drawing/2014/main" id="{DF3D830C-FAAF-4C55-8FA3-73F325EF0F0F}"/>
                </a:ext>
              </a:extLst>
            </p:cNvPr>
            <p:cNvCxnSpPr>
              <a:cxnSpLocks/>
              <a:stCxn id="74" idx="2"/>
            </p:cNvCxnSpPr>
            <p:nvPr/>
          </p:nvCxnSpPr>
          <p:spPr>
            <a:xfrm flipH="1">
              <a:off x="9215303" y="3181585"/>
              <a:ext cx="568" cy="15042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2" name="Group 71">
              <a:extLst>
                <a:ext uri="{FF2B5EF4-FFF2-40B4-BE49-F238E27FC236}">
                  <a16:creationId xmlns:a16="http://schemas.microsoft.com/office/drawing/2014/main" id="{03C7A375-AC65-494B-B7D5-AEA1CEBAD9F4}"/>
                </a:ext>
              </a:extLst>
            </p:cNvPr>
            <p:cNvGrpSpPr/>
            <p:nvPr/>
          </p:nvGrpSpPr>
          <p:grpSpPr>
            <a:xfrm>
              <a:off x="8429782" y="2658365"/>
              <a:ext cx="1578922" cy="523220"/>
              <a:chOff x="4648163" y="2669123"/>
              <a:chExt cx="1677334" cy="523220"/>
            </a:xfrm>
          </p:grpSpPr>
          <p:sp>
            <p:nvSpPr>
              <p:cNvPr id="73" name="Rectangle: Rounded Corners 72">
                <a:extLst>
                  <a:ext uri="{FF2B5EF4-FFF2-40B4-BE49-F238E27FC236}">
                    <a16:creationId xmlns:a16="http://schemas.microsoft.com/office/drawing/2014/main" id="{7C1BC73B-8D06-4467-B9A1-DCA97755772E}"/>
                  </a:ext>
                </a:extLst>
              </p:cNvPr>
              <p:cNvSpPr/>
              <p:nvPr/>
            </p:nvSpPr>
            <p:spPr>
              <a:xfrm>
                <a:off x="4648163" y="2694145"/>
                <a:ext cx="1677334" cy="492199"/>
              </a:xfrm>
              <a:prstGeom prst="roundRect">
                <a:avLst>
                  <a:gd name="adj" fmla="val 18853"/>
                </a:avLst>
              </a:prstGeom>
              <a:solidFill>
                <a:srgbClr val="A6C6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74" name="TextBox 73">
                <a:extLst>
                  <a:ext uri="{FF2B5EF4-FFF2-40B4-BE49-F238E27FC236}">
                    <a16:creationId xmlns:a16="http://schemas.microsoft.com/office/drawing/2014/main" id="{70831A32-883E-4A4B-9F93-BD20A9B22AC1}"/>
                  </a:ext>
                </a:extLst>
              </p:cNvPr>
              <p:cNvSpPr txBox="1"/>
              <p:nvPr/>
            </p:nvSpPr>
            <p:spPr>
              <a:xfrm>
                <a:off x="4759757" y="2669123"/>
                <a:ext cx="1446980" cy="523220"/>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bond0</a:t>
                </a:r>
              </a:p>
              <a:p>
                <a:pPr algn="ctr"/>
                <a:r>
                  <a:rPr lang="en-US" dirty="0">
                    <a:solidFill>
                      <a:schemeClr val="bg1"/>
                    </a:solidFill>
                    <a:latin typeface="Roboto" panose="02000000000000000000" pitchFamily="2" charset="0"/>
                    <a:ea typeface="Roboto" panose="02000000000000000000" pitchFamily="2" charset="0"/>
                  </a:rPr>
                  <a:t>LACP</a:t>
                </a:r>
              </a:p>
            </p:txBody>
          </p:sp>
        </p:grpSp>
        <p:sp>
          <p:nvSpPr>
            <p:cNvPr id="75" name="TextBox 74">
              <a:extLst>
                <a:ext uri="{FF2B5EF4-FFF2-40B4-BE49-F238E27FC236}">
                  <a16:creationId xmlns:a16="http://schemas.microsoft.com/office/drawing/2014/main" id="{DCBEA3DF-9D18-4A21-8C42-9656C7427BD8}"/>
                </a:ext>
              </a:extLst>
            </p:cNvPr>
            <p:cNvSpPr txBox="1"/>
            <p:nvPr/>
          </p:nvSpPr>
          <p:spPr>
            <a:xfrm>
              <a:off x="8684940" y="2457082"/>
              <a:ext cx="487746" cy="223959"/>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eno1</a:t>
              </a:r>
            </a:p>
          </p:txBody>
        </p:sp>
        <p:sp>
          <p:nvSpPr>
            <p:cNvPr id="76" name="TextBox 75">
              <a:extLst>
                <a:ext uri="{FF2B5EF4-FFF2-40B4-BE49-F238E27FC236}">
                  <a16:creationId xmlns:a16="http://schemas.microsoft.com/office/drawing/2014/main" id="{5AC9E628-740B-4820-99E8-BE0D27384514}"/>
                </a:ext>
              </a:extLst>
            </p:cNvPr>
            <p:cNvSpPr txBox="1"/>
            <p:nvPr/>
          </p:nvSpPr>
          <p:spPr>
            <a:xfrm>
              <a:off x="9294192" y="2457082"/>
              <a:ext cx="487745" cy="223959"/>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eno2</a:t>
              </a:r>
            </a:p>
          </p:txBody>
        </p:sp>
        <p:grpSp>
          <p:nvGrpSpPr>
            <p:cNvPr id="77" name="Group 76">
              <a:extLst>
                <a:ext uri="{FF2B5EF4-FFF2-40B4-BE49-F238E27FC236}">
                  <a16:creationId xmlns:a16="http://schemas.microsoft.com/office/drawing/2014/main" id="{ADEDD50A-75D2-4FC4-ABD4-36642373E978}"/>
                </a:ext>
              </a:extLst>
            </p:cNvPr>
            <p:cNvGrpSpPr/>
            <p:nvPr/>
          </p:nvGrpSpPr>
          <p:grpSpPr>
            <a:xfrm>
              <a:off x="8262604" y="3478709"/>
              <a:ext cx="1932480" cy="895788"/>
              <a:chOff x="4649951" y="3478709"/>
              <a:chExt cx="1932480" cy="895788"/>
            </a:xfrm>
          </p:grpSpPr>
          <p:sp>
            <p:nvSpPr>
              <p:cNvPr id="78" name="TextBox 77">
                <a:extLst>
                  <a:ext uri="{FF2B5EF4-FFF2-40B4-BE49-F238E27FC236}">
                    <a16:creationId xmlns:a16="http://schemas.microsoft.com/office/drawing/2014/main" id="{22841191-38CA-4F20-A22C-4DA65197BC30}"/>
                  </a:ext>
                </a:extLst>
              </p:cNvPr>
              <p:cNvSpPr txBox="1"/>
              <p:nvPr/>
            </p:nvSpPr>
            <p:spPr>
              <a:xfrm>
                <a:off x="5280556" y="3478709"/>
                <a:ext cx="627415"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bond0</a:t>
                </a:r>
              </a:p>
            </p:txBody>
          </p:sp>
          <p:grpSp>
            <p:nvGrpSpPr>
              <p:cNvPr id="79" name="Group 78">
                <a:extLst>
                  <a:ext uri="{FF2B5EF4-FFF2-40B4-BE49-F238E27FC236}">
                    <a16:creationId xmlns:a16="http://schemas.microsoft.com/office/drawing/2014/main" id="{51562A9B-A3FE-4F41-9EA0-02356C9D5296}"/>
                  </a:ext>
                </a:extLst>
              </p:cNvPr>
              <p:cNvGrpSpPr/>
              <p:nvPr/>
            </p:nvGrpSpPr>
            <p:grpSpPr>
              <a:xfrm>
                <a:off x="4649951" y="3649870"/>
                <a:ext cx="1932480" cy="523220"/>
                <a:chOff x="4648163" y="2669123"/>
                <a:chExt cx="1932480" cy="523220"/>
              </a:xfrm>
            </p:grpSpPr>
            <p:sp>
              <p:nvSpPr>
                <p:cNvPr id="82" name="Rectangle: Rounded Corners 81">
                  <a:extLst>
                    <a:ext uri="{FF2B5EF4-FFF2-40B4-BE49-F238E27FC236}">
                      <a16:creationId xmlns:a16="http://schemas.microsoft.com/office/drawing/2014/main" id="{E8A7FE1C-6745-47BE-A5B6-DBABBE2F6919}"/>
                    </a:ext>
                  </a:extLst>
                </p:cNvPr>
                <p:cNvSpPr/>
                <p:nvPr/>
              </p:nvSpPr>
              <p:spPr>
                <a:xfrm>
                  <a:off x="4648163" y="2694145"/>
                  <a:ext cx="1932480" cy="492199"/>
                </a:xfrm>
                <a:prstGeom prst="roundRect">
                  <a:avLst/>
                </a:prstGeom>
                <a:solidFill>
                  <a:srgbClr val="A6C6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83" name="TextBox 82">
                  <a:extLst>
                    <a:ext uri="{FF2B5EF4-FFF2-40B4-BE49-F238E27FC236}">
                      <a16:creationId xmlns:a16="http://schemas.microsoft.com/office/drawing/2014/main" id="{56E61362-D1E9-455E-BB82-2B4BB13839FA}"/>
                    </a:ext>
                  </a:extLst>
                </p:cNvPr>
                <p:cNvSpPr txBox="1"/>
                <p:nvPr/>
              </p:nvSpPr>
              <p:spPr>
                <a:xfrm>
                  <a:off x="4759757" y="2669123"/>
                  <a:ext cx="1656678" cy="523220"/>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rPr>
                    <a:t>vmbr0</a:t>
                  </a:r>
                </a:p>
                <a:p>
                  <a:pPr algn="ctr"/>
                  <a:r>
                    <a:rPr lang="en-US" dirty="0">
                      <a:solidFill>
                        <a:schemeClr val="bg1"/>
                      </a:solidFill>
                      <a:latin typeface="Roboto" panose="02000000000000000000" pitchFamily="2" charset="0"/>
                      <a:ea typeface="Roboto" panose="02000000000000000000" pitchFamily="2" charset="0"/>
                    </a:rPr>
                    <a:t>10.10.10.3/24</a:t>
                  </a:r>
                </a:p>
              </p:txBody>
            </p:sp>
          </p:grpSp>
          <p:sp>
            <p:nvSpPr>
              <p:cNvPr id="80" name="TextBox 79">
                <a:extLst>
                  <a:ext uri="{FF2B5EF4-FFF2-40B4-BE49-F238E27FC236}">
                    <a16:creationId xmlns:a16="http://schemas.microsoft.com/office/drawing/2014/main" id="{FBA12A2B-0877-490E-ADF8-6E839408EFE6}"/>
                  </a:ext>
                </a:extLst>
              </p:cNvPr>
              <p:cNvSpPr txBox="1"/>
              <p:nvPr/>
            </p:nvSpPr>
            <p:spPr>
              <a:xfrm>
                <a:off x="5268604" y="4159053"/>
                <a:ext cx="627415"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tap100i0</a:t>
                </a:r>
              </a:p>
            </p:txBody>
          </p:sp>
        </p:grpSp>
        <p:grpSp>
          <p:nvGrpSpPr>
            <p:cNvPr id="84" name="Group 83">
              <a:extLst>
                <a:ext uri="{FF2B5EF4-FFF2-40B4-BE49-F238E27FC236}">
                  <a16:creationId xmlns:a16="http://schemas.microsoft.com/office/drawing/2014/main" id="{7216FE43-96F4-4436-870F-71AE8D01E2A5}"/>
                </a:ext>
              </a:extLst>
            </p:cNvPr>
            <p:cNvGrpSpPr/>
            <p:nvPr/>
          </p:nvGrpSpPr>
          <p:grpSpPr>
            <a:xfrm>
              <a:off x="8103345" y="1459029"/>
              <a:ext cx="2312931" cy="339205"/>
              <a:chOff x="3994638" y="1195763"/>
              <a:chExt cx="2312931" cy="339205"/>
            </a:xfrm>
          </p:grpSpPr>
          <p:sp>
            <p:nvSpPr>
              <p:cNvPr id="85" name="Rectangle: Rounded Corners 84">
                <a:extLst>
                  <a:ext uri="{FF2B5EF4-FFF2-40B4-BE49-F238E27FC236}">
                    <a16:creationId xmlns:a16="http://schemas.microsoft.com/office/drawing/2014/main" id="{BA7442DE-6787-41C3-957E-546B7349334A}"/>
                  </a:ext>
                </a:extLst>
              </p:cNvPr>
              <p:cNvSpPr/>
              <p:nvPr/>
            </p:nvSpPr>
            <p:spPr>
              <a:xfrm>
                <a:off x="3994638" y="1196527"/>
                <a:ext cx="2312931" cy="338441"/>
              </a:xfrm>
              <a:prstGeom prst="roundRect">
                <a:avLst/>
              </a:prstGeom>
              <a:solidFill>
                <a:srgbClr val="A6C6EC"/>
              </a:solidFill>
              <a:ln w="6350">
                <a:solidFill>
                  <a:srgbClr val="3E88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86" name="TextBox 85">
                <a:extLst>
                  <a:ext uri="{FF2B5EF4-FFF2-40B4-BE49-F238E27FC236}">
                    <a16:creationId xmlns:a16="http://schemas.microsoft.com/office/drawing/2014/main" id="{3C77880F-339B-42A4-BB15-456AFE20F13D}"/>
                  </a:ext>
                </a:extLst>
              </p:cNvPr>
              <p:cNvSpPr txBox="1"/>
              <p:nvPr/>
            </p:nvSpPr>
            <p:spPr>
              <a:xfrm>
                <a:off x="4062487" y="1195763"/>
                <a:ext cx="2201413" cy="338554"/>
              </a:xfrm>
              <a:prstGeom prst="rect">
                <a:avLst/>
              </a:prstGeom>
              <a:noFill/>
            </p:spPr>
            <p:txBody>
              <a:bodyPr wrap="square" rtlCol="0">
                <a:spAutoFit/>
              </a:bodyPr>
              <a:lstStyle/>
              <a:p>
                <a:pPr algn="ctr"/>
                <a:r>
                  <a:rPr lang="en-US" sz="1600" b="1" dirty="0">
                    <a:solidFill>
                      <a:schemeClr val="bg1"/>
                    </a:solidFill>
                    <a:latin typeface="Roboto" panose="02000000000000000000" pitchFamily="2" charset="0"/>
                    <a:ea typeface="Roboto" panose="02000000000000000000" pitchFamily="2" charset="0"/>
                  </a:rPr>
                  <a:t>Top of Rack Switch 2</a:t>
                </a:r>
                <a:endParaRPr lang="en-US" sz="1600" dirty="0">
                  <a:solidFill>
                    <a:schemeClr val="bg1"/>
                  </a:solidFill>
                  <a:latin typeface="Roboto" panose="02000000000000000000" pitchFamily="2" charset="0"/>
                  <a:ea typeface="Roboto" panose="02000000000000000000" pitchFamily="2" charset="0"/>
                </a:endParaRPr>
              </a:p>
            </p:txBody>
          </p:sp>
        </p:grpSp>
        <p:grpSp>
          <p:nvGrpSpPr>
            <p:cNvPr id="87" name="Group 86">
              <a:extLst>
                <a:ext uri="{FF2B5EF4-FFF2-40B4-BE49-F238E27FC236}">
                  <a16:creationId xmlns:a16="http://schemas.microsoft.com/office/drawing/2014/main" id="{B7F467A2-9C16-4713-B10D-87FF20FED10B}"/>
                </a:ext>
              </a:extLst>
            </p:cNvPr>
            <p:cNvGrpSpPr/>
            <p:nvPr/>
          </p:nvGrpSpPr>
          <p:grpSpPr>
            <a:xfrm>
              <a:off x="8758555" y="1803913"/>
              <a:ext cx="954135" cy="215444"/>
              <a:chOff x="4387070" y="1534969"/>
              <a:chExt cx="954135" cy="215444"/>
            </a:xfrm>
          </p:grpSpPr>
          <p:sp>
            <p:nvSpPr>
              <p:cNvPr id="89" name="TextBox 88">
                <a:extLst>
                  <a:ext uri="{FF2B5EF4-FFF2-40B4-BE49-F238E27FC236}">
                    <a16:creationId xmlns:a16="http://schemas.microsoft.com/office/drawing/2014/main" id="{D2817479-BB78-4760-A58E-9EEA068610DE}"/>
                  </a:ext>
                </a:extLst>
              </p:cNvPr>
              <p:cNvSpPr txBox="1"/>
              <p:nvPr/>
            </p:nvSpPr>
            <p:spPr>
              <a:xfrm>
                <a:off x="4387070" y="1534969"/>
                <a:ext cx="211327"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1</a:t>
                </a:r>
              </a:p>
            </p:txBody>
          </p:sp>
          <p:sp>
            <p:nvSpPr>
              <p:cNvPr id="90" name="TextBox 89">
                <a:extLst>
                  <a:ext uri="{FF2B5EF4-FFF2-40B4-BE49-F238E27FC236}">
                    <a16:creationId xmlns:a16="http://schemas.microsoft.com/office/drawing/2014/main" id="{206C0B31-1A9F-481C-87DB-84E20B43E82D}"/>
                  </a:ext>
                </a:extLst>
              </p:cNvPr>
              <p:cNvSpPr txBox="1"/>
              <p:nvPr/>
            </p:nvSpPr>
            <p:spPr>
              <a:xfrm>
                <a:off x="5129878" y="1534969"/>
                <a:ext cx="211327" cy="215444"/>
              </a:xfrm>
              <a:prstGeom prst="rect">
                <a:avLst/>
              </a:prstGeom>
              <a:solidFill>
                <a:schemeClr val="tx1">
                  <a:lumMod val="50000"/>
                  <a:lumOff val="50000"/>
                </a:schemeClr>
              </a:solidFill>
            </p:spPr>
            <p:txBody>
              <a:bodyPr wrap="square" rtlCol="0">
                <a:spAutoFit/>
              </a:bodyPr>
              <a:lstStyle/>
              <a:p>
                <a:pPr algn="ctr"/>
                <a:r>
                  <a:rPr lang="en-US" sz="800" b="1" dirty="0">
                    <a:solidFill>
                      <a:schemeClr val="bg1"/>
                    </a:solidFill>
                  </a:rPr>
                  <a:t>2</a:t>
                </a:r>
              </a:p>
            </p:txBody>
          </p:sp>
        </p:grpSp>
        <p:cxnSp>
          <p:nvCxnSpPr>
            <p:cNvPr id="91" name="Straight Connector 90">
              <a:extLst>
                <a:ext uri="{FF2B5EF4-FFF2-40B4-BE49-F238E27FC236}">
                  <a16:creationId xmlns:a16="http://schemas.microsoft.com/office/drawing/2014/main" id="{A82BAE76-F4DB-4761-8075-9F27C8EBF32A}"/>
                </a:ext>
              </a:extLst>
            </p:cNvPr>
            <p:cNvCxnSpPr>
              <a:cxnSpLocks/>
              <a:stCxn id="132" idx="2"/>
              <a:endCxn id="75" idx="0"/>
            </p:cNvCxnSpPr>
            <p:nvPr/>
          </p:nvCxnSpPr>
          <p:spPr>
            <a:xfrm>
              <a:off x="5933802" y="2019357"/>
              <a:ext cx="2995012" cy="437726"/>
            </a:xfrm>
            <a:prstGeom prst="line">
              <a:avLst/>
            </a:prstGeom>
            <a:ln w="12700">
              <a:solidFill>
                <a:srgbClr val="F39203"/>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5E016B71-D832-46D3-A5F7-236957E1A0CB}"/>
                </a:ext>
              </a:extLst>
            </p:cNvPr>
            <p:cNvCxnSpPr>
              <a:cxnSpLocks/>
              <a:stCxn id="90" idx="2"/>
              <a:endCxn id="76" idx="0"/>
            </p:cNvCxnSpPr>
            <p:nvPr/>
          </p:nvCxnSpPr>
          <p:spPr>
            <a:xfrm flipH="1">
              <a:off x="9538065" y="2019357"/>
              <a:ext cx="68962" cy="437726"/>
            </a:xfrm>
            <a:prstGeom prst="line">
              <a:avLst/>
            </a:prstGeom>
            <a:ln w="12700">
              <a:solidFill>
                <a:srgbClr val="F39203"/>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A9F9AEE2-DCC8-4504-9C4C-04671FDACFDC}"/>
                </a:ext>
              </a:extLst>
            </p:cNvPr>
            <p:cNvCxnSpPr>
              <a:cxnSpLocks/>
            </p:cNvCxnSpPr>
            <p:nvPr/>
          </p:nvCxnSpPr>
          <p:spPr>
            <a:xfrm>
              <a:off x="6791037" y="1722663"/>
              <a:ext cx="1289218" cy="0"/>
            </a:xfrm>
            <a:prstGeom prst="line">
              <a:avLst/>
            </a:prstGeom>
            <a:ln w="19050">
              <a:solidFill>
                <a:srgbClr val="F39203"/>
              </a:solidFill>
            </a:ln>
          </p:spPr>
          <p:style>
            <a:lnRef idx="1">
              <a:schemeClr val="accent1"/>
            </a:lnRef>
            <a:fillRef idx="0">
              <a:schemeClr val="accent1"/>
            </a:fillRef>
            <a:effectRef idx="0">
              <a:schemeClr val="accent1"/>
            </a:effectRef>
            <a:fontRef idx="minor">
              <a:schemeClr val="tx1"/>
            </a:fontRef>
          </p:style>
        </p:cxnSp>
      </p:grpSp>
      <p:sp>
        <p:nvSpPr>
          <p:cNvPr id="3" name="TextBox 2">
            <a:extLst>
              <a:ext uri="{FF2B5EF4-FFF2-40B4-BE49-F238E27FC236}">
                <a16:creationId xmlns:a16="http://schemas.microsoft.com/office/drawing/2014/main" id="{D490778F-195B-4994-5252-6DB7915C82BF}"/>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06.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36027337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sp>
        <p:nvSpPr>
          <p:cNvPr id="643" name="Google Shape;643;g30679987ae9_0_60"/>
          <p:cNvSpPr txBox="1">
            <a:spLocks noGrp="1"/>
          </p:cNvSpPr>
          <p:nvPr>
            <p:ph type="title"/>
          </p:nvPr>
        </p:nvSpPr>
        <p:spPr>
          <a:xfrm>
            <a:off x="688150" y="146464"/>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t>Linux Bond Modes</a:t>
            </a:r>
            <a:endParaRPr dirty="0"/>
          </a:p>
        </p:txBody>
      </p:sp>
      <p:graphicFrame>
        <p:nvGraphicFramePr>
          <p:cNvPr id="644" name="Google Shape;644;g30679987ae9_0_60"/>
          <p:cNvGraphicFramePr/>
          <p:nvPr>
            <p:extLst>
              <p:ext uri="{D42A27DB-BD31-4B8C-83A1-F6EECF244321}">
                <p14:modId xmlns:p14="http://schemas.microsoft.com/office/powerpoint/2010/main" val="2416462104"/>
              </p:ext>
            </p:extLst>
          </p:nvPr>
        </p:nvGraphicFramePr>
        <p:xfrm>
          <a:off x="442250" y="1236863"/>
          <a:ext cx="11307500" cy="4613995"/>
        </p:xfrm>
        <a:graphic>
          <a:graphicData uri="http://schemas.openxmlformats.org/drawingml/2006/table">
            <a:tbl>
              <a:tblPr>
                <a:noFill/>
                <a:tableStyleId>{20784C5B-9EBB-4A82-9CEF-FE98BF910E29}</a:tableStyleId>
              </a:tblPr>
              <a:tblGrid>
                <a:gridCol w="1905200">
                  <a:extLst>
                    <a:ext uri="{9D8B030D-6E8A-4147-A177-3AD203B41FA5}">
                      <a16:colId xmlns:a16="http://schemas.microsoft.com/office/drawing/2014/main" val="20000"/>
                    </a:ext>
                  </a:extLst>
                </a:gridCol>
                <a:gridCol w="4775400">
                  <a:extLst>
                    <a:ext uri="{9D8B030D-6E8A-4147-A177-3AD203B41FA5}">
                      <a16:colId xmlns:a16="http://schemas.microsoft.com/office/drawing/2014/main" val="20001"/>
                    </a:ext>
                  </a:extLst>
                </a:gridCol>
                <a:gridCol w="4626900">
                  <a:extLst>
                    <a:ext uri="{9D8B030D-6E8A-4147-A177-3AD203B41FA5}">
                      <a16:colId xmlns:a16="http://schemas.microsoft.com/office/drawing/2014/main" val="20002"/>
                    </a:ext>
                  </a:extLst>
                </a:gridCol>
              </a:tblGrid>
              <a:tr h="568725">
                <a:tc>
                  <a:txBody>
                    <a:bodyPr/>
                    <a:lstStyle/>
                    <a:p>
                      <a:pPr marL="0" lvl="0" indent="0" algn="ctr" rtl="0">
                        <a:spcBef>
                          <a:spcPts val="0"/>
                        </a:spcBef>
                        <a:spcAft>
                          <a:spcPts val="0"/>
                        </a:spcAft>
                        <a:buNone/>
                      </a:pPr>
                      <a:endParaRPr sz="2000" b="1"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39ADE"/>
                    </a:solidFill>
                  </a:tcPr>
                </a:tc>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Function</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Use Case</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extLst>
                  <a:ext uri="{0D108BD9-81ED-4DB2-BD59-A6C34878D82A}">
                    <a16:rowId xmlns:a16="http://schemas.microsoft.com/office/drawing/2014/main" val="10000"/>
                  </a:ext>
                </a:extLst>
              </a:tr>
              <a:tr h="52865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balance-</a:t>
                      </a:r>
                      <a:r>
                        <a:rPr lang="en-US" sz="2000" b="0" dirty="0" err="1">
                          <a:solidFill>
                            <a:schemeClr val="lt1"/>
                          </a:solidFill>
                          <a:latin typeface="Roboto"/>
                          <a:ea typeface="Roboto"/>
                          <a:cs typeface="Roboto"/>
                          <a:sym typeface="Roboto"/>
                        </a:rPr>
                        <a:t>rr</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457200" lvl="0" indent="-228600" algn="ctr" rtl="0">
                        <a:spcBef>
                          <a:spcPts val="0"/>
                        </a:spcBef>
                        <a:spcAft>
                          <a:spcPts val="0"/>
                        </a:spcAft>
                        <a:buNone/>
                      </a:pPr>
                      <a:r>
                        <a:rPr lang="en-US" sz="1700" dirty="0">
                          <a:latin typeface="Roboto"/>
                          <a:ea typeface="Roboto"/>
                          <a:cs typeface="Roboto"/>
                          <a:sym typeface="Roboto"/>
                        </a:rPr>
                        <a:t>Transmits packages in sequential order </a:t>
                      </a:r>
                      <a:endParaRPr sz="17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lvl="0" indent="0" algn="ctr" rtl="0">
                        <a:spcBef>
                          <a:spcPts val="0"/>
                        </a:spcBef>
                        <a:spcAft>
                          <a:spcPts val="0"/>
                        </a:spcAft>
                        <a:buNone/>
                      </a:pPr>
                      <a:r>
                        <a:rPr lang="en-US" sz="1700" dirty="0">
                          <a:solidFill>
                            <a:schemeClr val="dk1"/>
                          </a:solidFill>
                          <a:latin typeface="Roboto"/>
                          <a:ea typeface="Roboto"/>
                          <a:cs typeface="Roboto"/>
                          <a:sym typeface="Roboto"/>
                        </a:rPr>
                        <a:t>Provides load balance and fault tolerance</a:t>
                      </a:r>
                      <a:endParaRPr sz="1700" dirty="0">
                        <a:latin typeface="Roboto"/>
                        <a:ea typeface="Roboto"/>
                        <a:cs typeface="Roboto"/>
                        <a:sym typeface="Roboto"/>
                      </a:endParaRPr>
                    </a:p>
                  </a:txBody>
                  <a:tcPr marL="91425" marR="91425" marT="91425" marB="91425" anchor="ct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0001"/>
                  </a:ext>
                </a:extLst>
              </a:tr>
              <a:tr h="52865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active-backup</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457200" lvl="0" indent="-228600" algn="ctr" rtl="0">
                        <a:spcBef>
                          <a:spcPts val="0"/>
                        </a:spcBef>
                        <a:spcAft>
                          <a:spcPts val="0"/>
                        </a:spcAft>
                        <a:buNone/>
                      </a:pPr>
                      <a:r>
                        <a:rPr lang="en-US" sz="1700" dirty="0">
                          <a:latin typeface="Roboto"/>
                          <a:ea typeface="Roboto"/>
                          <a:cs typeface="Roboto"/>
                          <a:sym typeface="Roboto"/>
                        </a:rPr>
                        <a:t>If one interface fails, the other one kicks in</a:t>
                      </a:r>
                      <a:endParaRPr sz="17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tcPr>
                </a:tc>
                <a:tc>
                  <a:txBody>
                    <a:bodyPr/>
                    <a:lstStyle/>
                    <a:p>
                      <a:pPr marL="457200" lvl="0" indent="-228600" algn="ctr" rtl="0">
                        <a:spcBef>
                          <a:spcPts val="0"/>
                        </a:spcBef>
                        <a:spcAft>
                          <a:spcPts val="0"/>
                        </a:spcAft>
                        <a:buNone/>
                      </a:pPr>
                      <a:r>
                        <a:rPr lang="en-US" sz="1700" dirty="0">
                          <a:latin typeface="Roboto"/>
                          <a:ea typeface="Roboto"/>
                          <a:cs typeface="Roboto"/>
                          <a:sym typeface="Roboto"/>
                        </a:rPr>
                        <a:t>Provides redundancy</a:t>
                      </a:r>
                      <a:endParaRPr sz="1700" dirty="0">
                        <a:latin typeface="Roboto"/>
                        <a:ea typeface="Roboto"/>
                        <a:cs typeface="Roboto"/>
                        <a:sym typeface="Roboto"/>
                      </a:endParaRPr>
                    </a:p>
                  </a:txBody>
                  <a:tcPr marL="91425" marR="91425" marT="91425" marB="91425" anchor="ctr"/>
                </a:tc>
                <a:extLst>
                  <a:ext uri="{0D108BD9-81ED-4DB2-BD59-A6C34878D82A}">
                    <a16:rowId xmlns:a16="http://schemas.microsoft.com/office/drawing/2014/main" val="10002"/>
                  </a:ext>
                </a:extLst>
              </a:tr>
              <a:tr h="52865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balance-</a:t>
                      </a:r>
                      <a:r>
                        <a:rPr lang="en-US" sz="2000" b="0" dirty="0" err="1">
                          <a:solidFill>
                            <a:schemeClr val="lt1"/>
                          </a:solidFill>
                          <a:latin typeface="Roboto"/>
                          <a:ea typeface="Roboto"/>
                          <a:cs typeface="Roboto"/>
                          <a:sym typeface="Roboto"/>
                        </a:rPr>
                        <a:t>xor</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457200" lvl="0" indent="-228600" algn="ctr" rtl="0">
                        <a:spcBef>
                          <a:spcPts val="0"/>
                        </a:spcBef>
                        <a:spcAft>
                          <a:spcPts val="0"/>
                        </a:spcAft>
                        <a:buNone/>
                      </a:pPr>
                      <a:r>
                        <a:rPr lang="en-US" sz="1700" dirty="0">
                          <a:latin typeface="Roboto"/>
                          <a:ea typeface="Roboto"/>
                          <a:cs typeface="Roboto"/>
                          <a:sym typeface="Roboto"/>
                        </a:rPr>
                        <a:t>Sends packages with same destination through the same interface</a:t>
                      </a:r>
                      <a:endParaRPr sz="17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tcPr>
                </a:tc>
                <a:tc>
                  <a:txBody>
                    <a:bodyPr/>
                    <a:lstStyle/>
                    <a:p>
                      <a:pPr marL="457200" lvl="0" indent="-228600" algn="ctr" rtl="0">
                        <a:spcBef>
                          <a:spcPts val="0"/>
                        </a:spcBef>
                        <a:spcAft>
                          <a:spcPts val="0"/>
                        </a:spcAft>
                        <a:buNone/>
                      </a:pPr>
                      <a:r>
                        <a:rPr lang="en-US" sz="1700" dirty="0">
                          <a:latin typeface="Roboto"/>
                          <a:ea typeface="Roboto"/>
                          <a:cs typeface="Roboto"/>
                          <a:sym typeface="Roboto"/>
                        </a:rPr>
                        <a:t>Provides load balancing and fault tolerance</a:t>
                      </a:r>
                      <a:endParaRPr sz="1700" dirty="0">
                        <a:latin typeface="Roboto"/>
                        <a:ea typeface="Roboto"/>
                        <a:cs typeface="Roboto"/>
                        <a:sym typeface="Roboto"/>
                      </a:endParaRPr>
                    </a:p>
                  </a:txBody>
                  <a:tcPr marL="91425" marR="91425" marT="91425" marB="91425" anchor="ctr"/>
                </a:tc>
                <a:extLst>
                  <a:ext uri="{0D108BD9-81ED-4DB2-BD59-A6C34878D82A}">
                    <a16:rowId xmlns:a16="http://schemas.microsoft.com/office/drawing/2014/main" val="10003"/>
                  </a:ext>
                </a:extLst>
              </a:tr>
              <a:tr h="52865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broadcast</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457200" lvl="0" indent="-228600" algn="ctr" rtl="0">
                        <a:spcBef>
                          <a:spcPts val="0"/>
                        </a:spcBef>
                        <a:spcAft>
                          <a:spcPts val="0"/>
                        </a:spcAft>
                        <a:buNone/>
                      </a:pPr>
                      <a:r>
                        <a:rPr lang="en-US" sz="1700" dirty="0">
                          <a:latin typeface="Roboto"/>
                          <a:ea typeface="Roboto"/>
                          <a:cs typeface="Roboto"/>
                          <a:sym typeface="Roboto"/>
                        </a:rPr>
                        <a:t>Sends all traffic to all interfaces</a:t>
                      </a:r>
                      <a:endParaRPr sz="17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tcPr>
                </a:tc>
                <a:tc>
                  <a:txBody>
                    <a:bodyPr/>
                    <a:lstStyle/>
                    <a:p>
                      <a:pPr marL="457200" lvl="0" indent="-228600" algn="ctr" rtl="0">
                        <a:spcBef>
                          <a:spcPts val="0"/>
                        </a:spcBef>
                        <a:spcAft>
                          <a:spcPts val="0"/>
                        </a:spcAft>
                        <a:buNone/>
                      </a:pPr>
                      <a:r>
                        <a:rPr lang="en-US" sz="1700" dirty="0">
                          <a:latin typeface="Roboto"/>
                          <a:ea typeface="Roboto"/>
                          <a:cs typeface="Roboto"/>
                          <a:sym typeface="Roboto"/>
                        </a:rPr>
                        <a:t>Full redundancy, but no load balancing</a:t>
                      </a:r>
                      <a:endParaRPr sz="1700" dirty="0">
                        <a:latin typeface="Roboto"/>
                        <a:ea typeface="Roboto"/>
                        <a:cs typeface="Roboto"/>
                        <a:sym typeface="Roboto"/>
                      </a:endParaRPr>
                    </a:p>
                  </a:txBody>
                  <a:tcPr marL="91425" marR="91425" marT="91425" marB="91425" anchor="ctr"/>
                </a:tc>
                <a:extLst>
                  <a:ext uri="{0D108BD9-81ED-4DB2-BD59-A6C34878D82A}">
                    <a16:rowId xmlns:a16="http://schemas.microsoft.com/office/drawing/2014/main" val="10004"/>
                  </a:ext>
                </a:extLst>
              </a:tr>
              <a:tr h="52865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802.3ad/LACP</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457200" lvl="0" indent="-228600" algn="ctr" rtl="0">
                        <a:spcBef>
                          <a:spcPts val="0"/>
                        </a:spcBef>
                        <a:spcAft>
                          <a:spcPts val="0"/>
                        </a:spcAft>
                        <a:buNone/>
                      </a:pPr>
                      <a:r>
                        <a:rPr lang="en-US" sz="1700" dirty="0">
                          <a:latin typeface="Roboto"/>
                          <a:ea typeface="Roboto"/>
                          <a:cs typeface="Roboto"/>
                          <a:sym typeface="Roboto"/>
                        </a:rPr>
                        <a:t>Dynamically groups interfaces to act as one</a:t>
                      </a:r>
                      <a:endParaRPr sz="17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tcPr>
                </a:tc>
                <a:tc>
                  <a:txBody>
                    <a:bodyPr/>
                    <a:lstStyle/>
                    <a:p>
                      <a:pPr marL="457200" lvl="0" indent="-228600" algn="ctr" rtl="0">
                        <a:spcBef>
                          <a:spcPts val="0"/>
                        </a:spcBef>
                        <a:spcAft>
                          <a:spcPts val="0"/>
                        </a:spcAft>
                        <a:buNone/>
                      </a:pPr>
                      <a:r>
                        <a:rPr lang="en-US" sz="1700" dirty="0">
                          <a:latin typeface="Roboto"/>
                          <a:ea typeface="Roboto"/>
                          <a:cs typeface="Roboto"/>
                          <a:sym typeface="Roboto"/>
                        </a:rPr>
                        <a:t>Requires a switch that supports LACP</a:t>
                      </a:r>
                      <a:endParaRPr sz="1700" dirty="0">
                        <a:latin typeface="Roboto"/>
                        <a:ea typeface="Roboto"/>
                        <a:cs typeface="Roboto"/>
                        <a:sym typeface="Roboto"/>
                      </a:endParaRPr>
                    </a:p>
                  </a:txBody>
                  <a:tcPr marL="91425" marR="91425" marT="91425" marB="91425" anchor="ctr"/>
                </a:tc>
                <a:extLst>
                  <a:ext uri="{0D108BD9-81ED-4DB2-BD59-A6C34878D82A}">
                    <a16:rowId xmlns:a16="http://schemas.microsoft.com/office/drawing/2014/main" val="10005"/>
                  </a:ext>
                </a:extLst>
              </a:tr>
              <a:tr h="52865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balance-</a:t>
                      </a:r>
                      <a:r>
                        <a:rPr lang="en-US" sz="2000" b="0" dirty="0" err="1">
                          <a:solidFill>
                            <a:schemeClr val="lt1"/>
                          </a:solidFill>
                          <a:latin typeface="Roboto"/>
                          <a:ea typeface="Roboto"/>
                          <a:cs typeface="Roboto"/>
                          <a:sym typeface="Roboto"/>
                        </a:rPr>
                        <a:t>tlb</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457200" lvl="0" indent="-228600" algn="ctr" rtl="0">
                        <a:spcBef>
                          <a:spcPts val="0"/>
                        </a:spcBef>
                        <a:spcAft>
                          <a:spcPts val="0"/>
                        </a:spcAft>
                        <a:buNone/>
                      </a:pPr>
                      <a:r>
                        <a:rPr lang="en-US" sz="1700" dirty="0">
                          <a:latin typeface="Roboto"/>
                          <a:ea typeface="Roboto"/>
                          <a:cs typeface="Roboto"/>
                          <a:sym typeface="Roboto"/>
                        </a:rPr>
                        <a:t>Balance outgoing traffic based on current load</a:t>
                      </a:r>
                      <a:endParaRPr sz="17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tcPr>
                </a:tc>
                <a:tc>
                  <a:txBody>
                    <a:bodyPr/>
                    <a:lstStyle/>
                    <a:p>
                      <a:pPr marL="457200" lvl="0" indent="-228600" algn="ctr" rtl="0">
                        <a:spcBef>
                          <a:spcPts val="0"/>
                        </a:spcBef>
                        <a:spcAft>
                          <a:spcPts val="0"/>
                        </a:spcAft>
                        <a:buNone/>
                      </a:pPr>
                      <a:r>
                        <a:rPr lang="en-US" sz="1700" dirty="0">
                          <a:latin typeface="Roboto"/>
                          <a:ea typeface="Roboto"/>
                          <a:cs typeface="Roboto"/>
                          <a:sym typeface="Roboto"/>
                        </a:rPr>
                        <a:t>Only balances outgoing traffic</a:t>
                      </a:r>
                      <a:endParaRPr sz="1700" dirty="0">
                        <a:latin typeface="Roboto"/>
                        <a:ea typeface="Roboto"/>
                        <a:cs typeface="Roboto"/>
                        <a:sym typeface="Roboto"/>
                      </a:endParaRPr>
                    </a:p>
                  </a:txBody>
                  <a:tcPr marL="91425" marR="91425" marT="91425" marB="91425" anchor="ctr"/>
                </a:tc>
                <a:extLst>
                  <a:ext uri="{0D108BD9-81ED-4DB2-BD59-A6C34878D82A}">
                    <a16:rowId xmlns:a16="http://schemas.microsoft.com/office/drawing/2014/main" val="10006"/>
                  </a:ext>
                </a:extLst>
              </a:tr>
              <a:tr h="52865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balance-</a:t>
                      </a:r>
                      <a:r>
                        <a:rPr lang="en-US" sz="2000" b="0" dirty="0" err="1">
                          <a:solidFill>
                            <a:schemeClr val="lt1"/>
                          </a:solidFill>
                          <a:latin typeface="Roboto"/>
                          <a:ea typeface="Roboto"/>
                          <a:cs typeface="Roboto"/>
                          <a:sym typeface="Roboto"/>
                        </a:rPr>
                        <a:t>alb</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3C7ABB"/>
                    </a:solidFill>
                  </a:tcPr>
                </a:tc>
                <a:tc>
                  <a:txBody>
                    <a:bodyPr/>
                    <a:lstStyle/>
                    <a:p>
                      <a:pPr marL="457200" lvl="0" indent="-228600" algn="ctr" rtl="0">
                        <a:spcBef>
                          <a:spcPts val="0"/>
                        </a:spcBef>
                        <a:spcAft>
                          <a:spcPts val="0"/>
                        </a:spcAft>
                        <a:buNone/>
                      </a:pPr>
                      <a:r>
                        <a:rPr lang="en-US" sz="1700" dirty="0">
                          <a:latin typeface="Roboto"/>
                          <a:ea typeface="Roboto"/>
                          <a:cs typeface="Roboto"/>
                          <a:sym typeface="Roboto"/>
                        </a:rPr>
                        <a:t>Inbound and outbound traffic load balancing</a:t>
                      </a:r>
                      <a:endParaRPr sz="17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tcPr>
                </a:tc>
                <a:tc>
                  <a:txBody>
                    <a:bodyPr/>
                    <a:lstStyle/>
                    <a:p>
                      <a:pPr marL="457200" lvl="0" indent="-228600" algn="ctr" rtl="0">
                        <a:spcBef>
                          <a:spcPts val="0"/>
                        </a:spcBef>
                        <a:spcAft>
                          <a:spcPts val="0"/>
                        </a:spcAft>
                        <a:buNone/>
                      </a:pPr>
                      <a:r>
                        <a:rPr lang="en-US" sz="1700" dirty="0">
                          <a:latin typeface="Roboto"/>
                          <a:ea typeface="Roboto"/>
                          <a:cs typeface="Roboto"/>
                          <a:sym typeface="Roboto"/>
                        </a:rPr>
                        <a:t>Balances both directions</a:t>
                      </a:r>
                      <a:endParaRPr sz="1700" dirty="0">
                        <a:latin typeface="Roboto"/>
                        <a:ea typeface="Roboto"/>
                        <a:cs typeface="Roboto"/>
                        <a:sym typeface="Roboto"/>
                      </a:endParaRPr>
                    </a:p>
                  </a:txBody>
                  <a:tcPr marL="91425" marR="91425" marT="91425" marB="91425" anchor="ctr"/>
                </a:tc>
                <a:extLst>
                  <a:ext uri="{0D108BD9-81ED-4DB2-BD59-A6C34878D82A}">
                    <a16:rowId xmlns:a16="http://schemas.microsoft.com/office/drawing/2014/main" val="10007"/>
                  </a:ext>
                </a:extLst>
              </a:tr>
            </a:tbl>
          </a:graphicData>
        </a:graphic>
      </p:graphicFrame>
      <p:sp>
        <p:nvSpPr>
          <p:cNvPr id="3" name="TextBox 2">
            <a:extLst>
              <a:ext uri="{FF2B5EF4-FFF2-40B4-BE49-F238E27FC236}">
                <a16:creationId xmlns:a16="http://schemas.microsoft.com/office/drawing/2014/main" id="{D9E04893-337D-2B97-A36A-5EFD47861C2E}"/>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06.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sp>
        <p:nvSpPr>
          <p:cNvPr id="649" name="Google Shape;649;g30679987ae9_0_72"/>
          <p:cNvSpPr txBox="1">
            <a:spLocks noGrp="1"/>
          </p:cNvSpPr>
          <p:nvPr>
            <p:ph type="title"/>
          </p:nvPr>
        </p:nvSpPr>
        <p:spPr>
          <a:xfrm>
            <a:off x="838200" y="559397"/>
            <a:ext cx="10515600" cy="1131427"/>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t>Virtual Local Area Network (VLAN)</a:t>
            </a:r>
            <a:endParaRPr dirty="0"/>
          </a:p>
        </p:txBody>
      </p:sp>
      <p:sp>
        <p:nvSpPr>
          <p:cNvPr id="650" name="Google Shape;650;g30679987ae9_0_72"/>
          <p:cNvSpPr txBox="1"/>
          <p:nvPr/>
        </p:nvSpPr>
        <p:spPr>
          <a:xfrm>
            <a:off x="933400" y="1821245"/>
            <a:ext cx="3886026" cy="4555053"/>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1200"/>
              </a:spcAft>
              <a:buNone/>
            </a:pPr>
            <a:r>
              <a:rPr lang="en-US" sz="2000" dirty="0">
                <a:solidFill>
                  <a:schemeClr val="dk1"/>
                </a:solidFill>
                <a:latin typeface="Roboto"/>
                <a:ea typeface="Roboto"/>
                <a:cs typeface="Roboto"/>
                <a:sym typeface="Roboto"/>
              </a:rPr>
              <a:t>A Linux VLAN is a Linux Bridge that includes a VLAN tag.</a:t>
            </a:r>
            <a:endParaRPr sz="2000" dirty="0">
              <a:solidFill>
                <a:schemeClr val="dk1"/>
              </a:solidFill>
              <a:latin typeface="Roboto"/>
              <a:ea typeface="Roboto"/>
              <a:cs typeface="Roboto"/>
              <a:sym typeface="Roboto"/>
            </a:endParaRPr>
          </a:p>
          <a:p>
            <a:pPr marL="0" lvl="0" indent="0" algn="l" rtl="0">
              <a:spcBef>
                <a:spcPts val="0"/>
              </a:spcBef>
              <a:spcAft>
                <a:spcPts val="1200"/>
              </a:spcAft>
              <a:buNone/>
            </a:pPr>
            <a:r>
              <a:rPr lang="en-US" sz="2000" dirty="0">
                <a:solidFill>
                  <a:schemeClr val="dk1"/>
                </a:solidFill>
                <a:latin typeface="Roboto"/>
                <a:ea typeface="Roboto"/>
                <a:cs typeface="Roboto"/>
                <a:sym typeface="Roboto"/>
              </a:rPr>
              <a:t>Admins can connect VMs to multiple VLANs, which allows isolation.</a:t>
            </a:r>
            <a:endParaRPr sz="2000" dirty="0">
              <a:solidFill>
                <a:schemeClr val="dk1"/>
              </a:solidFill>
              <a:latin typeface="Roboto"/>
              <a:ea typeface="Roboto"/>
              <a:cs typeface="Roboto"/>
              <a:sym typeface="Roboto"/>
            </a:endParaRPr>
          </a:p>
          <a:p>
            <a:pPr marL="0" lvl="0" indent="0" algn="l" rtl="0">
              <a:spcBef>
                <a:spcPts val="0"/>
              </a:spcBef>
              <a:spcAft>
                <a:spcPts val="1200"/>
              </a:spcAft>
              <a:buNone/>
            </a:pPr>
            <a:endParaRPr sz="2000" dirty="0">
              <a:solidFill>
                <a:schemeClr val="dk1"/>
              </a:solidFill>
              <a:latin typeface="Roboto"/>
              <a:ea typeface="Roboto"/>
              <a:cs typeface="Roboto"/>
              <a:sym typeface="Roboto"/>
            </a:endParaRPr>
          </a:p>
          <a:p>
            <a:pPr marL="0" lvl="0" indent="0" algn="l" rtl="0">
              <a:spcBef>
                <a:spcPts val="0"/>
              </a:spcBef>
              <a:spcAft>
                <a:spcPts val="1200"/>
              </a:spcAft>
              <a:buNone/>
            </a:pPr>
            <a:r>
              <a:rPr lang="en-US" sz="2000" b="1" dirty="0">
                <a:solidFill>
                  <a:schemeClr val="dk1"/>
                </a:solidFill>
                <a:latin typeface="Roboto"/>
                <a:ea typeface="Roboto"/>
                <a:cs typeface="Roboto"/>
                <a:sym typeface="Roboto"/>
              </a:rPr>
              <a:t>Naming Conventions:</a:t>
            </a:r>
            <a:endParaRPr sz="2000" b="1" dirty="0">
              <a:solidFill>
                <a:schemeClr val="dk1"/>
              </a:solidFill>
              <a:latin typeface="Roboto"/>
              <a:ea typeface="Roboto"/>
              <a:cs typeface="Roboto"/>
              <a:sym typeface="Roboto"/>
            </a:endParaRPr>
          </a:p>
          <a:p>
            <a:pPr marL="457200" lvl="0" indent="-368300" algn="l" rtl="0">
              <a:spcBef>
                <a:spcPts val="0"/>
              </a:spcBef>
              <a:spcAft>
                <a:spcPts val="1200"/>
              </a:spcAft>
              <a:buClr>
                <a:schemeClr val="dk1"/>
              </a:buClr>
              <a:buSzPts val="2200"/>
              <a:buFont typeface="Roboto"/>
              <a:buChar char="●"/>
            </a:pPr>
            <a:r>
              <a:rPr lang="en-US" sz="1800" i="1" dirty="0">
                <a:solidFill>
                  <a:schemeClr val="dk1"/>
                </a:solidFill>
                <a:latin typeface="Roboto"/>
                <a:ea typeface="Roboto"/>
                <a:cs typeface="Roboto"/>
                <a:sym typeface="Roboto"/>
              </a:rPr>
              <a:t>vlan30</a:t>
            </a:r>
            <a:r>
              <a:rPr lang="en-US" sz="1800" dirty="0">
                <a:solidFill>
                  <a:schemeClr val="dk1"/>
                </a:solidFill>
                <a:latin typeface="Roboto"/>
                <a:ea typeface="Roboto"/>
                <a:cs typeface="Roboto"/>
                <a:sym typeface="Roboto"/>
              </a:rPr>
              <a:t> = explicitly named after the VLAN tag</a:t>
            </a:r>
            <a:endParaRPr sz="1800" dirty="0">
              <a:solidFill>
                <a:schemeClr val="dk1"/>
              </a:solidFill>
              <a:latin typeface="Roboto"/>
              <a:ea typeface="Roboto"/>
              <a:cs typeface="Roboto"/>
              <a:sym typeface="Roboto"/>
            </a:endParaRPr>
          </a:p>
          <a:p>
            <a:pPr marL="457200" lvl="0" indent="-368300" algn="l" rtl="0">
              <a:spcBef>
                <a:spcPts val="0"/>
              </a:spcBef>
              <a:spcAft>
                <a:spcPts val="1200"/>
              </a:spcAft>
              <a:buClr>
                <a:schemeClr val="dk1"/>
              </a:buClr>
              <a:buSzPts val="2200"/>
              <a:buFont typeface="Roboto"/>
              <a:buChar char="●"/>
            </a:pPr>
            <a:r>
              <a:rPr lang="en-US" sz="1800" i="1" dirty="0">
                <a:solidFill>
                  <a:schemeClr val="dk1"/>
                </a:solidFill>
                <a:latin typeface="Roboto"/>
                <a:ea typeface="Roboto"/>
                <a:cs typeface="Roboto"/>
                <a:sym typeface="Roboto"/>
              </a:rPr>
              <a:t>vmbr0.30</a:t>
            </a:r>
            <a:r>
              <a:rPr lang="en-US" sz="1800" dirty="0">
                <a:solidFill>
                  <a:schemeClr val="dk1"/>
                </a:solidFill>
                <a:latin typeface="Roboto"/>
                <a:ea typeface="Roboto"/>
                <a:cs typeface="Roboto"/>
                <a:sym typeface="Roboto"/>
              </a:rPr>
              <a:t> = includes both the Bridge’s name and the VLAN tag</a:t>
            </a:r>
            <a:endParaRPr sz="1800" dirty="0">
              <a:solidFill>
                <a:schemeClr val="dk1"/>
              </a:solidFill>
              <a:latin typeface="Roboto"/>
              <a:ea typeface="Roboto"/>
              <a:cs typeface="Roboto"/>
              <a:sym typeface="Roboto"/>
            </a:endParaRPr>
          </a:p>
        </p:txBody>
      </p:sp>
      <p:pic>
        <p:nvPicPr>
          <p:cNvPr id="651" name="Google Shape;651;g30679987ae9_0_72"/>
          <p:cNvPicPr preferRelativeResize="0"/>
          <p:nvPr/>
        </p:nvPicPr>
        <p:blipFill>
          <a:blip r:embed="rId3">
            <a:alphaModFix/>
          </a:blip>
          <a:stretch>
            <a:fillRect/>
          </a:stretch>
        </p:blipFill>
        <p:spPr>
          <a:xfrm>
            <a:off x="4997376" y="1938877"/>
            <a:ext cx="6648524" cy="3672526"/>
          </a:xfrm>
          <a:prstGeom prst="rect">
            <a:avLst/>
          </a:prstGeom>
          <a:noFill/>
          <a:ln>
            <a:solidFill>
              <a:schemeClr val="bg1">
                <a:lumMod val="85000"/>
              </a:schemeClr>
            </a:solidFill>
          </a:ln>
        </p:spPr>
      </p:pic>
      <p:sp>
        <p:nvSpPr>
          <p:cNvPr id="3" name="TextBox 2">
            <a:extLst>
              <a:ext uri="{FF2B5EF4-FFF2-40B4-BE49-F238E27FC236}">
                <a16:creationId xmlns:a16="http://schemas.microsoft.com/office/drawing/2014/main" id="{5AE8936C-445E-FC2C-9A67-223E18508556}"/>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06.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sp>
        <p:nvSpPr>
          <p:cNvPr id="656" name="Google Shape;656;g30679987ae9_0_79"/>
          <p:cNvSpPr txBox="1">
            <a:spLocks noGrp="1"/>
          </p:cNvSpPr>
          <p:nvPr>
            <p:ph type="title"/>
          </p:nvPr>
        </p:nvSpPr>
        <p:spPr>
          <a:xfrm>
            <a:off x="838200" y="540994"/>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t>Domain Name System (DNS) in PVE</a:t>
            </a:r>
            <a:endParaRPr dirty="0"/>
          </a:p>
        </p:txBody>
      </p:sp>
      <p:sp>
        <p:nvSpPr>
          <p:cNvPr id="657" name="Google Shape;657;g30679987ae9_0_79"/>
          <p:cNvSpPr txBox="1"/>
          <p:nvPr/>
        </p:nvSpPr>
        <p:spPr>
          <a:xfrm>
            <a:off x="888600" y="2009084"/>
            <a:ext cx="5207400" cy="38172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200" dirty="0">
                <a:solidFill>
                  <a:schemeClr val="dk1"/>
                </a:solidFill>
                <a:latin typeface="Roboto"/>
                <a:ea typeface="Roboto"/>
                <a:cs typeface="Roboto"/>
                <a:sym typeface="Roboto"/>
              </a:rPr>
              <a:t>PVE uses system-wide DNS settings for hostname resolutions.</a:t>
            </a:r>
            <a:endParaRPr sz="2200" dirty="0">
              <a:solidFill>
                <a:schemeClr val="dk1"/>
              </a:solidFill>
              <a:latin typeface="Roboto"/>
              <a:ea typeface="Roboto"/>
              <a:cs typeface="Roboto"/>
              <a:sym typeface="Roboto"/>
            </a:endParaRPr>
          </a:p>
          <a:p>
            <a:pPr marL="0" lvl="0" indent="0" algn="l" rtl="0">
              <a:spcBef>
                <a:spcPts val="0"/>
              </a:spcBef>
              <a:spcAft>
                <a:spcPts val="0"/>
              </a:spcAft>
              <a:buNone/>
            </a:pPr>
            <a:endParaRPr sz="2200" dirty="0">
              <a:solidFill>
                <a:schemeClr val="dk1"/>
              </a:solidFill>
              <a:latin typeface="Roboto"/>
              <a:ea typeface="Roboto"/>
              <a:cs typeface="Roboto"/>
              <a:sym typeface="Roboto"/>
            </a:endParaRPr>
          </a:p>
          <a:p>
            <a:pPr marL="0" lvl="0" indent="0" algn="l" rtl="0">
              <a:spcBef>
                <a:spcPts val="0"/>
              </a:spcBef>
              <a:spcAft>
                <a:spcPts val="0"/>
              </a:spcAft>
              <a:buNone/>
            </a:pPr>
            <a:r>
              <a:rPr lang="en-US" sz="2200" dirty="0">
                <a:solidFill>
                  <a:schemeClr val="dk1"/>
                </a:solidFill>
                <a:latin typeface="Roboto"/>
                <a:ea typeface="Roboto"/>
                <a:cs typeface="Roboto"/>
                <a:sym typeface="Roboto"/>
              </a:rPr>
              <a:t>A DNS must be configured to properly use cluster features, HA and migrations. Hosts must be able to recognize each other.</a:t>
            </a:r>
            <a:endParaRPr sz="2200" dirty="0">
              <a:solidFill>
                <a:schemeClr val="dk1"/>
              </a:solidFill>
              <a:latin typeface="Roboto"/>
              <a:ea typeface="Roboto"/>
              <a:cs typeface="Roboto"/>
              <a:sym typeface="Roboto"/>
            </a:endParaRPr>
          </a:p>
          <a:p>
            <a:pPr marL="0" lvl="0" indent="0" algn="l" rtl="0">
              <a:spcBef>
                <a:spcPts val="0"/>
              </a:spcBef>
              <a:spcAft>
                <a:spcPts val="0"/>
              </a:spcAft>
              <a:buNone/>
            </a:pPr>
            <a:endParaRPr sz="2200" dirty="0">
              <a:solidFill>
                <a:schemeClr val="dk1"/>
              </a:solidFill>
              <a:latin typeface="Roboto"/>
              <a:ea typeface="Roboto"/>
              <a:cs typeface="Roboto"/>
              <a:sym typeface="Roboto"/>
            </a:endParaRPr>
          </a:p>
          <a:p>
            <a:pPr marL="0" lvl="0" indent="0" algn="l" rtl="0">
              <a:spcBef>
                <a:spcPts val="0"/>
              </a:spcBef>
              <a:spcAft>
                <a:spcPts val="0"/>
              </a:spcAft>
              <a:buNone/>
            </a:pPr>
            <a:r>
              <a:rPr lang="en-US" sz="2200" b="1" dirty="0">
                <a:solidFill>
                  <a:schemeClr val="dk1"/>
                </a:solidFill>
                <a:latin typeface="Roboto"/>
                <a:ea typeface="Roboto"/>
                <a:cs typeface="Roboto"/>
                <a:sym typeface="Roboto"/>
              </a:rPr>
              <a:t>Must be set up at:</a:t>
            </a:r>
            <a:endParaRPr sz="2200" b="1" dirty="0">
              <a:solidFill>
                <a:schemeClr val="dk1"/>
              </a:solidFill>
              <a:latin typeface="Roboto"/>
              <a:ea typeface="Roboto"/>
              <a:cs typeface="Roboto"/>
              <a:sym typeface="Roboto"/>
            </a:endParaRPr>
          </a:p>
          <a:p>
            <a:pPr marL="0" lvl="0" indent="0" algn="l" rtl="0">
              <a:spcBef>
                <a:spcPts val="0"/>
              </a:spcBef>
              <a:spcAft>
                <a:spcPts val="0"/>
              </a:spcAft>
              <a:buNone/>
            </a:pPr>
            <a:r>
              <a:rPr lang="en-US" sz="2200" i="1" dirty="0">
                <a:solidFill>
                  <a:schemeClr val="dk1"/>
                </a:solidFill>
                <a:latin typeface="Roboto"/>
                <a:ea typeface="Roboto"/>
                <a:cs typeface="Roboto"/>
                <a:sym typeface="Roboto"/>
              </a:rPr>
              <a:t>Datacenter &gt; Node &gt; System &gt; Network</a:t>
            </a:r>
            <a:endParaRPr sz="2200" i="1" dirty="0">
              <a:solidFill>
                <a:schemeClr val="dk1"/>
              </a:solidFill>
              <a:latin typeface="Roboto"/>
              <a:ea typeface="Roboto"/>
              <a:cs typeface="Roboto"/>
              <a:sym typeface="Roboto"/>
            </a:endParaRPr>
          </a:p>
          <a:p>
            <a:pPr marL="0" lvl="0" indent="0" algn="l" rtl="0">
              <a:spcBef>
                <a:spcPts val="0"/>
              </a:spcBef>
              <a:spcAft>
                <a:spcPts val="0"/>
              </a:spcAft>
              <a:buNone/>
            </a:pPr>
            <a:endParaRPr sz="2200" dirty="0">
              <a:solidFill>
                <a:schemeClr val="dk1"/>
              </a:solidFill>
              <a:latin typeface="Roboto"/>
              <a:ea typeface="Roboto"/>
              <a:cs typeface="Roboto"/>
              <a:sym typeface="Roboto"/>
            </a:endParaRPr>
          </a:p>
        </p:txBody>
      </p:sp>
      <p:sp>
        <p:nvSpPr>
          <p:cNvPr id="658" name="Google Shape;658;g30679987ae9_0_79"/>
          <p:cNvSpPr txBox="1"/>
          <p:nvPr/>
        </p:nvSpPr>
        <p:spPr>
          <a:xfrm>
            <a:off x="6698700" y="2009084"/>
            <a:ext cx="4604700" cy="4093388"/>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600"/>
              </a:spcAft>
              <a:buNone/>
            </a:pPr>
            <a:r>
              <a:rPr lang="en-US" sz="2200" b="1" dirty="0">
                <a:solidFill>
                  <a:schemeClr val="dk1"/>
                </a:solidFill>
                <a:latin typeface="Roboto"/>
                <a:ea typeface="Roboto"/>
                <a:cs typeface="Roboto"/>
                <a:sym typeface="Roboto"/>
              </a:rPr>
              <a:t>Compatibility:</a:t>
            </a:r>
            <a:endParaRPr sz="2200" b="1"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200" dirty="0">
                <a:solidFill>
                  <a:schemeClr val="dk1"/>
                </a:solidFill>
                <a:latin typeface="Roboto"/>
                <a:ea typeface="Roboto"/>
                <a:cs typeface="Roboto"/>
                <a:sym typeface="Roboto"/>
              </a:rPr>
              <a:t>Internal DNS: solely for internal traffic between nodes.</a:t>
            </a:r>
            <a:endParaRPr sz="22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200" dirty="0">
                <a:solidFill>
                  <a:schemeClr val="dk1"/>
                </a:solidFill>
                <a:latin typeface="Roboto"/>
                <a:ea typeface="Roboto"/>
                <a:cs typeface="Roboto"/>
                <a:sym typeface="Roboto"/>
              </a:rPr>
              <a:t>External DNS: to access the internet.</a:t>
            </a:r>
            <a:endParaRPr sz="2200" dirty="0">
              <a:solidFill>
                <a:schemeClr val="dk1"/>
              </a:solidFill>
              <a:latin typeface="Roboto"/>
              <a:ea typeface="Roboto"/>
              <a:cs typeface="Roboto"/>
              <a:sym typeface="Roboto"/>
            </a:endParaRPr>
          </a:p>
          <a:p>
            <a:pPr marL="0" lvl="0" indent="0" algn="l" rtl="0">
              <a:spcBef>
                <a:spcPts val="0"/>
              </a:spcBef>
              <a:spcAft>
                <a:spcPts val="600"/>
              </a:spcAft>
              <a:buNone/>
            </a:pPr>
            <a:endParaRPr sz="2200" dirty="0">
              <a:solidFill>
                <a:schemeClr val="dk1"/>
              </a:solidFill>
              <a:latin typeface="Roboto"/>
              <a:ea typeface="Roboto"/>
              <a:cs typeface="Roboto"/>
              <a:sym typeface="Roboto"/>
            </a:endParaRPr>
          </a:p>
          <a:p>
            <a:pPr marL="0" lvl="0" indent="0" algn="l" rtl="0">
              <a:spcBef>
                <a:spcPts val="0"/>
              </a:spcBef>
              <a:spcAft>
                <a:spcPts val="600"/>
              </a:spcAft>
              <a:buNone/>
            </a:pPr>
            <a:r>
              <a:rPr lang="en-US" sz="2200" b="1" dirty="0">
                <a:solidFill>
                  <a:schemeClr val="dk1"/>
                </a:solidFill>
                <a:latin typeface="Roboto"/>
                <a:ea typeface="Roboto"/>
                <a:cs typeface="Roboto"/>
                <a:sym typeface="Roboto"/>
              </a:rPr>
              <a:t>Locations:</a:t>
            </a:r>
            <a:endParaRPr sz="2200" b="1"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200" dirty="0">
                <a:solidFill>
                  <a:schemeClr val="dk1"/>
                </a:solidFill>
                <a:latin typeface="Roboto"/>
                <a:ea typeface="Roboto"/>
                <a:cs typeface="Roboto"/>
                <a:sym typeface="Roboto"/>
              </a:rPr>
              <a:t>/etc/network/interfaces</a:t>
            </a:r>
            <a:endParaRPr sz="22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200" dirty="0">
                <a:solidFill>
                  <a:schemeClr val="dk1"/>
                </a:solidFill>
                <a:latin typeface="Roboto"/>
                <a:ea typeface="Roboto"/>
                <a:cs typeface="Roboto"/>
                <a:sym typeface="Roboto"/>
              </a:rPr>
              <a:t>/etc/resolv.config</a:t>
            </a:r>
            <a:endParaRPr sz="2200" dirty="0">
              <a:solidFill>
                <a:schemeClr val="dk1"/>
              </a:solidFill>
              <a:latin typeface="Roboto"/>
              <a:ea typeface="Roboto"/>
              <a:cs typeface="Roboto"/>
              <a:sym typeface="Roboto"/>
            </a:endParaRPr>
          </a:p>
          <a:p>
            <a:pPr marL="0" lvl="0" indent="0" algn="l" rtl="0">
              <a:spcBef>
                <a:spcPts val="0"/>
              </a:spcBef>
              <a:spcAft>
                <a:spcPts val="600"/>
              </a:spcAft>
              <a:buNone/>
            </a:pPr>
            <a:endParaRPr sz="2200" dirty="0">
              <a:solidFill>
                <a:schemeClr val="dk1"/>
              </a:solidFill>
              <a:latin typeface="Roboto"/>
              <a:ea typeface="Roboto"/>
              <a:cs typeface="Roboto"/>
              <a:sym typeface="Roboto"/>
            </a:endParaRPr>
          </a:p>
        </p:txBody>
      </p:sp>
      <p:sp>
        <p:nvSpPr>
          <p:cNvPr id="3" name="TextBox 2">
            <a:extLst>
              <a:ext uri="{FF2B5EF4-FFF2-40B4-BE49-F238E27FC236}">
                <a16:creationId xmlns:a16="http://schemas.microsoft.com/office/drawing/2014/main" id="{32BBF4A5-A6D7-CD7B-A55B-1B2BF8469F6B}"/>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06.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sp>
        <p:nvSpPr>
          <p:cNvPr id="663" name="Google Shape;663;g30679987ae9_0_85"/>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a:t>Firewalls</a:t>
            </a:r>
            <a:endParaRPr/>
          </a:p>
        </p:txBody>
      </p:sp>
      <p:sp>
        <p:nvSpPr>
          <p:cNvPr id="664" name="Google Shape;664;g30679987ae9_0_85"/>
          <p:cNvSpPr txBox="1"/>
          <p:nvPr/>
        </p:nvSpPr>
        <p:spPr>
          <a:xfrm>
            <a:off x="838200" y="1690825"/>
            <a:ext cx="9360049" cy="4216499"/>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200" dirty="0">
                <a:solidFill>
                  <a:schemeClr val="dk1"/>
                </a:solidFill>
                <a:latin typeface="Roboto"/>
                <a:ea typeface="Roboto"/>
                <a:cs typeface="Roboto"/>
                <a:sym typeface="Roboto"/>
              </a:rPr>
              <a:t>Firewalls serve as a security measure to block undesired traffic/access via rules, and also prevent network-based attacks and viruses.</a:t>
            </a:r>
            <a:endParaRPr sz="2200" dirty="0">
              <a:solidFill>
                <a:schemeClr val="dk1"/>
              </a:solidFill>
              <a:latin typeface="Roboto"/>
              <a:ea typeface="Roboto"/>
              <a:cs typeface="Roboto"/>
              <a:sym typeface="Roboto"/>
            </a:endParaRPr>
          </a:p>
          <a:p>
            <a:pPr marL="0" lvl="0" indent="0" algn="l" rtl="0">
              <a:spcBef>
                <a:spcPts val="0"/>
              </a:spcBef>
              <a:spcAft>
                <a:spcPts val="0"/>
              </a:spcAft>
              <a:buNone/>
            </a:pPr>
            <a:endParaRPr sz="2200" dirty="0">
              <a:solidFill>
                <a:schemeClr val="dk1"/>
              </a:solidFill>
              <a:latin typeface="Roboto"/>
              <a:ea typeface="Roboto"/>
              <a:cs typeface="Roboto"/>
              <a:sym typeface="Roboto"/>
            </a:endParaRPr>
          </a:p>
          <a:p>
            <a:pPr marL="0" lvl="0" indent="0" algn="l" rtl="0">
              <a:spcBef>
                <a:spcPts val="0"/>
              </a:spcBef>
              <a:spcAft>
                <a:spcPts val="600"/>
              </a:spcAft>
              <a:buNone/>
            </a:pPr>
            <a:r>
              <a:rPr lang="en-US" sz="2000" b="1" dirty="0">
                <a:solidFill>
                  <a:schemeClr val="dk1"/>
                </a:solidFill>
                <a:latin typeface="Roboto"/>
                <a:ea typeface="Roboto"/>
                <a:cs typeface="Roboto"/>
                <a:sym typeface="Roboto"/>
              </a:rPr>
              <a:t>Rules:</a:t>
            </a:r>
            <a:endParaRPr sz="2000" b="1"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Can be defined at the cluster-level, or more granular (VM and CT).</a:t>
            </a:r>
            <a:endParaRPr sz="20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The iptables-based firewall service runs at the cluster and in each node.</a:t>
            </a:r>
            <a:endParaRPr sz="20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Can be different per zone (Host zones, VM zones).</a:t>
            </a:r>
            <a:endParaRPr sz="2000" dirty="0">
              <a:solidFill>
                <a:schemeClr val="dk1"/>
              </a:solidFill>
              <a:latin typeface="Roboto"/>
              <a:ea typeface="Roboto"/>
              <a:cs typeface="Roboto"/>
              <a:sym typeface="Roboto"/>
            </a:endParaRPr>
          </a:p>
          <a:p>
            <a:pPr marL="0" lvl="0" indent="0" algn="l" rtl="0">
              <a:spcBef>
                <a:spcPts val="0"/>
              </a:spcBef>
              <a:spcAft>
                <a:spcPts val="0"/>
              </a:spcAft>
              <a:buNone/>
            </a:pPr>
            <a:endParaRPr sz="2200" dirty="0">
              <a:solidFill>
                <a:schemeClr val="dk1"/>
              </a:solidFill>
              <a:latin typeface="Roboto"/>
              <a:ea typeface="Roboto"/>
              <a:cs typeface="Roboto"/>
              <a:sym typeface="Roboto"/>
            </a:endParaRPr>
          </a:p>
          <a:p>
            <a:pPr marL="0" lvl="0" indent="0" algn="l" rtl="0">
              <a:spcBef>
                <a:spcPts val="0"/>
              </a:spcBef>
              <a:spcAft>
                <a:spcPts val="0"/>
              </a:spcAft>
              <a:buNone/>
            </a:pPr>
            <a:r>
              <a:rPr lang="en-US" sz="2000" b="1" i="1" dirty="0">
                <a:solidFill>
                  <a:schemeClr val="tx1">
                    <a:lumMod val="95000"/>
                    <a:lumOff val="5000"/>
                  </a:schemeClr>
                </a:solidFill>
                <a:highlight>
                  <a:srgbClr val="FFD7D6"/>
                </a:highlight>
                <a:latin typeface="Roboto"/>
                <a:ea typeface="Roboto"/>
                <a:cs typeface="Roboto"/>
                <a:sym typeface="Roboto"/>
              </a:rPr>
              <a:t>Important: </a:t>
            </a:r>
            <a:r>
              <a:rPr lang="en-US" sz="2000" i="1" dirty="0">
                <a:solidFill>
                  <a:schemeClr val="tx1">
                    <a:lumMod val="95000"/>
                    <a:lumOff val="5000"/>
                  </a:schemeClr>
                </a:solidFill>
                <a:highlight>
                  <a:srgbClr val="FFD7D6"/>
                </a:highlight>
                <a:latin typeface="Roboto"/>
                <a:ea typeface="Roboto"/>
                <a:cs typeface="Roboto"/>
                <a:sym typeface="Roboto"/>
              </a:rPr>
              <a:t>The firewall is disabled by default, so you must enable it manually after installation. Be careful, because all traffic will be blocked if not configured properly beforehand. Set an IP Set and/or leave an </a:t>
            </a:r>
            <a:r>
              <a:rPr lang="en-US" sz="2000" b="1" i="1" dirty="0">
                <a:solidFill>
                  <a:schemeClr val="tx1">
                    <a:lumMod val="95000"/>
                    <a:lumOff val="5000"/>
                  </a:schemeClr>
                </a:solidFill>
                <a:highlight>
                  <a:srgbClr val="FFD7D6"/>
                </a:highlight>
                <a:latin typeface="Roboto"/>
                <a:ea typeface="Roboto"/>
                <a:cs typeface="Roboto"/>
                <a:sym typeface="Roboto"/>
              </a:rPr>
              <a:t>ssh</a:t>
            </a:r>
            <a:r>
              <a:rPr lang="en-US" sz="2000" i="1" dirty="0">
                <a:solidFill>
                  <a:schemeClr val="tx1">
                    <a:lumMod val="95000"/>
                    <a:lumOff val="5000"/>
                  </a:schemeClr>
                </a:solidFill>
                <a:highlight>
                  <a:srgbClr val="FFD7D6"/>
                </a:highlight>
                <a:latin typeface="Roboto"/>
                <a:ea typeface="Roboto"/>
                <a:cs typeface="Roboto"/>
                <a:sym typeface="Roboto"/>
              </a:rPr>
              <a:t> connection open, or you will lose access to your system.</a:t>
            </a:r>
            <a:endParaRPr sz="2000" i="1" dirty="0">
              <a:solidFill>
                <a:schemeClr val="tx1">
                  <a:lumMod val="95000"/>
                  <a:lumOff val="5000"/>
                </a:schemeClr>
              </a:solidFill>
              <a:highlight>
                <a:srgbClr val="FFD7D6"/>
              </a:highlight>
              <a:latin typeface="Roboto"/>
              <a:ea typeface="Roboto"/>
              <a:cs typeface="Roboto"/>
              <a:sym typeface="Roboto"/>
            </a:endParaRPr>
          </a:p>
        </p:txBody>
      </p:sp>
      <p:sp>
        <p:nvSpPr>
          <p:cNvPr id="3" name="TextBox 2">
            <a:extLst>
              <a:ext uri="{FF2B5EF4-FFF2-40B4-BE49-F238E27FC236}">
                <a16:creationId xmlns:a16="http://schemas.microsoft.com/office/drawing/2014/main" id="{06458CE4-EA85-5224-10AC-FA16B47B6C51}"/>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06.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sp>
        <p:nvSpPr>
          <p:cNvPr id="669" name="Google Shape;669;g30679987ae9_0_98"/>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a:t>Important Firewall Concepts</a:t>
            </a:r>
            <a:endParaRPr/>
          </a:p>
        </p:txBody>
      </p:sp>
      <p:sp>
        <p:nvSpPr>
          <p:cNvPr id="670" name="Google Shape;670;g30679987ae9_0_98"/>
          <p:cNvSpPr txBox="1"/>
          <p:nvPr/>
        </p:nvSpPr>
        <p:spPr>
          <a:xfrm>
            <a:off x="868017" y="1552891"/>
            <a:ext cx="10144500" cy="3585557"/>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600"/>
              </a:spcAft>
              <a:buNone/>
            </a:pPr>
            <a:r>
              <a:rPr lang="en-US" sz="2000" b="1" dirty="0">
                <a:solidFill>
                  <a:schemeClr val="dk1"/>
                </a:solidFill>
                <a:latin typeface="Roboto"/>
                <a:ea typeface="Roboto"/>
                <a:cs typeface="Roboto"/>
                <a:sym typeface="Roboto"/>
              </a:rPr>
              <a:t>Security Groups:</a:t>
            </a:r>
            <a:endParaRPr sz="2000" b="1"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After defining rules, you can create Groups and then add objects (like nodes and VMs) to them. This simplifies rule management.</a:t>
            </a:r>
            <a:endParaRPr sz="2000" dirty="0">
              <a:solidFill>
                <a:schemeClr val="dk1"/>
              </a:solidFill>
              <a:latin typeface="Roboto"/>
              <a:ea typeface="Roboto"/>
              <a:cs typeface="Roboto"/>
              <a:sym typeface="Roboto"/>
            </a:endParaRPr>
          </a:p>
          <a:p>
            <a:pPr marL="0" lvl="0" indent="0" algn="l" rtl="0">
              <a:spcBef>
                <a:spcPts val="0"/>
              </a:spcBef>
              <a:spcAft>
                <a:spcPts val="600"/>
              </a:spcAft>
              <a:buNone/>
            </a:pPr>
            <a:endParaRPr sz="1100" dirty="0">
              <a:solidFill>
                <a:schemeClr val="dk1"/>
              </a:solidFill>
              <a:latin typeface="Roboto"/>
              <a:ea typeface="Roboto"/>
              <a:cs typeface="Roboto"/>
              <a:sym typeface="Roboto"/>
            </a:endParaRPr>
          </a:p>
          <a:p>
            <a:pPr marL="0" lvl="0" indent="0" algn="l" rtl="0">
              <a:spcBef>
                <a:spcPts val="0"/>
              </a:spcBef>
              <a:spcAft>
                <a:spcPts val="600"/>
              </a:spcAft>
              <a:buNone/>
            </a:pPr>
            <a:r>
              <a:rPr lang="en-US" sz="2000" b="1" dirty="0">
                <a:solidFill>
                  <a:schemeClr val="dk1"/>
                </a:solidFill>
                <a:latin typeface="Roboto"/>
                <a:ea typeface="Roboto"/>
                <a:cs typeface="Roboto"/>
                <a:sym typeface="Roboto"/>
              </a:rPr>
              <a:t>IP Aliases:</a:t>
            </a:r>
            <a:endParaRPr sz="2000" b="1"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Allows admins to give the IP address a name, and link it to a rule.</a:t>
            </a:r>
            <a:endParaRPr sz="2000" dirty="0">
              <a:solidFill>
                <a:schemeClr val="dk1"/>
              </a:solidFill>
              <a:latin typeface="Roboto"/>
              <a:ea typeface="Roboto"/>
              <a:cs typeface="Roboto"/>
              <a:sym typeface="Roboto"/>
            </a:endParaRPr>
          </a:p>
          <a:p>
            <a:pPr marL="0" lvl="0" indent="0" algn="l" rtl="0">
              <a:spcBef>
                <a:spcPts val="0"/>
              </a:spcBef>
              <a:spcAft>
                <a:spcPts val="600"/>
              </a:spcAft>
              <a:buNone/>
            </a:pPr>
            <a:endParaRPr dirty="0">
              <a:solidFill>
                <a:schemeClr val="dk1"/>
              </a:solidFill>
              <a:latin typeface="Roboto"/>
              <a:ea typeface="Roboto"/>
              <a:cs typeface="Roboto"/>
              <a:sym typeface="Roboto"/>
            </a:endParaRPr>
          </a:p>
          <a:p>
            <a:pPr marL="0" lvl="0" indent="0" algn="l" rtl="0">
              <a:spcBef>
                <a:spcPts val="0"/>
              </a:spcBef>
              <a:spcAft>
                <a:spcPts val="600"/>
              </a:spcAft>
              <a:buNone/>
            </a:pPr>
            <a:r>
              <a:rPr lang="en-US" sz="2000" b="1" dirty="0">
                <a:solidFill>
                  <a:schemeClr val="dk1"/>
                </a:solidFill>
                <a:latin typeface="Roboto"/>
                <a:ea typeface="Roboto"/>
                <a:cs typeface="Roboto"/>
                <a:sym typeface="Roboto"/>
              </a:rPr>
              <a:t>IP Set:</a:t>
            </a:r>
            <a:endParaRPr sz="2000" b="1"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Groups of IPs to which admins can assign Security Groups, which further simplifies management.</a:t>
            </a:r>
            <a:endParaRPr sz="2000" dirty="0">
              <a:solidFill>
                <a:schemeClr val="dk1"/>
              </a:solidFill>
              <a:latin typeface="Roboto"/>
              <a:ea typeface="Roboto"/>
              <a:cs typeface="Roboto"/>
              <a:sym typeface="Roboto"/>
            </a:endParaRPr>
          </a:p>
        </p:txBody>
      </p:sp>
      <p:sp>
        <p:nvSpPr>
          <p:cNvPr id="671" name="Google Shape;671;g30679987ae9_0_98"/>
          <p:cNvSpPr txBox="1"/>
          <p:nvPr/>
        </p:nvSpPr>
        <p:spPr>
          <a:xfrm>
            <a:off x="1692248" y="5461613"/>
            <a:ext cx="8280092" cy="769401"/>
          </a:xfrm>
          <a:prstGeom prst="rect">
            <a:avLst/>
          </a:prstGeom>
          <a:solidFill>
            <a:srgbClr val="B3DFFF"/>
          </a:solidFill>
          <a:ln>
            <a:noFill/>
          </a:ln>
        </p:spPr>
        <p:txBody>
          <a:bodyPr spcFirstLastPara="1" wrap="square" lIns="91425" tIns="45700" rIns="91425" bIns="45700" anchor="t" anchorCtr="0">
            <a:spAutoFit/>
          </a:bodyPr>
          <a:lstStyle/>
          <a:p>
            <a:pPr marL="0" lvl="0" indent="0" algn="ctr" rtl="0">
              <a:spcBef>
                <a:spcPts val="0"/>
              </a:spcBef>
              <a:spcAft>
                <a:spcPts val="0"/>
              </a:spcAft>
              <a:buNone/>
            </a:pPr>
            <a:r>
              <a:rPr lang="en-US" sz="2200" b="1" dirty="0">
                <a:solidFill>
                  <a:srgbClr val="0E5C9A"/>
                </a:solidFill>
                <a:latin typeface="Roboto"/>
                <a:ea typeface="Roboto"/>
                <a:cs typeface="Roboto"/>
                <a:sym typeface="Roboto"/>
              </a:rPr>
              <a:t>We are now ready for Lab 12: Networks</a:t>
            </a:r>
          </a:p>
          <a:p>
            <a:pPr marL="0" lvl="0" indent="0" algn="ctr" rtl="0">
              <a:spcBef>
                <a:spcPts val="0"/>
              </a:spcBef>
              <a:spcAft>
                <a:spcPts val="0"/>
              </a:spcAft>
              <a:buNone/>
            </a:pPr>
            <a:r>
              <a:rPr lang="en-US" sz="2200" b="1" dirty="0">
                <a:solidFill>
                  <a:srgbClr val="0E5C9A"/>
                </a:solidFill>
                <a:latin typeface="Roboto"/>
                <a:ea typeface="Roboto"/>
                <a:cs typeface="Roboto"/>
                <a:sym typeface="Roboto"/>
              </a:rPr>
              <a:t>and Assessment 6</a:t>
            </a:r>
            <a:endParaRPr sz="2200" b="1" dirty="0">
              <a:solidFill>
                <a:srgbClr val="0E5C9A"/>
              </a:solidFill>
              <a:latin typeface="Roboto"/>
              <a:ea typeface="Roboto"/>
              <a:cs typeface="Roboto"/>
              <a:sym typeface="Roboto"/>
            </a:endParaRPr>
          </a:p>
        </p:txBody>
      </p:sp>
      <p:sp>
        <p:nvSpPr>
          <p:cNvPr id="3" name="TextBox 2">
            <a:extLst>
              <a:ext uri="{FF2B5EF4-FFF2-40B4-BE49-F238E27FC236}">
                <a16:creationId xmlns:a16="http://schemas.microsoft.com/office/drawing/2014/main" id="{0DB192BE-15A0-1F7B-DE0F-AA62577C9D15}"/>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06.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sp>
        <p:nvSpPr>
          <p:cNvPr id="676" name="Google Shape;676;g302bd11f498_0_203"/>
          <p:cNvSpPr txBox="1">
            <a:spLocks noGrp="1"/>
          </p:cNvSpPr>
          <p:nvPr>
            <p:ph type="title"/>
          </p:nvPr>
        </p:nvSpPr>
        <p:spPr>
          <a:xfrm>
            <a:off x="838200" y="64576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Lab 12: Networks</a:t>
            </a:r>
            <a:endParaRPr dirty="0">
              <a:latin typeface="Roboto" panose="02000000000000000000" pitchFamily="2" charset="0"/>
              <a:ea typeface="Roboto" panose="02000000000000000000" pitchFamily="2" charset="0"/>
            </a:endParaRPr>
          </a:p>
        </p:txBody>
      </p:sp>
      <p:sp>
        <p:nvSpPr>
          <p:cNvPr id="677" name="Google Shape;677;g302bd11f498_0_203"/>
          <p:cNvSpPr txBox="1"/>
          <p:nvPr/>
        </p:nvSpPr>
        <p:spPr>
          <a:xfrm>
            <a:off x="400760" y="2240685"/>
            <a:ext cx="4859726" cy="4508886"/>
          </a:xfrm>
          <a:prstGeom prst="rect">
            <a:avLst/>
          </a:prstGeom>
          <a:noFill/>
          <a:ln>
            <a:noFill/>
          </a:ln>
        </p:spPr>
        <p:txBody>
          <a:bodyPr spcFirstLastPara="1" wrap="square" lIns="91425" tIns="45700" rIns="91425" bIns="45700" anchor="t" anchorCtr="0">
            <a:spAutoFit/>
          </a:bodyPr>
          <a:lstStyle/>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Summary</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In this lab, you will learn how to create and configure a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 network. </a:t>
            </a:r>
            <a:endParaRPr sz="1800" b="0" i="1" u="none" strike="noStrike" cap="none" dirty="0">
              <a:solidFill>
                <a:srgbClr val="262626"/>
              </a:solidFill>
              <a:latin typeface="Roboto" panose="02000000000000000000" pitchFamily="2" charset="0"/>
              <a:ea typeface="Roboto" panose="02000000000000000000" pitchFamily="2" charset="0"/>
              <a:cs typeface="Calibri"/>
              <a:sym typeface="Calibri"/>
            </a:endParaRPr>
          </a:p>
          <a:p>
            <a:pPr marL="914400" marR="0" lvl="2" indent="0" algn="l" rtl="0">
              <a:spcBef>
                <a:spcPts val="600"/>
              </a:spcBef>
              <a:spcAft>
                <a:spcPts val="0"/>
              </a:spcAft>
              <a:buNone/>
            </a:pPr>
            <a:endParaRPr sz="1050" b="1" i="0" u="none" strike="noStrike" cap="none" dirty="0">
              <a:solidFill>
                <a:srgbClr val="262626"/>
              </a:solidFill>
              <a:latin typeface="Roboto" panose="02000000000000000000" pitchFamily="2" charset="0"/>
              <a:ea typeface="Roboto" panose="02000000000000000000" pitchFamily="2" charset="0"/>
              <a:cs typeface="Calibri"/>
              <a:sym typeface="Calibri"/>
            </a:endParaRPr>
          </a:p>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Objectives</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Discuss the various types of supported network tools.</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Discuss the importance of separated networks.</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Create a new Linux Bridge.</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Create a Firewall Rule.</a:t>
            </a:r>
            <a:endParaRPr dirty="0">
              <a:latin typeface="Roboto" panose="02000000000000000000" pitchFamily="2" charset="0"/>
              <a:ea typeface="Roboto" panose="02000000000000000000" pitchFamily="2" charset="0"/>
            </a:endParaRPr>
          </a:p>
          <a:p>
            <a:pPr marL="914400" marR="0" lvl="2" indent="0" algn="l" rtl="0">
              <a:spcBef>
                <a:spcPts val="600"/>
              </a:spcBef>
              <a:spcAft>
                <a:spcPts val="0"/>
              </a:spcAft>
              <a:buNone/>
            </a:pPr>
            <a:br>
              <a:rPr lang="en-US" sz="1800" b="0" i="0" u="none" strike="noStrike" cap="none" dirty="0">
                <a:solidFill>
                  <a:schemeClr val="dk1"/>
                </a:solidFill>
                <a:latin typeface="Roboto" panose="02000000000000000000" pitchFamily="2" charset="0"/>
                <a:ea typeface="Roboto" panose="02000000000000000000" pitchFamily="2" charset="0"/>
                <a:sym typeface="Arial"/>
              </a:rPr>
            </a:b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678" name="Google Shape;678;g302bd11f498_0_203"/>
          <p:cNvCxnSpPr/>
          <p:nvPr/>
        </p:nvCxnSpPr>
        <p:spPr>
          <a:xfrm>
            <a:off x="130" y="2074516"/>
            <a:ext cx="11850000" cy="0"/>
          </a:xfrm>
          <a:prstGeom prst="straightConnector1">
            <a:avLst/>
          </a:prstGeom>
          <a:noFill/>
          <a:ln w="19050" cap="flat" cmpd="sng">
            <a:solidFill>
              <a:schemeClr val="accent1"/>
            </a:solidFill>
            <a:prstDash val="solid"/>
            <a:miter lim="800000"/>
            <a:headEnd type="none" w="sm" len="sm"/>
            <a:tailEnd type="none" w="sm" len="sm"/>
          </a:ln>
        </p:spPr>
      </p:cxnSp>
      <p:pic>
        <p:nvPicPr>
          <p:cNvPr id="679" name="Google Shape;679;g302bd11f498_0_203" descr="A screenshot of a computer&#10;&#10;Description automatically generated"/>
          <p:cNvPicPr preferRelativeResize="0"/>
          <p:nvPr/>
        </p:nvPicPr>
        <p:blipFill rotWithShape="1">
          <a:blip r:embed="rId3">
            <a:alphaModFix/>
          </a:blip>
          <a:srcRect/>
          <a:stretch/>
        </p:blipFill>
        <p:spPr>
          <a:xfrm>
            <a:off x="5546273" y="2418714"/>
            <a:ext cx="5319802" cy="3356270"/>
          </a:xfrm>
          <a:prstGeom prst="rect">
            <a:avLst/>
          </a:prstGeom>
          <a:noFill/>
          <a:ln>
            <a:solidFill>
              <a:schemeClr val="bg1">
                <a:lumMod val="85000"/>
              </a:schemeClr>
            </a:solidFill>
          </a:ln>
        </p:spPr>
      </p:pic>
      <p:sp>
        <p:nvSpPr>
          <p:cNvPr id="2" name="TextBox 1">
            <a:extLst>
              <a:ext uri="{FF2B5EF4-FFF2-40B4-BE49-F238E27FC236}">
                <a16:creationId xmlns:a16="http://schemas.microsoft.com/office/drawing/2014/main" id="{35C10651-652D-E241-66DF-5E46B15395C9}"/>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06.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g302bd11f498_0_211"/>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t>What is Proxmox VE?</a:t>
            </a:r>
            <a:endParaRPr dirty="0"/>
          </a:p>
        </p:txBody>
      </p:sp>
      <p:sp>
        <p:nvSpPr>
          <p:cNvPr id="130" name="Google Shape;130;g302bd11f498_0_211"/>
          <p:cNvSpPr txBox="1"/>
          <p:nvPr/>
        </p:nvSpPr>
        <p:spPr>
          <a:xfrm>
            <a:off x="796276" y="1690825"/>
            <a:ext cx="6727646" cy="3939500"/>
          </a:xfrm>
          <a:prstGeom prst="rect">
            <a:avLst/>
          </a:prstGeom>
          <a:noFill/>
          <a:ln>
            <a:noFill/>
          </a:ln>
        </p:spPr>
        <p:txBody>
          <a:bodyPr spcFirstLastPara="1" wrap="square" lIns="91425" tIns="45700" rIns="91425" bIns="45700" anchor="t" anchorCtr="0">
            <a:spAutoFit/>
          </a:bodyPr>
          <a:lstStyle/>
          <a:p>
            <a:pPr marL="457200" marR="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Proxmox VE is an open-source hypervisor that lets you manage virtual machines and containers in a single centralized interface, an API system and the command line.</a:t>
            </a:r>
            <a:endParaRPr sz="2000" dirty="0">
              <a:solidFill>
                <a:schemeClr val="dk1"/>
              </a:solidFill>
              <a:latin typeface="Roboto"/>
              <a:ea typeface="Roboto"/>
              <a:cs typeface="Roboto"/>
              <a:sym typeface="Roboto"/>
            </a:endParaRPr>
          </a:p>
          <a:p>
            <a:pPr marL="457200" marR="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It is simple, lightweight, quick to install and easy to manage. </a:t>
            </a:r>
            <a:endParaRPr sz="2000" dirty="0">
              <a:solidFill>
                <a:schemeClr val="dk1"/>
              </a:solidFill>
              <a:latin typeface="Roboto"/>
              <a:ea typeface="Roboto"/>
              <a:cs typeface="Roboto"/>
              <a:sym typeface="Roboto"/>
            </a:endParaRPr>
          </a:p>
          <a:p>
            <a:pPr marL="457200" marR="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Within minutes you can install Proxmox, create a node, and then create your first virtual machine.</a:t>
            </a:r>
            <a:endParaRPr sz="2000" dirty="0">
              <a:solidFill>
                <a:schemeClr val="dk1"/>
              </a:solidFill>
              <a:latin typeface="Roboto"/>
              <a:ea typeface="Roboto"/>
              <a:cs typeface="Roboto"/>
              <a:sym typeface="Roboto"/>
            </a:endParaRPr>
          </a:p>
          <a:p>
            <a:pPr marL="0" marR="0" lvl="0" indent="0" algn="l" rtl="0">
              <a:spcBef>
                <a:spcPts val="0"/>
              </a:spcBef>
              <a:spcAft>
                <a:spcPts val="600"/>
              </a:spcAft>
              <a:buNone/>
            </a:pPr>
            <a:endParaRPr sz="2000" b="1" dirty="0">
              <a:solidFill>
                <a:schemeClr val="dk1"/>
              </a:solidFill>
              <a:latin typeface="Roboto"/>
              <a:ea typeface="Roboto"/>
              <a:cs typeface="Roboto"/>
              <a:sym typeface="Roboto"/>
            </a:endParaRPr>
          </a:p>
          <a:p>
            <a:pPr marL="457200" marR="0" lvl="0" algn="l" rtl="0">
              <a:spcBef>
                <a:spcPts val="0"/>
              </a:spcBef>
              <a:spcAft>
                <a:spcPts val="600"/>
              </a:spcAft>
              <a:buNone/>
            </a:pPr>
            <a:r>
              <a:rPr lang="en-US" sz="2000" b="1" dirty="0">
                <a:solidFill>
                  <a:schemeClr val="dk1"/>
                </a:solidFill>
                <a:latin typeface="Roboto"/>
                <a:ea typeface="Roboto"/>
                <a:cs typeface="Roboto"/>
                <a:sym typeface="Roboto"/>
              </a:rPr>
              <a:t>Important Terms:</a:t>
            </a:r>
            <a:endParaRPr sz="2000" b="1" dirty="0">
              <a:solidFill>
                <a:schemeClr val="dk1"/>
              </a:solidFill>
              <a:latin typeface="Roboto"/>
              <a:ea typeface="Roboto"/>
              <a:cs typeface="Roboto"/>
              <a:sym typeface="Roboto"/>
            </a:endParaRPr>
          </a:p>
          <a:p>
            <a:pPr marL="457200" marR="0" lvl="0" algn="l" rtl="0">
              <a:spcBef>
                <a:spcPts val="0"/>
              </a:spcBef>
              <a:spcAft>
                <a:spcPts val="600"/>
              </a:spcAft>
              <a:buNone/>
            </a:pPr>
            <a:r>
              <a:rPr lang="en-US" sz="2000" i="1" dirty="0">
                <a:solidFill>
                  <a:schemeClr val="dk1"/>
                </a:solidFill>
                <a:latin typeface="Roboto"/>
                <a:ea typeface="Roboto"/>
                <a:cs typeface="Roboto"/>
                <a:sym typeface="Roboto"/>
              </a:rPr>
              <a:t>Type 1 Hypervisor | Virtual Machine | Node</a:t>
            </a:r>
            <a:endParaRPr sz="2000" i="1" dirty="0">
              <a:solidFill>
                <a:schemeClr val="dk1"/>
              </a:solidFill>
              <a:latin typeface="Roboto"/>
              <a:ea typeface="Roboto"/>
              <a:cs typeface="Roboto"/>
              <a:sym typeface="Roboto"/>
            </a:endParaRPr>
          </a:p>
        </p:txBody>
      </p:sp>
      <p:pic>
        <p:nvPicPr>
          <p:cNvPr id="131" name="Google Shape;131;g302bd11f498_0_211"/>
          <p:cNvPicPr preferRelativeResize="0"/>
          <p:nvPr/>
        </p:nvPicPr>
        <p:blipFill>
          <a:blip r:embed="rId3">
            <a:alphaModFix/>
          </a:blip>
          <a:stretch>
            <a:fillRect/>
          </a:stretch>
        </p:blipFill>
        <p:spPr>
          <a:xfrm>
            <a:off x="8150915" y="1690825"/>
            <a:ext cx="2843350" cy="2707952"/>
          </a:xfrm>
          <a:prstGeom prst="rect">
            <a:avLst/>
          </a:prstGeom>
          <a:noFill/>
          <a:ln>
            <a:noFill/>
          </a:ln>
        </p:spPr>
      </p:pic>
      <p:sp>
        <p:nvSpPr>
          <p:cNvPr id="7" name="TextBox 6">
            <a:extLst>
              <a:ext uri="{FF2B5EF4-FFF2-40B4-BE49-F238E27FC236}">
                <a16:creationId xmlns:a16="http://schemas.microsoft.com/office/drawing/2014/main" id="{71D3A99C-22CB-15E5-73F0-09216FF712C2}"/>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01.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
        <p:nvSpPr>
          <p:cNvPr id="4" name="TextBox 3">
            <a:extLst>
              <a:ext uri="{FF2B5EF4-FFF2-40B4-BE49-F238E27FC236}">
                <a16:creationId xmlns:a16="http://schemas.microsoft.com/office/drawing/2014/main" id="{27B5868C-9385-1B27-F20B-620B23062A1F}"/>
              </a:ext>
            </a:extLst>
          </p:cNvPr>
          <p:cNvSpPr txBox="1"/>
          <p:nvPr/>
        </p:nvSpPr>
        <p:spPr>
          <a:xfrm>
            <a:off x="1228273" y="5799314"/>
            <a:ext cx="3701837" cy="215444"/>
          </a:xfrm>
          <a:prstGeom prst="rect">
            <a:avLst/>
          </a:prstGeom>
          <a:noFill/>
        </p:spPr>
        <p:txBody>
          <a:bodyPr wrap="square" rtlCol="0">
            <a:spAutoFit/>
          </a:bodyPr>
          <a:lstStyle/>
          <a:p>
            <a:r>
              <a:rPr lang="en-US" sz="800" b="0" i="0" dirty="0">
                <a:solidFill>
                  <a:srgbClr val="1D1C1D"/>
                </a:solidFill>
                <a:effectLst/>
                <a:latin typeface="+mj-lt"/>
              </a:rPr>
              <a:t>Proxmox® is a registered trademark of Proxmox Server Solutions GmbH.</a:t>
            </a:r>
            <a:endParaRPr lang="en-US" sz="800" dirty="0">
              <a:latin typeface="+mj-lt"/>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684"/>
        <p:cNvGrpSpPr/>
        <p:nvPr/>
      </p:nvGrpSpPr>
      <p:grpSpPr>
        <a:xfrm>
          <a:off x="0" y="0"/>
          <a:ext cx="0" cy="0"/>
          <a:chOff x="0" y="0"/>
          <a:chExt cx="0" cy="0"/>
        </a:xfrm>
      </p:grpSpPr>
      <p:sp>
        <p:nvSpPr>
          <p:cNvPr id="685" name="Google Shape;685;g302bd11f498_0_30"/>
          <p:cNvSpPr txBox="1">
            <a:spLocks noGrp="1"/>
          </p:cNvSpPr>
          <p:nvPr>
            <p:ph type="title"/>
          </p:nvPr>
        </p:nvSpPr>
        <p:spPr>
          <a:xfrm>
            <a:off x="838200" y="365125"/>
            <a:ext cx="10515600" cy="52833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b="0" dirty="0"/>
              <a:t>Module 07.</a:t>
            </a:r>
            <a:endParaRPr b="0" dirty="0"/>
          </a:p>
          <a:p>
            <a:pPr marL="0" lvl="0" indent="0" algn="l" rtl="0">
              <a:lnSpc>
                <a:spcPct val="100000"/>
              </a:lnSpc>
              <a:spcBef>
                <a:spcPts val="0"/>
              </a:spcBef>
              <a:spcAft>
                <a:spcPts val="0"/>
              </a:spcAft>
              <a:buNone/>
            </a:pPr>
            <a:r>
              <a:rPr lang="en-US" dirty="0"/>
              <a:t>Proxmox VE User, VM &amp; CT Management</a:t>
            </a:r>
            <a:endParaRPr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689"/>
        <p:cNvGrpSpPr/>
        <p:nvPr/>
      </p:nvGrpSpPr>
      <p:grpSpPr>
        <a:xfrm>
          <a:off x="0" y="0"/>
          <a:ext cx="0" cy="0"/>
          <a:chOff x="0" y="0"/>
          <a:chExt cx="0" cy="0"/>
        </a:xfrm>
      </p:grpSpPr>
      <p:sp>
        <p:nvSpPr>
          <p:cNvPr id="690" name="Google Shape;690;g302bd11f498_0_72"/>
          <p:cNvSpPr txBox="1">
            <a:spLocks noGrp="1"/>
          </p:cNvSpPr>
          <p:nvPr>
            <p:ph type="title"/>
          </p:nvPr>
        </p:nvSpPr>
        <p:spPr>
          <a:xfrm>
            <a:off x="838200" y="612552"/>
            <a:ext cx="10515600" cy="1325700"/>
          </a:xfrm>
          <a:prstGeom prst="rect">
            <a:avLst/>
          </a:prstGeom>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None/>
            </a:pPr>
            <a:r>
              <a:rPr lang="en-US" b="0"/>
              <a:t>Module 07.</a:t>
            </a:r>
            <a:endParaRPr b="0"/>
          </a:p>
          <a:p>
            <a:pPr marL="0" lvl="0" indent="0" algn="l" rtl="0">
              <a:lnSpc>
                <a:spcPct val="100000"/>
              </a:lnSpc>
              <a:spcBef>
                <a:spcPts val="0"/>
              </a:spcBef>
              <a:spcAft>
                <a:spcPts val="0"/>
              </a:spcAft>
              <a:buNone/>
            </a:pPr>
            <a:r>
              <a:rPr lang="en-US"/>
              <a:t>Overview and Learning Objectives</a:t>
            </a:r>
            <a:endParaRPr/>
          </a:p>
        </p:txBody>
      </p:sp>
      <p:sp>
        <p:nvSpPr>
          <p:cNvPr id="691" name="Google Shape;691;g302bd11f498_0_72"/>
          <p:cNvSpPr txBox="1">
            <a:spLocks noGrp="1"/>
          </p:cNvSpPr>
          <p:nvPr>
            <p:ph type="title"/>
          </p:nvPr>
        </p:nvSpPr>
        <p:spPr>
          <a:xfrm>
            <a:off x="937592" y="2465024"/>
            <a:ext cx="9185354" cy="3852600"/>
          </a:xfrm>
          <a:prstGeom prst="rect">
            <a:avLst/>
          </a:prstGeom>
        </p:spPr>
        <p:txBody>
          <a:bodyPr spcFirstLastPara="1" wrap="square" lIns="91425" tIns="45700" rIns="91425" bIns="45700" anchor="t" anchorCtr="0">
            <a:normAutofit/>
          </a:bodyPr>
          <a:lstStyle/>
          <a:p>
            <a:pPr marL="0" lvl="0" indent="0" algn="l" rtl="0">
              <a:lnSpc>
                <a:spcPct val="100000"/>
              </a:lnSpc>
              <a:spcBef>
                <a:spcPts val="0"/>
              </a:spcBef>
              <a:spcAft>
                <a:spcPts val="600"/>
              </a:spcAft>
              <a:buNone/>
            </a:pPr>
            <a:r>
              <a:rPr lang="en-US" sz="2000" b="0" dirty="0"/>
              <a:t>In this module, we will learn basic user, VM, and container management skills and best practices.</a:t>
            </a:r>
            <a:endParaRPr sz="2000" b="0" dirty="0"/>
          </a:p>
          <a:p>
            <a:pPr marL="0" lvl="0" indent="0" algn="l" rtl="0">
              <a:lnSpc>
                <a:spcPct val="100000"/>
              </a:lnSpc>
              <a:spcBef>
                <a:spcPts val="0"/>
              </a:spcBef>
              <a:spcAft>
                <a:spcPts val="600"/>
              </a:spcAft>
              <a:buNone/>
            </a:pPr>
            <a:endParaRPr sz="2000" b="0" dirty="0"/>
          </a:p>
          <a:p>
            <a:pPr marL="0" lvl="0" indent="0" algn="l" rtl="0">
              <a:lnSpc>
                <a:spcPct val="100000"/>
              </a:lnSpc>
              <a:spcBef>
                <a:spcPts val="0"/>
              </a:spcBef>
              <a:spcAft>
                <a:spcPts val="600"/>
              </a:spcAft>
              <a:buNone/>
            </a:pPr>
            <a:r>
              <a:rPr lang="en-US" sz="2000" dirty="0"/>
              <a:t>Learning Objectives</a:t>
            </a:r>
            <a:endParaRPr sz="2000" dirty="0"/>
          </a:p>
          <a:p>
            <a:pPr marL="457200" lvl="0" indent="-406400" algn="l" rtl="0">
              <a:lnSpc>
                <a:spcPct val="100000"/>
              </a:lnSpc>
              <a:spcBef>
                <a:spcPts val="0"/>
              </a:spcBef>
              <a:spcAft>
                <a:spcPts val="600"/>
              </a:spcAft>
              <a:buSzPct val="100000"/>
              <a:buAutoNum type="arabicPeriod"/>
            </a:pPr>
            <a:r>
              <a:rPr lang="en-US" sz="2000" b="0" dirty="0"/>
              <a:t>Understand how user management/authentication works.</a:t>
            </a:r>
            <a:endParaRPr sz="2000" b="0" dirty="0"/>
          </a:p>
          <a:p>
            <a:pPr marL="457200" lvl="0" indent="-406400" algn="l" rtl="0">
              <a:lnSpc>
                <a:spcPct val="100000"/>
              </a:lnSpc>
              <a:spcBef>
                <a:spcPts val="0"/>
              </a:spcBef>
              <a:spcAft>
                <a:spcPts val="600"/>
              </a:spcAft>
              <a:buSzPct val="100000"/>
              <a:buAutoNum type="arabicPeriod"/>
            </a:pPr>
            <a:r>
              <a:rPr lang="en-US" sz="2000" b="0" dirty="0"/>
              <a:t>Identify main VM and container differences, plus how to deploy/configure them.</a:t>
            </a:r>
            <a:endParaRPr sz="2000" b="0" dirty="0"/>
          </a:p>
          <a:p>
            <a:pPr marL="457200" lvl="0" indent="-406400" algn="l" rtl="0">
              <a:lnSpc>
                <a:spcPct val="100000"/>
              </a:lnSpc>
              <a:spcBef>
                <a:spcPts val="0"/>
              </a:spcBef>
              <a:spcAft>
                <a:spcPts val="600"/>
              </a:spcAft>
              <a:buSzPct val="100000"/>
              <a:buAutoNum type="arabicPeriod"/>
            </a:pPr>
            <a:r>
              <a:rPr lang="en-US" sz="2000" b="0" dirty="0"/>
              <a:t>Learn basic CLI commands in </a:t>
            </a:r>
            <a:r>
              <a:rPr lang="en-US" sz="2000" b="0" i="1" dirty="0"/>
              <a:t>Proxmox VE</a:t>
            </a:r>
            <a:r>
              <a:rPr lang="en-US" sz="2000" b="0" dirty="0"/>
              <a:t>.</a:t>
            </a:r>
            <a:endParaRPr sz="2000" b="0"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696" name="Google Shape;696;g2d3bc681343_0_0"/>
          <p:cNvSpPr txBox="1">
            <a:spLocks noGrp="1"/>
          </p:cNvSpPr>
          <p:nvPr>
            <p:ph type="title"/>
          </p:nvPr>
        </p:nvSpPr>
        <p:spPr>
          <a:xfrm>
            <a:off x="838200" y="655583"/>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t>System Access: Roles, Users and More</a:t>
            </a:r>
            <a:endParaRPr dirty="0"/>
          </a:p>
        </p:txBody>
      </p:sp>
      <p:sp>
        <p:nvSpPr>
          <p:cNvPr id="697" name="Google Shape;697;g2d3bc681343_0_0"/>
          <p:cNvSpPr txBox="1"/>
          <p:nvPr/>
        </p:nvSpPr>
        <p:spPr>
          <a:xfrm>
            <a:off x="1074077" y="1979021"/>
            <a:ext cx="9028181" cy="3323946"/>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n-US" sz="2000" dirty="0">
                <a:solidFill>
                  <a:schemeClr val="dk1"/>
                </a:solidFill>
                <a:latin typeface="Roboto"/>
                <a:ea typeface="Roboto"/>
                <a:cs typeface="Roboto"/>
                <a:sym typeface="Roboto"/>
              </a:rPr>
              <a:t>Access to an SDDC is key; only those who must perform task </a:t>
            </a:r>
            <a:r>
              <a:rPr lang="en-US" sz="2000" i="1" dirty="0">
                <a:solidFill>
                  <a:schemeClr val="dk1"/>
                </a:solidFill>
                <a:latin typeface="Roboto"/>
                <a:ea typeface="Roboto"/>
                <a:cs typeface="Roboto"/>
                <a:sym typeface="Roboto"/>
              </a:rPr>
              <a:t>A</a:t>
            </a:r>
            <a:r>
              <a:rPr lang="en-US" sz="2000" dirty="0">
                <a:solidFill>
                  <a:schemeClr val="dk1"/>
                </a:solidFill>
                <a:latin typeface="Roboto"/>
                <a:ea typeface="Roboto"/>
                <a:cs typeface="Roboto"/>
                <a:sym typeface="Roboto"/>
              </a:rPr>
              <a:t> should be able to do it. If not, it becomes a risk, and risks must be taken seriously.</a:t>
            </a:r>
            <a:endParaRPr sz="2000" dirty="0">
              <a:solidFill>
                <a:schemeClr val="dk1"/>
              </a:solidFill>
              <a:latin typeface="Roboto"/>
              <a:ea typeface="Roboto"/>
              <a:cs typeface="Roboto"/>
              <a:sym typeface="Roboto"/>
            </a:endParaRPr>
          </a:p>
          <a:p>
            <a:pPr marL="0" lvl="0" indent="0" algn="l" rtl="0">
              <a:spcBef>
                <a:spcPts val="0"/>
              </a:spcBef>
              <a:spcAft>
                <a:spcPts val="0"/>
              </a:spcAft>
              <a:buNone/>
            </a:pPr>
            <a:endParaRPr sz="2000" dirty="0">
              <a:solidFill>
                <a:schemeClr val="dk1"/>
              </a:solidFill>
              <a:latin typeface="Roboto"/>
              <a:ea typeface="Roboto"/>
              <a:cs typeface="Roboto"/>
              <a:sym typeface="Roboto"/>
            </a:endParaRPr>
          </a:p>
          <a:p>
            <a:pPr marL="0" lvl="0" indent="0" algn="l" rtl="0">
              <a:spcBef>
                <a:spcPts val="0"/>
              </a:spcBef>
              <a:spcAft>
                <a:spcPts val="600"/>
              </a:spcAft>
              <a:buNone/>
            </a:pPr>
            <a:r>
              <a:rPr lang="en-US" sz="2000" dirty="0">
                <a:solidFill>
                  <a:schemeClr val="dk1"/>
                </a:solidFill>
                <a:latin typeface="Roboto"/>
                <a:ea typeface="Roboto"/>
                <a:cs typeface="Roboto"/>
                <a:sym typeface="Roboto"/>
              </a:rPr>
              <a:t>In Proxmox VE, access control is maintained in two ways: </a:t>
            </a:r>
          </a:p>
          <a:p>
            <a:pPr marL="342900" lvl="0" indent="-342900" algn="l" rtl="0">
              <a:spcBef>
                <a:spcPts val="0"/>
              </a:spcBef>
              <a:spcAft>
                <a:spcPts val="600"/>
              </a:spcAft>
              <a:buSzPct val="150000"/>
              <a:buFont typeface="Arial" panose="020B0604020202020204" pitchFamily="34" charset="0"/>
              <a:buChar char="•"/>
            </a:pPr>
            <a:r>
              <a:rPr lang="en-US" sz="2000" dirty="0">
                <a:solidFill>
                  <a:schemeClr val="dk1"/>
                </a:solidFill>
                <a:latin typeface="Roboto"/>
                <a:ea typeface="Roboto"/>
                <a:cs typeface="Roboto"/>
                <a:sym typeface="Roboto"/>
              </a:rPr>
              <a:t>Authentication</a:t>
            </a:r>
          </a:p>
          <a:p>
            <a:pPr marL="1150938" lvl="0" indent="-342900" algn="l" rtl="0">
              <a:spcBef>
                <a:spcPts val="0"/>
              </a:spcBef>
              <a:spcAft>
                <a:spcPts val="600"/>
              </a:spcAft>
              <a:buFont typeface="Arial" panose="020B0604020202020204" pitchFamily="34" charset="0"/>
              <a:buChar char="•"/>
            </a:pPr>
            <a:r>
              <a:rPr lang="en-US" sz="2000" dirty="0">
                <a:solidFill>
                  <a:schemeClr val="dk1"/>
                </a:solidFill>
                <a:latin typeface="Roboto"/>
                <a:ea typeface="Roboto"/>
                <a:cs typeface="Roboto"/>
                <a:sym typeface="Roboto"/>
              </a:rPr>
              <a:t>Who is allowed access (usernames  and passwords)</a:t>
            </a:r>
          </a:p>
          <a:p>
            <a:pPr marL="342900" lvl="0" indent="-342900" algn="l" rtl="0">
              <a:spcBef>
                <a:spcPts val="0"/>
              </a:spcBef>
              <a:spcAft>
                <a:spcPts val="600"/>
              </a:spcAft>
              <a:buSzPct val="150000"/>
              <a:buFont typeface="Arial" panose="020B0604020202020204" pitchFamily="34" charset="0"/>
              <a:buChar char="•"/>
            </a:pPr>
            <a:r>
              <a:rPr lang="en-US" sz="2000" dirty="0">
                <a:solidFill>
                  <a:schemeClr val="dk1"/>
                </a:solidFill>
                <a:latin typeface="Roboto"/>
                <a:ea typeface="Roboto"/>
                <a:cs typeface="Roboto"/>
                <a:sym typeface="Roboto"/>
              </a:rPr>
              <a:t>Authorization</a:t>
            </a:r>
          </a:p>
          <a:p>
            <a:pPr marL="1150938" lvl="0" indent="-342900" algn="l" rtl="0">
              <a:spcBef>
                <a:spcPts val="0"/>
              </a:spcBef>
              <a:spcAft>
                <a:spcPts val="600"/>
              </a:spcAft>
              <a:buFont typeface="Arial" panose="020B0604020202020204" pitchFamily="34" charset="0"/>
              <a:buChar char="•"/>
            </a:pPr>
            <a:r>
              <a:rPr lang="en-US" sz="2000" dirty="0">
                <a:solidFill>
                  <a:schemeClr val="dk1"/>
                </a:solidFill>
                <a:latin typeface="Roboto"/>
                <a:ea typeface="Roboto"/>
                <a:cs typeface="Roboto"/>
                <a:sym typeface="Roboto"/>
              </a:rPr>
              <a:t>What can a user do once they are authenticated</a:t>
            </a:r>
          </a:p>
          <a:p>
            <a:pPr marL="355600" lvl="0" indent="-342900" algn="l" rtl="0">
              <a:spcBef>
                <a:spcPts val="0"/>
              </a:spcBef>
              <a:spcAft>
                <a:spcPts val="600"/>
              </a:spcAft>
              <a:buSzPct val="150000"/>
              <a:buFont typeface="Arial" panose="020B0604020202020204" pitchFamily="34" charset="0"/>
              <a:buChar char="•"/>
            </a:pPr>
            <a:r>
              <a:rPr lang="en-US" sz="2000" dirty="0">
                <a:solidFill>
                  <a:schemeClr val="dk1"/>
                </a:solidFill>
                <a:latin typeface="Roboto"/>
                <a:ea typeface="Roboto"/>
                <a:cs typeface="Roboto"/>
                <a:sym typeface="Roboto"/>
              </a:rPr>
              <a:t>Proxmox VE controls access using:</a:t>
            </a:r>
          </a:p>
        </p:txBody>
      </p:sp>
      <p:sp>
        <p:nvSpPr>
          <p:cNvPr id="2" name="TextBox 1">
            <a:extLst>
              <a:ext uri="{FF2B5EF4-FFF2-40B4-BE49-F238E27FC236}">
                <a16:creationId xmlns:a16="http://schemas.microsoft.com/office/drawing/2014/main" id="{A3E72B8F-BDBB-D8AB-01DE-EF6D2A2DFFBE}"/>
              </a:ext>
            </a:extLst>
          </p:cNvPr>
          <p:cNvSpPr txBox="1"/>
          <p:nvPr/>
        </p:nvSpPr>
        <p:spPr>
          <a:xfrm>
            <a:off x="1659988" y="5302967"/>
            <a:ext cx="2560319"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t>Users</a:t>
            </a:r>
          </a:p>
          <a:p>
            <a:pPr marL="285750" indent="-285750">
              <a:buFont typeface="Arial" panose="020B0604020202020204" pitchFamily="34" charset="0"/>
              <a:buChar char="•"/>
            </a:pPr>
            <a:r>
              <a:rPr lang="en-US" sz="2000" dirty="0"/>
              <a:t>Groups</a:t>
            </a:r>
          </a:p>
          <a:p>
            <a:pPr marL="285750" indent="-285750">
              <a:buFont typeface="Arial" panose="020B0604020202020204" pitchFamily="34" charset="0"/>
              <a:buChar char="•"/>
            </a:pPr>
            <a:r>
              <a:rPr lang="en-US" sz="2000" dirty="0"/>
              <a:t>Permissions</a:t>
            </a:r>
          </a:p>
        </p:txBody>
      </p:sp>
      <p:sp>
        <p:nvSpPr>
          <p:cNvPr id="3" name="TextBox 2">
            <a:extLst>
              <a:ext uri="{FF2B5EF4-FFF2-40B4-BE49-F238E27FC236}">
                <a16:creationId xmlns:a16="http://schemas.microsoft.com/office/drawing/2014/main" id="{F446391C-9F6F-0AD0-2B86-D63ED7D84F97}"/>
              </a:ext>
            </a:extLst>
          </p:cNvPr>
          <p:cNvSpPr txBox="1"/>
          <p:nvPr/>
        </p:nvSpPr>
        <p:spPr>
          <a:xfrm>
            <a:off x="4456184" y="5302966"/>
            <a:ext cx="4448665"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t>Roles</a:t>
            </a:r>
          </a:p>
          <a:p>
            <a:pPr marL="285750" indent="-285750">
              <a:buFont typeface="Arial" panose="020B0604020202020204" pitchFamily="34" charset="0"/>
              <a:buChar char="•"/>
            </a:pPr>
            <a:r>
              <a:rPr lang="en-US" sz="2000" dirty="0"/>
              <a:t>Realms</a:t>
            </a:r>
          </a:p>
          <a:p>
            <a:pPr marL="285750" indent="-285750">
              <a:buFont typeface="Arial" panose="020B0604020202020204" pitchFamily="34" charset="0"/>
              <a:buChar char="•"/>
            </a:pPr>
            <a:r>
              <a:rPr lang="en-US" sz="2000" dirty="0"/>
              <a:t>Two-Factor Authentication (2FA)</a:t>
            </a:r>
          </a:p>
        </p:txBody>
      </p:sp>
      <p:sp>
        <p:nvSpPr>
          <p:cNvPr id="5" name="TextBox 4">
            <a:extLst>
              <a:ext uri="{FF2B5EF4-FFF2-40B4-BE49-F238E27FC236}">
                <a16:creationId xmlns:a16="http://schemas.microsoft.com/office/drawing/2014/main" id="{95797839-8525-4D7F-FB72-3EE6140A733B}"/>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sp>
        <p:nvSpPr>
          <p:cNvPr id="702" name="Google Shape;702;g2d3bc681343_0_10"/>
          <p:cNvSpPr txBox="1">
            <a:spLocks noGrp="1"/>
          </p:cNvSpPr>
          <p:nvPr>
            <p:ph type="title"/>
          </p:nvPr>
        </p:nvSpPr>
        <p:spPr>
          <a:xfrm>
            <a:off x="838200" y="569521"/>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dk1"/>
              </a:buClr>
              <a:buSzPts val="1100"/>
              <a:buFont typeface="Arial"/>
              <a:buNone/>
            </a:pPr>
            <a:r>
              <a:rPr lang="en-US">
                <a:latin typeface="Roboto" panose="02000000000000000000" pitchFamily="2" charset="0"/>
                <a:ea typeface="Roboto" panose="02000000000000000000" pitchFamily="2" charset="0"/>
              </a:rPr>
              <a:t>Important Security Concepts</a:t>
            </a:r>
            <a:endParaRPr>
              <a:latin typeface="Roboto" panose="02000000000000000000" pitchFamily="2" charset="0"/>
              <a:ea typeface="Roboto" panose="02000000000000000000" pitchFamily="2" charset="0"/>
            </a:endParaRPr>
          </a:p>
        </p:txBody>
      </p:sp>
      <p:sp>
        <p:nvSpPr>
          <p:cNvPr id="703" name="Google Shape;703;g2d3bc681343_0_10"/>
          <p:cNvSpPr/>
          <p:nvPr/>
        </p:nvSpPr>
        <p:spPr>
          <a:xfrm>
            <a:off x="988547" y="1835276"/>
            <a:ext cx="2130900" cy="13257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Users</a:t>
            </a:r>
            <a:endParaRPr sz="2000" dirty="0">
              <a:solidFill>
                <a:schemeClr val="lt1"/>
              </a:solidFill>
              <a:latin typeface="Roboto" panose="02000000000000000000" pitchFamily="2" charset="0"/>
              <a:ea typeface="Roboto" panose="02000000000000000000" pitchFamily="2" charset="0"/>
            </a:endParaRPr>
          </a:p>
        </p:txBody>
      </p:sp>
      <p:sp>
        <p:nvSpPr>
          <p:cNvPr id="704" name="Google Shape;704;g2d3bc681343_0_10"/>
          <p:cNvSpPr/>
          <p:nvPr/>
        </p:nvSpPr>
        <p:spPr>
          <a:xfrm>
            <a:off x="988547" y="3259352"/>
            <a:ext cx="2130900" cy="1106842"/>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Groups</a:t>
            </a:r>
            <a:endParaRPr sz="2000">
              <a:solidFill>
                <a:schemeClr val="lt1"/>
              </a:solidFill>
              <a:latin typeface="Roboto" panose="02000000000000000000" pitchFamily="2" charset="0"/>
              <a:ea typeface="Roboto" panose="02000000000000000000" pitchFamily="2" charset="0"/>
            </a:endParaRPr>
          </a:p>
        </p:txBody>
      </p:sp>
      <p:sp>
        <p:nvSpPr>
          <p:cNvPr id="705" name="Google Shape;705;g2d3bc681343_0_10"/>
          <p:cNvSpPr/>
          <p:nvPr/>
        </p:nvSpPr>
        <p:spPr>
          <a:xfrm>
            <a:off x="988547" y="4464573"/>
            <a:ext cx="2130900" cy="1247742"/>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Roles</a:t>
            </a:r>
            <a:endParaRPr sz="2000">
              <a:solidFill>
                <a:schemeClr val="lt1"/>
              </a:solidFill>
              <a:latin typeface="Roboto" panose="02000000000000000000" pitchFamily="2" charset="0"/>
              <a:ea typeface="Roboto" panose="02000000000000000000" pitchFamily="2" charset="0"/>
            </a:endParaRPr>
          </a:p>
        </p:txBody>
      </p:sp>
      <p:sp>
        <p:nvSpPr>
          <p:cNvPr id="706" name="Google Shape;706;g2d3bc681343_0_10"/>
          <p:cNvSpPr/>
          <p:nvPr/>
        </p:nvSpPr>
        <p:spPr>
          <a:xfrm>
            <a:off x="3195135" y="1835276"/>
            <a:ext cx="6852507" cy="13257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Represent individual accounts identified by a username.</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Are assigned a Role, which includes Permissions.</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Belong to a specific Realm, where they are authenticated.</a:t>
            </a:r>
            <a:endParaRPr sz="1800" dirty="0">
              <a:solidFill>
                <a:schemeClr val="dk1"/>
              </a:solidFill>
              <a:latin typeface="Roboto" panose="02000000000000000000" pitchFamily="2" charset="0"/>
              <a:ea typeface="Roboto" panose="02000000000000000000" pitchFamily="2" charset="0"/>
            </a:endParaRPr>
          </a:p>
        </p:txBody>
      </p:sp>
      <p:sp>
        <p:nvSpPr>
          <p:cNvPr id="707" name="Google Shape;707;g2d3bc681343_0_10"/>
          <p:cNvSpPr/>
          <p:nvPr/>
        </p:nvSpPr>
        <p:spPr>
          <a:xfrm>
            <a:off x="3195135" y="3259352"/>
            <a:ext cx="6852507" cy="1106842"/>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Simplify management by bundling users together.</a:t>
            </a:r>
            <a:endParaRPr sz="1800" dirty="0">
              <a:solidFill>
                <a:schemeClr val="dk1"/>
              </a:solidFill>
              <a:latin typeface="Roboto" panose="02000000000000000000" pitchFamily="2" charset="0"/>
              <a:ea typeface="Roboto" panose="02000000000000000000" pitchFamily="2" charset="0"/>
            </a:endParaRPr>
          </a:p>
        </p:txBody>
      </p:sp>
      <p:sp>
        <p:nvSpPr>
          <p:cNvPr id="708" name="Google Shape;708;g2d3bc681343_0_10"/>
          <p:cNvSpPr/>
          <p:nvPr/>
        </p:nvSpPr>
        <p:spPr>
          <a:xfrm>
            <a:off x="3195135" y="4464573"/>
            <a:ext cx="6852507" cy="1247742"/>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Define a set of permissions based on a </a:t>
            </a:r>
            <a:r>
              <a:rPr lang="en-US" sz="1800" i="1" dirty="0">
                <a:solidFill>
                  <a:schemeClr val="dk1"/>
                </a:solidFill>
                <a:latin typeface="Roboto" panose="02000000000000000000" pitchFamily="2" charset="0"/>
                <a:ea typeface="Roboto" panose="02000000000000000000" pitchFamily="2" charset="0"/>
              </a:rPr>
              <a:t>role</a:t>
            </a:r>
            <a:r>
              <a:rPr lang="en-US" sz="1800" dirty="0">
                <a:solidFill>
                  <a:schemeClr val="dk1"/>
                </a:solidFill>
                <a:latin typeface="Roboto" panose="02000000000000000000" pitchFamily="2" charset="0"/>
                <a:ea typeface="Roboto" panose="02000000000000000000" pitchFamily="2" charset="0"/>
              </a:rPr>
              <a:t> rather than an individual user. </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Examples: Admin, No Access, VMAdmin, CTAdmin, Auditor</a:t>
            </a:r>
            <a:endParaRPr sz="1800" dirty="0">
              <a:solidFill>
                <a:schemeClr val="dk1"/>
              </a:solidFill>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BB43FD53-05FD-C587-07D5-A0B3DFF0BD9A}"/>
              </a:ext>
            </a:extLst>
          </p:cNvPr>
          <p:cNvSpPr txBox="1"/>
          <p:nvPr/>
        </p:nvSpPr>
        <p:spPr>
          <a:xfrm>
            <a:off x="2674620" y="5885308"/>
            <a:ext cx="6598472" cy="369332"/>
          </a:xfrm>
          <a:prstGeom prst="rect">
            <a:avLst/>
          </a:prstGeom>
          <a:noFill/>
        </p:spPr>
        <p:txBody>
          <a:bodyPr wrap="square">
            <a:spAutoFit/>
          </a:bodyPr>
          <a:lstStyle/>
          <a:p>
            <a:pPr marL="0" lvl="0" indent="0" algn="l" rtl="0">
              <a:spcBef>
                <a:spcPts val="0"/>
              </a:spcBef>
              <a:spcAft>
                <a:spcPts val="0"/>
              </a:spcAft>
              <a:buNone/>
            </a:pPr>
            <a:r>
              <a:rPr lang="en-US" sz="1800" b="1" i="1" dirty="0">
                <a:solidFill>
                  <a:srgbClr val="005C99"/>
                </a:solidFill>
                <a:highlight>
                  <a:srgbClr val="E7F0F9"/>
                </a:highlight>
                <a:latin typeface="Roboto"/>
                <a:ea typeface="Roboto"/>
                <a:cs typeface="Roboto"/>
                <a:sym typeface="Roboto"/>
              </a:rPr>
              <a:t>Note</a:t>
            </a:r>
            <a:r>
              <a:rPr lang="en-US" sz="1800" i="1" dirty="0">
                <a:solidFill>
                  <a:srgbClr val="005C99"/>
                </a:solidFill>
                <a:highlight>
                  <a:srgbClr val="E7F0F9"/>
                </a:highlight>
                <a:latin typeface="Roboto"/>
                <a:ea typeface="Roboto"/>
                <a:cs typeface="Roboto"/>
                <a:sym typeface="Roboto"/>
              </a:rPr>
              <a:t>: In Proxmox VE, permissions are referred to as Privileges.</a:t>
            </a:r>
          </a:p>
        </p:txBody>
      </p:sp>
      <p:sp>
        <p:nvSpPr>
          <p:cNvPr id="5" name="TextBox 4">
            <a:extLst>
              <a:ext uri="{FF2B5EF4-FFF2-40B4-BE49-F238E27FC236}">
                <a16:creationId xmlns:a16="http://schemas.microsoft.com/office/drawing/2014/main" id="{95CD89B6-B975-165E-E5D5-536DAF080114}"/>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sp>
        <p:nvSpPr>
          <p:cNvPr id="713" name="Google Shape;713;g2d3bc681343_0_2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dk1"/>
              </a:buClr>
              <a:buSzPts val="1100"/>
              <a:buFont typeface="Arial"/>
              <a:buNone/>
            </a:pPr>
            <a:r>
              <a:rPr lang="en-US">
                <a:latin typeface="Roboto" panose="02000000000000000000" pitchFamily="2" charset="0"/>
                <a:ea typeface="Roboto" panose="02000000000000000000" pitchFamily="2" charset="0"/>
              </a:rPr>
              <a:t>Important Security Concepts</a:t>
            </a:r>
            <a:endParaRPr>
              <a:latin typeface="Roboto" panose="02000000000000000000" pitchFamily="2" charset="0"/>
              <a:ea typeface="Roboto" panose="02000000000000000000" pitchFamily="2" charset="0"/>
            </a:endParaRPr>
          </a:p>
        </p:txBody>
      </p:sp>
      <p:sp>
        <p:nvSpPr>
          <p:cNvPr id="714" name="Google Shape;714;g2d3bc681343_0_20"/>
          <p:cNvSpPr/>
          <p:nvPr/>
        </p:nvSpPr>
        <p:spPr>
          <a:xfrm>
            <a:off x="8292678" y="1724971"/>
            <a:ext cx="2130900" cy="1594089"/>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Permissions</a:t>
            </a:r>
            <a:endParaRPr sz="2000" dirty="0">
              <a:solidFill>
                <a:schemeClr val="lt1"/>
              </a:solidFill>
              <a:latin typeface="Roboto" panose="02000000000000000000" pitchFamily="2" charset="0"/>
              <a:ea typeface="Roboto" panose="02000000000000000000" pitchFamily="2" charset="0"/>
            </a:endParaRPr>
          </a:p>
        </p:txBody>
      </p:sp>
      <p:sp>
        <p:nvSpPr>
          <p:cNvPr id="715" name="Google Shape;715;g2d3bc681343_0_20"/>
          <p:cNvSpPr/>
          <p:nvPr/>
        </p:nvSpPr>
        <p:spPr>
          <a:xfrm>
            <a:off x="8292678" y="3407488"/>
            <a:ext cx="2130900" cy="1153389"/>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Realms</a:t>
            </a:r>
            <a:endParaRPr sz="2000">
              <a:solidFill>
                <a:schemeClr val="lt1"/>
              </a:solidFill>
              <a:latin typeface="Roboto" panose="02000000000000000000" pitchFamily="2" charset="0"/>
              <a:ea typeface="Roboto" panose="02000000000000000000" pitchFamily="2" charset="0"/>
            </a:endParaRPr>
          </a:p>
        </p:txBody>
      </p:sp>
      <p:sp>
        <p:nvSpPr>
          <p:cNvPr id="716" name="Google Shape;716;g2d3bc681343_0_20"/>
          <p:cNvSpPr/>
          <p:nvPr/>
        </p:nvSpPr>
        <p:spPr>
          <a:xfrm>
            <a:off x="8292678" y="4649304"/>
            <a:ext cx="2130900" cy="13257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2FA</a:t>
            </a:r>
            <a:endParaRPr sz="2000" dirty="0">
              <a:solidFill>
                <a:schemeClr val="lt1"/>
              </a:solidFill>
              <a:latin typeface="Roboto" panose="02000000000000000000" pitchFamily="2" charset="0"/>
              <a:ea typeface="Roboto" panose="02000000000000000000" pitchFamily="2" charset="0"/>
            </a:endParaRPr>
          </a:p>
        </p:txBody>
      </p:sp>
      <p:sp>
        <p:nvSpPr>
          <p:cNvPr id="717" name="Google Shape;717;g2d3bc681343_0_20"/>
          <p:cNvSpPr/>
          <p:nvPr/>
        </p:nvSpPr>
        <p:spPr>
          <a:xfrm>
            <a:off x="946673" y="1724971"/>
            <a:ext cx="7248665" cy="159409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Controls access to an object and at what level that control is established.</a:t>
            </a:r>
          </a:p>
          <a:p>
            <a:pPr marL="457200" indent="-355600">
              <a:spcAft>
                <a:spcPts val="600"/>
              </a:spcAft>
              <a:buClr>
                <a:schemeClr val="dk1"/>
              </a:buClr>
              <a:buSzPts val="2000"/>
              <a:buFont typeface="Arial"/>
              <a:buChar char="●"/>
            </a:pPr>
            <a:r>
              <a:rPr lang="en-US" sz="1800" dirty="0">
                <a:solidFill>
                  <a:schemeClr val="dk1"/>
                </a:solidFill>
                <a:latin typeface="Roboto" panose="02000000000000000000" pitchFamily="2" charset="0"/>
                <a:ea typeface="Roboto" panose="02000000000000000000" pitchFamily="2" charset="0"/>
              </a:rPr>
              <a:t>Assigned a Path, which defines Permissions.</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Levels include; Datacenter, Node level, or VM/CT.</a:t>
            </a:r>
            <a:endParaRPr sz="1800" dirty="0">
              <a:solidFill>
                <a:schemeClr val="dk1"/>
              </a:solidFill>
              <a:latin typeface="Roboto" panose="02000000000000000000" pitchFamily="2" charset="0"/>
              <a:ea typeface="Roboto" panose="02000000000000000000" pitchFamily="2" charset="0"/>
            </a:endParaRPr>
          </a:p>
        </p:txBody>
      </p:sp>
      <p:sp>
        <p:nvSpPr>
          <p:cNvPr id="718" name="Google Shape;718;g2d3bc681343_0_20"/>
          <p:cNvSpPr/>
          <p:nvPr/>
        </p:nvSpPr>
        <p:spPr>
          <a:xfrm>
            <a:off x="946673" y="3407488"/>
            <a:ext cx="7248665" cy="1153389"/>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Specify where the user’s credentials will be authenticated.</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Types: local, LDAP, Active Directory</a:t>
            </a:r>
            <a:endParaRPr sz="1800" dirty="0">
              <a:solidFill>
                <a:schemeClr val="dk1"/>
              </a:solidFill>
              <a:latin typeface="Roboto" panose="02000000000000000000" pitchFamily="2" charset="0"/>
              <a:ea typeface="Roboto" panose="02000000000000000000" pitchFamily="2" charset="0"/>
            </a:endParaRPr>
          </a:p>
        </p:txBody>
      </p:sp>
      <p:sp>
        <p:nvSpPr>
          <p:cNvPr id="719" name="Google Shape;719;g2d3bc681343_0_20"/>
          <p:cNvSpPr/>
          <p:nvPr/>
        </p:nvSpPr>
        <p:spPr>
          <a:xfrm>
            <a:off x="946673" y="4649304"/>
            <a:ext cx="7248665" cy="13257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Adds an extra layer of security by needing to authenticate twice.</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Can be set up by the user, so each can have their own settings.</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Example: Authenticator apps, Time-Based One-Time Passwords</a:t>
            </a:r>
            <a:endParaRPr sz="1800" dirty="0">
              <a:solidFill>
                <a:schemeClr val="dk1"/>
              </a:solidFill>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92D537E7-FBAC-25AB-25E0-62F287997FBF}"/>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724" name="Google Shape;724;g2d3bc681343_0_30"/>
          <p:cNvSpPr txBox="1">
            <a:spLocks noGrp="1"/>
          </p:cNvSpPr>
          <p:nvPr>
            <p:ph type="title"/>
          </p:nvPr>
        </p:nvSpPr>
        <p:spPr>
          <a:xfrm>
            <a:off x="838200" y="461947"/>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t>Relationship Between Security Concepts</a:t>
            </a:r>
            <a:endParaRPr dirty="0"/>
          </a:p>
        </p:txBody>
      </p:sp>
      <p:sp>
        <p:nvSpPr>
          <p:cNvPr id="725" name="Google Shape;725;g2d3bc681343_0_30"/>
          <p:cNvSpPr txBox="1"/>
          <p:nvPr/>
        </p:nvSpPr>
        <p:spPr>
          <a:xfrm>
            <a:off x="868851" y="1648711"/>
            <a:ext cx="10144500" cy="4693552"/>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600"/>
              </a:spcAft>
              <a:buNone/>
            </a:pPr>
            <a:r>
              <a:rPr lang="en-US" sz="1800" b="1" dirty="0">
                <a:solidFill>
                  <a:schemeClr val="dk1"/>
                </a:solidFill>
                <a:latin typeface="Roboto"/>
                <a:ea typeface="Roboto"/>
                <a:cs typeface="Roboto"/>
                <a:sym typeface="Roboto"/>
              </a:rPr>
              <a:t>secondaryadmin</a:t>
            </a:r>
            <a:endParaRPr sz="1800" b="1"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ct val="100000"/>
              <a:buFont typeface="Roboto"/>
              <a:buAutoNum type="arabicPeriod"/>
            </a:pPr>
            <a:r>
              <a:rPr lang="en-US" sz="1800" dirty="0">
                <a:solidFill>
                  <a:schemeClr val="dk1"/>
                </a:solidFill>
                <a:latin typeface="Roboto"/>
                <a:ea typeface="Roboto"/>
                <a:cs typeface="Roboto"/>
                <a:sym typeface="Roboto"/>
              </a:rPr>
              <a:t>The user </a:t>
            </a:r>
            <a:r>
              <a:rPr lang="en-US" sz="1800" b="1" dirty="0">
                <a:solidFill>
                  <a:schemeClr val="dk1"/>
                </a:solidFill>
                <a:latin typeface="Roboto"/>
                <a:ea typeface="Roboto"/>
                <a:cs typeface="Roboto"/>
                <a:sym typeface="Roboto"/>
              </a:rPr>
              <a:t>secondaryadmin@pve </a:t>
            </a:r>
            <a:r>
              <a:rPr lang="en-US" sz="1800" dirty="0">
                <a:solidFill>
                  <a:schemeClr val="dk1"/>
                </a:solidFill>
                <a:latin typeface="Roboto"/>
                <a:ea typeface="Roboto"/>
                <a:cs typeface="Roboto"/>
                <a:sym typeface="Roboto"/>
              </a:rPr>
              <a:t>is added to a group called </a:t>
            </a:r>
            <a:r>
              <a:rPr lang="en-US" sz="1800" b="1" dirty="0">
                <a:solidFill>
                  <a:schemeClr val="dk1"/>
                </a:solidFill>
                <a:latin typeface="Roboto"/>
                <a:ea typeface="Roboto"/>
                <a:cs typeface="Roboto"/>
                <a:sym typeface="Roboto"/>
              </a:rPr>
              <a:t>pve-admins</a:t>
            </a:r>
            <a:r>
              <a:rPr lang="en-US" sz="1800" dirty="0">
                <a:solidFill>
                  <a:schemeClr val="dk1"/>
                </a:solidFill>
                <a:latin typeface="Roboto"/>
                <a:ea typeface="Roboto"/>
                <a:cs typeface="Roboto"/>
                <a:sym typeface="Roboto"/>
              </a:rPr>
              <a:t>.</a:t>
            </a:r>
            <a:endParaRPr sz="18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ct val="100000"/>
              <a:buFont typeface="Roboto"/>
              <a:buAutoNum type="arabicPeriod"/>
            </a:pPr>
            <a:r>
              <a:rPr lang="en-US" sz="1800" dirty="0">
                <a:solidFill>
                  <a:schemeClr val="dk1"/>
                </a:solidFill>
                <a:latin typeface="Roboto"/>
                <a:ea typeface="Roboto"/>
                <a:cs typeface="Roboto"/>
                <a:sym typeface="Roboto"/>
              </a:rPr>
              <a:t>The group is assigned the </a:t>
            </a:r>
            <a:r>
              <a:rPr lang="en-US" sz="1800" b="1" dirty="0">
                <a:solidFill>
                  <a:schemeClr val="dk1"/>
                </a:solidFill>
                <a:latin typeface="Roboto"/>
                <a:ea typeface="Roboto"/>
                <a:cs typeface="Roboto"/>
                <a:sym typeface="Roboto"/>
              </a:rPr>
              <a:t>Administrator </a:t>
            </a:r>
            <a:r>
              <a:rPr lang="en-US" sz="1800" dirty="0">
                <a:solidFill>
                  <a:schemeClr val="dk1"/>
                </a:solidFill>
                <a:latin typeface="Roboto"/>
                <a:ea typeface="Roboto"/>
                <a:cs typeface="Roboto"/>
                <a:sym typeface="Roboto"/>
              </a:rPr>
              <a:t>role at a datacenter level.</a:t>
            </a:r>
            <a:endParaRPr sz="18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ct val="100000"/>
              <a:buFont typeface="Roboto"/>
              <a:buAutoNum type="arabicPeriod"/>
            </a:pPr>
            <a:r>
              <a:rPr lang="en-US" sz="1800" dirty="0">
                <a:solidFill>
                  <a:schemeClr val="dk1"/>
                </a:solidFill>
                <a:latin typeface="Roboto"/>
                <a:ea typeface="Roboto"/>
                <a:cs typeface="Roboto"/>
                <a:sym typeface="Roboto"/>
              </a:rPr>
              <a:t>The role has </a:t>
            </a:r>
            <a:r>
              <a:rPr lang="en-US" sz="1800" b="1" dirty="0">
                <a:solidFill>
                  <a:schemeClr val="dk1"/>
                </a:solidFill>
                <a:latin typeface="Roboto"/>
                <a:ea typeface="Roboto"/>
                <a:cs typeface="Roboto"/>
                <a:sym typeface="Roboto"/>
              </a:rPr>
              <a:t>system-wide</a:t>
            </a:r>
            <a:r>
              <a:rPr lang="en-US" sz="1800" dirty="0">
                <a:solidFill>
                  <a:schemeClr val="dk1"/>
                </a:solidFill>
                <a:latin typeface="Roboto"/>
                <a:ea typeface="Roboto"/>
                <a:cs typeface="Roboto"/>
                <a:sym typeface="Roboto"/>
              </a:rPr>
              <a:t> permissions.</a:t>
            </a:r>
            <a:endParaRPr sz="1800" dirty="0">
              <a:solidFill>
                <a:schemeClr val="dk1"/>
              </a:solidFill>
              <a:latin typeface="Roboto"/>
              <a:ea typeface="Roboto"/>
              <a:cs typeface="Roboto"/>
              <a:sym typeface="Roboto"/>
            </a:endParaRPr>
          </a:p>
          <a:p>
            <a:pPr marL="0" lvl="0" indent="0" algn="l" rtl="0">
              <a:spcBef>
                <a:spcPts val="0"/>
              </a:spcBef>
              <a:spcAft>
                <a:spcPts val="600"/>
              </a:spcAft>
              <a:buNone/>
            </a:pPr>
            <a:r>
              <a:rPr lang="en-US" sz="1800" b="1" dirty="0">
                <a:solidFill>
                  <a:schemeClr val="dk1"/>
                </a:solidFill>
                <a:latin typeface="Roboto"/>
                <a:ea typeface="Roboto"/>
                <a:cs typeface="Roboto"/>
                <a:sym typeface="Roboto"/>
              </a:rPr>
              <a:t>	secondaryadmin </a:t>
            </a:r>
            <a:r>
              <a:rPr lang="en-US" sz="1800" dirty="0">
                <a:solidFill>
                  <a:schemeClr val="dk1"/>
                </a:solidFill>
                <a:latin typeface="Roboto"/>
                <a:ea typeface="Roboto"/>
                <a:cs typeface="Roboto"/>
                <a:sym typeface="Roboto"/>
              </a:rPr>
              <a:t>can manage anything in the system.</a:t>
            </a:r>
            <a:endParaRPr sz="1800" dirty="0">
              <a:solidFill>
                <a:schemeClr val="dk1"/>
              </a:solidFill>
              <a:latin typeface="Roboto"/>
              <a:ea typeface="Roboto"/>
              <a:cs typeface="Roboto"/>
              <a:sym typeface="Roboto"/>
            </a:endParaRPr>
          </a:p>
          <a:p>
            <a:pPr marL="0" lvl="0" indent="0" algn="l" rtl="0">
              <a:spcBef>
                <a:spcPts val="0"/>
              </a:spcBef>
              <a:spcAft>
                <a:spcPts val="600"/>
              </a:spcAft>
              <a:buNone/>
            </a:pPr>
            <a:endParaRPr sz="1050" dirty="0">
              <a:solidFill>
                <a:schemeClr val="dk1"/>
              </a:solidFill>
              <a:latin typeface="Roboto"/>
              <a:ea typeface="Roboto"/>
              <a:cs typeface="Roboto"/>
              <a:sym typeface="Roboto"/>
            </a:endParaRPr>
          </a:p>
          <a:p>
            <a:pPr marL="0" lvl="0" indent="0" algn="l" rtl="0">
              <a:spcBef>
                <a:spcPts val="0"/>
              </a:spcBef>
              <a:spcAft>
                <a:spcPts val="600"/>
              </a:spcAft>
              <a:buNone/>
            </a:pPr>
            <a:r>
              <a:rPr lang="en-US" sz="1800" b="1" dirty="0" err="1">
                <a:solidFill>
                  <a:schemeClr val="dk1"/>
                </a:solidFill>
                <a:latin typeface="Roboto"/>
                <a:ea typeface="Roboto"/>
                <a:cs typeface="Roboto"/>
                <a:sym typeface="Roboto"/>
              </a:rPr>
              <a:t>nodeadmin</a:t>
            </a:r>
            <a:endParaRPr sz="1800" b="1"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ct val="100000"/>
              <a:buFont typeface="Roboto"/>
              <a:buAutoNum type="arabicPeriod"/>
            </a:pPr>
            <a:r>
              <a:rPr lang="en-US" sz="1800" dirty="0">
                <a:solidFill>
                  <a:schemeClr val="dk1"/>
                </a:solidFill>
                <a:latin typeface="Roboto"/>
                <a:ea typeface="Roboto"/>
                <a:cs typeface="Roboto"/>
                <a:sym typeface="Roboto"/>
              </a:rPr>
              <a:t>The user </a:t>
            </a:r>
            <a:r>
              <a:rPr lang="en-US" sz="1800" b="1" dirty="0" err="1">
                <a:solidFill>
                  <a:schemeClr val="dk1"/>
                </a:solidFill>
                <a:latin typeface="Roboto"/>
                <a:ea typeface="Roboto"/>
                <a:cs typeface="Roboto"/>
                <a:sym typeface="Roboto"/>
              </a:rPr>
              <a:t>nodeadmin@pve</a:t>
            </a:r>
            <a:r>
              <a:rPr lang="en-US" sz="1800" dirty="0">
                <a:solidFill>
                  <a:schemeClr val="dk1"/>
                </a:solidFill>
                <a:latin typeface="Roboto"/>
                <a:ea typeface="Roboto"/>
                <a:cs typeface="Roboto"/>
                <a:sym typeface="Roboto"/>
              </a:rPr>
              <a:t> is added to a group called </a:t>
            </a:r>
            <a:r>
              <a:rPr lang="en-US" sz="1800" b="1" dirty="0">
                <a:solidFill>
                  <a:schemeClr val="dk1"/>
                </a:solidFill>
                <a:latin typeface="Roboto"/>
                <a:ea typeface="Roboto"/>
                <a:cs typeface="Roboto"/>
                <a:sym typeface="Roboto"/>
              </a:rPr>
              <a:t>node1-admins</a:t>
            </a:r>
            <a:r>
              <a:rPr lang="en-US" sz="1800" dirty="0">
                <a:solidFill>
                  <a:schemeClr val="dk1"/>
                </a:solidFill>
                <a:latin typeface="Roboto"/>
                <a:ea typeface="Roboto"/>
                <a:cs typeface="Roboto"/>
                <a:sym typeface="Roboto"/>
              </a:rPr>
              <a:t>.</a:t>
            </a:r>
            <a:endParaRPr sz="18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ct val="100000"/>
              <a:buFont typeface="Roboto"/>
              <a:buAutoNum type="arabicPeriod"/>
            </a:pPr>
            <a:r>
              <a:rPr lang="en-US" sz="1800" dirty="0">
                <a:solidFill>
                  <a:schemeClr val="dk1"/>
                </a:solidFill>
                <a:latin typeface="Roboto"/>
                <a:ea typeface="Roboto"/>
                <a:cs typeface="Roboto"/>
                <a:sym typeface="Roboto"/>
              </a:rPr>
              <a:t>The group is assigned the </a:t>
            </a:r>
            <a:r>
              <a:rPr lang="en-US" sz="1800" b="1" dirty="0" err="1">
                <a:solidFill>
                  <a:schemeClr val="dk1"/>
                </a:solidFill>
                <a:latin typeface="Roboto"/>
                <a:ea typeface="Roboto"/>
                <a:cs typeface="Roboto"/>
                <a:sym typeface="Roboto"/>
              </a:rPr>
              <a:t>PVEAdmin</a:t>
            </a:r>
            <a:r>
              <a:rPr lang="en-US" sz="1800" b="1" dirty="0">
                <a:solidFill>
                  <a:schemeClr val="dk1"/>
                </a:solidFill>
                <a:latin typeface="Roboto"/>
                <a:ea typeface="Roboto"/>
                <a:cs typeface="Roboto"/>
                <a:sym typeface="Roboto"/>
              </a:rPr>
              <a:t> </a:t>
            </a:r>
            <a:r>
              <a:rPr lang="en-US" sz="1800" dirty="0">
                <a:solidFill>
                  <a:schemeClr val="dk1"/>
                </a:solidFill>
                <a:latin typeface="Roboto"/>
                <a:ea typeface="Roboto"/>
                <a:cs typeface="Roboto"/>
                <a:sym typeface="Roboto"/>
              </a:rPr>
              <a:t>role for </a:t>
            </a:r>
            <a:r>
              <a:rPr lang="en-US" sz="1800" i="1" dirty="0">
                <a:solidFill>
                  <a:schemeClr val="dk1"/>
                </a:solidFill>
                <a:latin typeface="Roboto"/>
                <a:ea typeface="Roboto"/>
                <a:cs typeface="Roboto"/>
                <a:sym typeface="Roboto"/>
              </a:rPr>
              <a:t>/node1 </a:t>
            </a:r>
            <a:r>
              <a:rPr lang="en-US" sz="1800" dirty="0">
                <a:solidFill>
                  <a:schemeClr val="dk1"/>
                </a:solidFill>
                <a:latin typeface="Roboto"/>
                <a:ea typeface="Roboto"/>
                <a:cs typeface="Roboto"/>
                <a:sym typeface="Roboto"/>
              </a:rPr>
              <a:t>at the node level. </a:t>
            </a:r>
            <a:endParaRPr sz="18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ct val="100000"/>
              <a:buFont typeface="Roboto"/>
              <a:buAutoNum type="arabicPeriod"/>
            </a:pPr>
            <a:r>
              <a:rPr lang="en-US" sz="1800" dirty="0">
                <a:solidFill>
                  <a:schemeClr val="dk1"/>
                </a:solidFill>
                <a:latin typeface="Roboto"/>
                <a:ea typeface="Roboto"/>
                <a:cs typeface="Roboto"/>
                <a:sym typeface="Roboto"/>
              </a:rPr>
              <a:t>The role has </a:t>
            </a:r>
            <a:r>
              <a:rPr lang="en-US" sz="1800" b="1" dirty="0">
                <a:solidFill>
                  <a:schemeClr val="dk1"/>
                </a:solidFill>
                <a:latin typeface="Roboto"/>
                <a:ea typeface="Roboto"/>
                <a:cs typeface="Roboto"/>
                <a:sym typeface="Roboto"/>
              </a:rPr>
              <a:t>node-wide </a:t>
            </a:r>
            <a:r>
              <a:rPr lang="en-US" sz="1800" dirty="0">
                <a:solidFill>
                  <a:schemeClr val="dk1"/>
                </a:solidFill>
                <a:latin typeface="Roboto"/>
                <a:ea typeface="Roboto"/>
                <a:cs typeface="Roboto"/>
                <a:sym typeface="Roboto"/>
              </a:rPr>
              <a:t>permissions.</a:t>
            </a:r>
            <a:endParaRPr sz="1800" dirty="0">
              <a:solidFill>
                <a:schemeClr val="dk1"/>
              </a:solidFill>
              <a:latin typeface="Roboto"/>
              <a:ea typeface="Roboto"/>
              <a:cs typeface="Roboto"/>
              <a:sym typeface="Roboto"/>
            </a:endParaRPr>
          </a:p>
          <a:p>
            <a:pPr marL="0" lvl="0" indent="0" algn="l" rtl="0">
              <a:spcBef>
                <a:spcPts val="0"/>
              </a:spcBef>
              <a:spcAft>
                <a:spcPts val="600"/>
              </a:spcAft>
              <a:buNone/>
            </a:pPr>
            <a:r>
              <a:rPr lang="en-US" sz="1800" b="1" dirty="0">
                <a:solidFill>
                  <a:schemeClr val="dk1"/>
                </a:solidFill>
                <a:latin typeface="Roboto"/>
                <a:ea typeface="Roboto"/>
                <a:cs typeface="Roboto"/>
                <a:sym typeface="Roboto"/>
              </a:rPr>
              <a:t>	</a:t>
            </a:r>
            <a:r>
              <a:rPr lang="en-US" sz="1800" b="1" dirty="0" err="1">
                <a:solidFill>
                  <a:schemeClr val="dk1"/>
                </a:solidFill>
                <a:latin typeface="Roboto"/>
                <a:ea typeface="Roboto"/>
                <a:cs typeface="Roboto"/>
                <a:sym typeface="Roboto"/>
              </a:rPr>
              <a:t>nodeadmin</a:t>
            </a:r>
            <a:r>
              <a:rPr lang="en-US" sz="1800" b="1" dirty="0">
                <a:solidFill>
                  <a:schemeClr val="dk1"/>
                </a:solidFill>
                <a:latin typeface="Roboto"/>
                <a:ea typeface="Roboto"/>
                <a:cs typeface="Roboto"/>
                <a:sym typeface="Roboto"/>
              </a:rPr>
              <a:t> </a:t>
            </a:r>
            <a:r>
              <a:rPr lang="en-US" sz="1800" dirty="0">
                <a:solidFill>
                  <a:schemeClr val="dk1"/>
                </a:solidFill>
                <a:latin typeface="Roboto"/>
                <a:ea typeface="Roboto"/>
                <a:cs typeface="Roboto"/>
                <a:sym typeface="Roboto"/>
              </a:rPr>
              <a:t>can only manage a specific node.</a:t>
            </a:r>
            <a:endParaRPr sz="1800" dirty="0">
              <a:solidFill>
                <a:schemeClr val="dk1"/>
              </a:solidFill>
              <a:latin typeface="Roboto"/>
              <a:ea typeface="Roboto"/>
              <a:cs typeface="Roboto"/>
              <a:sym typeface="Roboto"/>
            </a:endParaRPr>
          </a:p>
          <a:p>
            <a:pPr marL="0" lvl="0" indent="0" algn="l" rtl="0">
              <a:spcBef>
                <a:spcPts val="0"/>
              </a:spcBef>
              <a:spcAft>
                <a:spcPts val="600"/>
              </a:spcAft>
              <a:buNone/>
            </a:pPr>
            <a:endParaRPr sz="1800" i="1" dirty="0">
              <a:solidFill>
                <a:schemeClr val="dk1"/>
              </a:solidFill>
              <a:latin typeface="Roboto"/>
              <a:ea typeface="Roboto"/>
              <a:cs typeface="Roboto"/>
              <a:sym typeface="Roboto"/>
            </a:endParaRPr>
          </a:p>
          <a:p>
            <a:pPr marL="0" lvl="0" indent="0" algn="l" rtl="0">
              <a:spcBef>
                <a:spcPts val="0"/>
              </a:spcBef>
              <a:spcAft>
                <a:spcPts val="600"/>
              </a:spcAft>
              <a:buNone/>
            </a:pPr>
            <a:r>
              <a:rPr lang="en-US" sz="1800" dirty="0">
                <a:solidFill>
                  <a:schemeClr val="dk1"/>
                </a:solidFill>
                <a:latin typeface="Roboto"/>
                <a:ea typeface="Roboto"/>
                <a:cs typeface="Roboto"/>
                <a:sym typeface="Roboto"/>
              </a:rPr>
              <a:t>These are both authenticated via the </a:t>
            </a:r>
            <a:r>
              <a:rPr lang="en-US" sz="1800" b="1" dirty="0">
                <a:solidFill>
                  <a:schemeClr val="dk1"/>
                </a:solidFill>
                <a:latin typeface="Roboto"/>
                <a:ea typeface="Roboto"/>
                <a:cs typeface="Roboto"/>
                <a:sym typeface="Roboto"/>
              </a:rPr>
              <a:t>pve (local) </a:t>
            </a:r>
            <a:r>
              <a:rPr lang="en-US" sz="1800" dirty="0">
                <a:solidFill>
                  <a:schemeClr val="dk1"/>
                </a:solidFill>
                <a:latin typeface="Roboto"/>
                <a:ea typeface="Roboto"/>
                <a:cs typeface="Roboto"/>
                <a:sym typeface="Roboto"/>
              </a:rPr>
              <a:t>realm.</a:t>
            </a:r>
            <a:endParaRPr sz="1800" dirty="0">
              <a:solidFill>
                <a:schemeClr val="dk1"/>
              </a:solidFill>
              <a:latin typeface="Roboto"/>
              <a:ea typeface="Roboto"/>
              <a:cs typeface="Roboto"/>
              <a:sym typeface="Roboto"/>
            </a:endParaRPr>
          </a:p>
        </p:txBody>
      </p:sp>
      <p:sp>
        <p:nvSpPr>
          <p:cNvPr id="3" name="TextBox 2">
            <a:extLst>
              <a:ext uri="{FF2B5EF4-FFF2-40B4-BE49-F238E27FC236}">
                <a16:creationId xmlns:a16="http://schemas.microsoft.com/office/drawing/2014/main" id="{0101AA27-5DD6-C119-8362-55D4C51DCD7E}"/>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729"/>
        <p:cNvGrpSpPr/>
        <p:nvPr/>
      </p:nvGrpSpPr>
      <p:grpSpPr>
        <a:xfrm>
          <a:off x="0" y="0"/>
          <a:ext cx="0" cy="0"/>
          <a:chOff x="0" y="0"/>
          <a:chExt cx="0" cy="0"/>
        </a:xfrm>
      </p:grpSpPr>
      <p:sp>
        <p:nvSpPr>
          <p:cNvPr id="730" name="Google Shape;730;g2d3bc681343_0_35"/>
          <p:cNvSpPr txBox="1">
            <a:spLocks noGrp="1"/>
          </p:cNvSpPr>
          <p:nvPr>
            <p:ph type="title"/>
          </p:nvPr>
        </p:nvSpPr>
        <p:spPr>
          <a:xfrm>
            <a:off x="838200" y="440431"/>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t>Realms</a:t>
            </a:r>
            <a:endParaRPr dirty="0"/>
          </a:p>
        </p:txBody>
      </p:sp>
      <p:sp>
        <p:nvSpPr>
          <p:cNvPr id="731" name="Google Shape;731;g2d3bc681343_0_35"/>
          <p:cNvSpPr txBox="1"/>
          <p:nvPr/>
        </p:nvSpPr>
        <p:spPr>
          <a:xfrm>
            <a:off x="871309" y="1780596"/>
            <a:ext cx="10144500" cy="3323946"/>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1200"/>
              </a:spcAft>
              <a:buNone/>
            </a:pPr>
            <a:r>
              <a:rPr lang="en-US" sz="2000" dirty="0">
                <a:solidFill>
                  <a:schemeClr val="dk1"/>
                </a:solidFill>
                <a:latin typeface="Roboto"/>
                <a:ea typeface="Roboto"/>
                <a:cs typeface="Roboto"/>
                <a:sym typeface="Roboto"/>
              </a:rPr>
              <a:t>There are 2 pre-installed </a:t>
            </a:r>
            <a:r>
              <a:rPr lang="en-US" sz="2000" b="1" dirty="0">
                <a:solidFill>
                  <a:schemeClr val="dk1"/>
                </a:solidFill>
                <a:latin typeface="Roboto"/>
                <a:ea typeface="Roboto"/>
                <a:cs typeface="Roboto"/>
                <a:sym typeface="Roboto"/>
              </a:rPr>
              <a:t>realms</a:t>
            </a:r>
            <a:r>
              <a:rPr lang="en-US" sz="2000" dirty="0">
                <a:solidFill>
                  <a:schemeClr val="dk1"/>
                </a:solidFill>
                <a:latin typeface="Roboto"/>
                <a:ea typeface="Roboto"/>
                <a:cs typeface="Roboto"/>
                <a:sym typeface="Roboto"/>
              </a:rPr>
              <a:t> in Proxmox VE:</a:t>
            </a:r>
            <a:endParaRPr sz="20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ct val="100000"/>
              <a:buFont typeface="Roboto"/>
              <a:buAutoNum type="arabicPeriod"/>
            </a:pPr>
            <a:r>
              <a:rPr lang="en-US" sz="2000" b="1" dirty="0">
                <a:solidFill>
                  <a:schemeClr val="dk1"/>
                </a:solidFill>
                <a:latin typeface="Roboto"/>
                <a:ea typeface="Roboto"/>
                <a:cs typeface="Roboto"/>
                <a:sym typeface="Roboto"/>
              </a:rPr>
              <a:t>Linux PAM Standard Authentication</a:t>
            </a:r>
            <a:endParaRPr sz="2000" b="1" dirty="0">
              <a:solidFill>
                <a:schemeClr val="dk1"/>
              </a:solidFill>
              <a:latin typeface="Roboto"/>
              <a:ea typeface="Roboto"/>
              <a:cs typeface="Roboto"/>
              <a:sym typeface="Roboto"/>
            </a:endParaRPr>
          </a:p>
          <a:p>
            <a:pPr marL="914400" lvl="1" indent="-368300" algn="l" rtl="0">
              <a:spcBef>
                <a:spcPts val="0"/>
              </a:spcBef>
              <a:spcAft>
                <a:spcPts val="600"/>
              </a:spcAft>
              <a:buClr>
                <a:schemeClr val="dk1"/>
              </a:buClr>
              <a:buSzPts val="2200"/>
              <a:buFont typeface="Roboto"/>
              <a:buAutoNum type="alphaLcPeriod"/>
            </a:pPr>
            <a:r>
              <a:rPr lang="en-US" sz="2000" dirty="0">
                <a:solidFill>
                  <a:schemeClr val="dk1"/>
                </a:solidFill>
                <a:latin typeface="Roboto"/>
                <a:ea typeface="Roboto"/>
                <a:cs typeface="Roboto"/>
                <a:sym typeface="Roboto"/>
              </a:rPr>
              <a:t>The root user is in this realm.</a:t>
            </a:r>
            <a:endParaRPr sz="2000" dirty="0">
              <a:solidFill>
                <a:schemeClr val="dk1"/>
              </a:solidFill>
              <a:latin typeface="Roboto"/>
              <a:ea typeface="Roboto"/>
              <a:cs typeface="Roboto"/>
              <a:sym typeface="Roboto"/>
            </a:endParaRPr>
          </a:p>
          <a:p>
            <a:pPr marL="914400" lvl="1" indent="-368300" algn="l" rtl="0">
              <a:spcBef>
                <a:spcPts val="0"/>
              </a:spcBef>
              <a:spcAft>
                <a:spcPts val="600"/>
              </a:spcAft>
              <a:buClr>
                <a:schemeClr val="dk1"/>
              </a:buClr>
              <a:buSzPts val="2200"/>
              <a:buFont typeface="Roboto"/>
              <a:buAutoNum type="alphaLcPeriod"/>
            </a:pPr>
            <a:r>
              <a:rPr lang="en-US" sz="2000" dirty="0">
                <a:solidFill>
                  <a:schemeClr val="dk1"/>
                </a:solidFill>
                <a:latin typeface="Roboto"/>
                <a:ea typeface="Roboto"/>
                <a:cs typeface="Roboto"/>
                <a:sym typeface="Roboto"/>
              </a:rPr>
              <a:t>It gives full Debian shell access (high risk for non-experienced users).</a:t>
            </a:r>
            <a:endParaRPr sz="2000" dirty="0">
              <a:solidFill>
                <a:schemeClr val="dk1"/>
              </a:solidFill>
              <a:latin typeface="Roboto"/>
              <a:ea typeface="Roboto"/>
              <a:cs typeface="Roboto"/>
              <a:sym typeface="Roboto"/>
            </a:endParaRPr>
          </a:p>
          <a:p>
            <a:pPr marL="914400" lvl="1" indent="-368300" algn="l" rtl="0">
              <a:spcBef>
                <a:spcPts val="0"/>
              </a:spcBef>
              <a:spcAft>
                <a:spcPts val="1200"/>
              </a:spcAft>
              <a:buClr>
                <a:schemeClr val="dk1"/>
              </a:buClr>
              <a:buSzPts val="2200"/>
              <a:buFont typeface="Roboto"/>
              <a:buAutoNum type="alphaLcPeriod"/>
            </a:pPr>
            <a:r>
              <a:rPr lang="en-US" sz="2000" dirty="0">
                <a:solidFill>
                  <a:schemeClr val="dk1"/>
                </a:solidFill>
                <a:latin typeface="Roboto"/>
                <a:ea typeface="Roboto"/>
                <a:cs typeface="Roboto"/>
                <a:sym typeface="Roboto"/>
              </a:rPr>
              <a:t>Authentication via this realm should be limited to admins, or just root.</a:t>
            </a:r>
            <a:endParaRPr sz="20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ct val="100000"/>
              <a:buFont typeface="Roboto"/>
              <a:buAutoNum type="arabicPeriod"/>
            </a:pPr>
            <a:r>
              <a:rPr lang="en-US" sz="2000" b="1" dirty="0">
                <a:solidFill>
                  <a:schemeClr val="dk1"/>
                </a:solidFill>
                <a:latin typeface="Roboto"/>
                <a:ea typeface="Roboto"/>
                <a:cs typeface="Roboto"/>
                <a:sym typeface="Roboto"/>
              </a:rPr>
              <a:t>Proxmox VE Authentication Server</a:t>
            </a:r>
            <a:endParaRPr sz="2000" b="1" dirty="0">
              <a:solidFill>
                <a:schemeClr val="dk1"/>
              </a:solidFill>
              <a:latin typeface="Roboto"/>
              <a:ea typeface="Roboto"/>
              <a:cs typeface="Roboto"/>
              <a:sym typeface="Roboto"/>
            </a:endParaRPr>
          </a:p>
          <a:p>
            <a:pPr marL="914400" lvl="1" indent="-368300" algn="l" rtl="0">
              <a:spcBef>
                <a:spcPts val="0"/>
              </a:spcBef>
              <a:spcAft>
                <a:spcPts val="600"/>
              </a:spcAft>
              <a:buClr>
                <a:schemeClr val="dk1"/>
              </a:buClr>
              <a:buSzPts val="2200"/>
              <a:buFont typeface="Roboto"/>
              <a:buAutoNum type="alphaLcPeriod"/>
            </a:pPr>
            <a:r>
              <a:rPr lang="en-US" sz="2000" dirty="0">
                <a:solidFill>
                  <a:schemeClr val="dk1"/>
                </a:solidFill>
                <a:latin typeface="Roboto"/>
                <a:ea typeface="Roboto"/>
                <a:cs typeface="Roboto"/>
                <a:sym typeface="Roboto"/>
              </a:rPr>
              <a:t>Standard authenticator.</a:t>
            </a:r>
            <a:endParaRPr sz="2000" dirty="0">
              <a:solidFill>
                <a:schemeClr val="dk1"/>
              </a:solidFill>
              <a:latin typeface="Roboto"/>
              <a:ea typeface="Roboto"/>
              <a:cs typeface="Roboto"/>
              <a:sym typeface="Roboto"/>
            </a:endParaRPr>
          </a:p>
          <a:p>
            <a:pPr marL="914400" lvl="1" indent="-368300" algn="l" rtl="0">
              <a:spcBef>
                <a:spcPts val="0"/>
              </a:spcBef>
              <a:spcAft>
                <a:spcPts val="600"/>
              </a:spcAft>
              <a:buClr>
                <a:schemeClr val="dk1"/>
              </a:buClr>
              <a:buSzPts val="2200"/>
              <a:buFont typeface="Roboto"/>
              <a:buAutoNum type="alphaLcPeriod"/>
            </a:pPr>
            <a:r>
              <a:rPr lang="en-US" sz="2000" dirty="0">
                <a:solidFill>
                  <a:schemeClr val="dk1"/>
                </a:solidFill>
                <a:latin typeface="Roboto"/>
                <a:ea typeface="Roboto"/>
                <a:cs typeface="Roboto"/>
                <a:sym typeface="Roboto"/>
              </a:rPr>
              <a:t>Does not give users access to the Debian shell.</a:t>
            </a:r>
            <a:endParaRPr sz="2000" dirty="0">
              <a:solidFill>
                <a:schemeClr val="dk1"/>
              </a:solidFill>
              <a:latin typeface="Roboto"/>
              <a:ea typeface="Roboto"/>
              <a:cs typeface="Roboto"/>
              <a:sym typeface="Roboto"/>
            </a:endParaRPr>
          </a:p>
        </p:txBody>
      </p:sp>
      <p:sp>
        <p:nvSpPr>
          <p:cNvPr id="2" name="TextBox 1">
            <a:extLst>
              <a:ext uri="{FF2B5EF4-FFF2-40B4-BE49-F238E27FC236}">
                <a16:creationId xmlns:a16="http://schemas.microsoft.com/office/drawing/2014/main" id="{B0455A5B-3B61-56BB-FAE7-B7D17EB97010}"/>
              </a:ext>
            </a:extLst>
          </p:cNvPr>
          <p:cNvSpPr txBox="1"/>
          <p:nvPr/>
        </p:nvSpPr>
        <p:spPr>
          <a:xfrm>
            <a:off x="871309" y="5430129"/>
            <a:ext cx="7728398" cy="615553"/>
          </a:xfrm>
          <a:prstGeom prst="rect">
            <a:avLst/>
          </a:prstGeom>
          <a:noFill/>
        </p:spPr>
        <p:txBody>
          <a:bodyPr wrap="none" rtlCol="0">
            <a:spAutoFit/>
          </a:bodyPr>
          <a:lstStyle/>
          <a:p>
            <a:r>
              <a:rPr lang="en-US" sz="2000" b="1" i="1" dirty="0">
                <a:solidFill>
                  <a:srgbClr val="005C99"/>
                </a:solidFill>
                <a:highlight>
                  <a:srgbClr val="E7F0F9"/>
                </a:highlight>
                <a:latin typeface="Roboto"/>
                <a:ea typeface="Roboto"/>
                <a:cs typeface="Roboto"/>
                <a:sym typeface="Roboto"/>
              </a:rPr>
              <a:t>Remember: </a:t>
            </a:r>
            <a:r>
              <a:rPr lang="en-US" sz="2000" i="1" dirty="0">
                <a:solidFill>
                  <a:srgbClr val="005C99"/>
                </a:solidFill>
                <a:highlight>
                  <a:srgbClr val="E7F0F9"/>
                </a:highlight>
                <a:latin typeface="Roboto"/>
                <a:ea typeface="Roboto"/>
                <a:cs typeface="Roboto"/>
                <a:sym typeface="Roboto"/>
              </a:rPr>
              <a:t>A realm</a:t>
            </a:r>
            <a:r>
              <a:rPr lang="en-US" sz="2000" b="1" i="1" dirty="0">
                <a:solidFill>
                  <a:srgbClr val="005C99"/>
                </a:solidFill>
                <a:highlight>
                  <a:srgbClr val="E7F0F9"/>
                </a:highlight>
                <a:latin typeface="Roboto"/>
                <a:ea typeface="Roboto"/>
                <a:cs typeface="Roboto"/>
                <a:sym typeface="Roboto"/>
              </a:rPr>
              <a:t> </a:t>
            </a:r>
            <a:r>
              <a:rPr lang="en-US" sz="2000" i="1" dirty="0">
                <a:solidFill>
                  <a:srgbClr val="005C99"/>
                </a:solidFill>
                <a:highlight>
                  <a:srgbClr val="E7F0F9"/>
                </a:highlight>
                <a:latin typeface="Roboto"/>
                <a:ea typeface="Roboto"/>
                <a:cs typeface="Roboto"/>
                <a:sym typeface="Roboto"/>
              </a:rPr>
              <a:t>is a system to authenticate a user’s credentials.</a:t>
            </a:r>
          </a:p>
          <a:p>
            <a:endParaRPr lang="en-US" dirty="0"/>
          </a:p>
        </p:txBody>
      </p:sp>
      <p:sp>
        <p:nvSpPr>
          <p:cNvPr id="4" name="TextBox 3">
            <a:extLst>
              <a:ext uri="{FF2B5EF4-FFF2-40B4-BE49-F238E27FC236}">
                <a16:creationId xmlns:a16="http://schemas.microsoft.com/office/drawing/2014/main" id="{D1E3781A-AEFD-1E1C-652B-41A2958DF305}"/>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735"/>
        <p:cNvGrpSpPr/>
        <p:nvPr/>
      </p:nvGrpSpPr>
      <p:grpSpPr>
        <a:xfrm>
          <a:off x="0" y="0"/>
          <a:ext cx="0" cy="0"/>
          <a:chOff x="0" y="0"/>
          <a:chExt cx="0" cy="0"/>
        </a:xfrm>
      </p:grpSpPr>
      <p:sp>
        <p:nvSpPr>
          <p:cNvPr id="736" name="Google Shape;736;g2d3bc681343_0_41"/>
          <p:cNvSpPr txBox="1">
            <a:spLocks noGrp="1"/>
          </p:cNvSpPr>
          <p:nvPr>
            <p:ph type="title"/>
          </p:nvPr>
        </p:nvSpPr>
        <p:spPr>
          <a:xfrm>
            <a:off x="371174" y="402777"/>
            <a:ext cx="10515600" cy="1101153"/>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sz="4000" dirty="0">
                <a:latin typeface="Roboto" panose="02000000000000000000" pitchFamily="2" charset="0"/>
                <a:ea typeface="Roboto" panose="02000000000000000000" pitchFamily="2" charset="0"/>
              </a:rPr>
              <a:t>Types of Two-Factor Authentication (2FA)</a:t>
            </a:r>
            <a:endParaRPr sz="4000" dirty="0">
              <a:latin typeface="Roboto" panose="02000000000000000000" pitchFamily="2" charset="0"/>
              <a:ea typeface="Roboto" panose="02000000000000000000" pitchFamily="2" charset="0"/>
            </a:endParaRPr>
          </a:p>
        </p:txBody>
      </p:sp>
      <p:sp>
        <p:nvSpPr>
          <p:cNvPr id="737" name="Google Shape;737;g2d3bc681343_0_41"/>
          <p:cNvSpPr txBox="1"/>
          <p:nvPr/>
        </p:nvSpPr>
        <p:spPr>
          <a:xfrm>
            <a:off x="1569257" y="5391745"/>
            <a:ext cx="8583268" cy="430800"/>
          </a:xfrm>
          <a:prstGeom prst="rect">
            <a:avLst/>
          </a:prstGeom>
          <a:solidFill>
            <a:srgbClr val="B3DFFF"/>
          </a:solidFill>
          <a:ln>
            <a:noFill/>
          </a:ln>
        </p:spPr>
        <p:txBody>
          <a:bodyPr spcFirstLastPara="1" wrap="square" lIns="91425" tIns="45700" rIns="91425" bIns="45700" anchor="t" anchorCtr="0">
            <a:spAutoFit/>
          </a:bodyPr>
          <a:lstStyle/>
          <a:p>
            <a:pPr marL="0" lvl="0" indent="0" algn="ctr" rtl="0">
              <a:spcBef>
                <a:spcPts val="0"/>
              </a:spcBef>
              <a:spcAft>
                <a:spcPts val="0"/>
              </a:spcAft>
              <a:buNone/>
            </a:pPr>
            <a:r>
              <a:rPr lang="en-US" sz="2200" b="1" dirty="0">
                <a:solidFill>
                  <a:srgbClr val="0E5C9A"/>
                </a:solidFill>
                <a:latin typeface="Roboto" panose="02000000000000000000" pitchFamily="2" charset="0"/>
                <a:ea typeface="Roboto" panose="02000000000000000000" pitchFamily="2" charset="0"/>
                <a:cs typeface="Roboto"/>
                <a:sym typeface="Roboto"/>
              </a:rPr>
              <a:t>We are now ready for Lab 4: Users, Groups, and Permissions</a:t>
            </a:r>
            <a:endParaRPr sz="2200" b="1" dirty="0">
              <a:solidFill>
                <a:srgbClr val="0E5C9A"/>
              </a:solidFill>
              <a:latin typeface="Roboto" panose="02000000000000000000" pitchFamily="2" charset="0"/>
              <a:ea typeface="Roboto" panose="02000000000000000000" pitchFamily="2" charset="0"/>
              <a:cs typeface="Roboto"/>
              <a:sym typeface="Roboto"/>
            </a:endParaRPr>
          </a:p>
        </p:txBody>
      </p:sp>
      <p:grpSp>
        <p:nvGrpSpPr>
          <p:cNvPr id="2" name="Group 1">
            <a:extLst>
              <a:ext uri="{FF2B5EF4-FFF2-40B4-BE49-F238E27FC236}">
                <a16:creationId xmlns:a16="http://schemas.microsoft.com/office/drawing/2014/main" id="{61962DF5-D26C-4E65-8D39-29B666E38575}"/>
              </a:ext>
            </a:extLst>
          </p:cNvPr>
          <p:cNvGrpSpPr/>
          <p:nvPr/>
        </p:nvGrpSpPr>
        <p:grpSpPr>
          <a:xfrm>
            <a:off x="410984" y="1626188"/>
            <a:ext cx="11247728" cy="3492440"/>
            <a:chOff x="558897" y="1507850"/>
            <a:chExt cx="11839352" cy="3627927"/>
          </a:xfrm>
        </p:grpSpPr>
        <p:sp>
          <p:nvSpPr>
            <p:cNvPr id="738" name="Google Shape;738;g2d3bc681343_0_41"/>
            <p:cNvSpPr/>
            <p:nvPr/>
          </p:nvSpPr>
          <p:spPr>
            <a:xfrm>
              <a:off x="558897" y="2112074"/>
              <a:ext cx="2863248" cy="3023703"/>
            </a:xfrm>
            <a:prstGeom prst="roundRect">
              <a:avLst>
                <a:gd name="adj" fmla="val 2796"/>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“Time-Based One-Time Password”</a:t>
              </a:r>
              <a:endParaRPr sz="18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Simple to set up -  requires only a mobile app.</a:t>
              </a:r>
              <a:endParaRPr sz="18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High level of security.</a:t>
              </a:r>
              <a:endParaRPr sz="18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Most common.</a:t>
              </a:r>
              <a:endParaRPr sz="1800" dirty="0">
                <a:solidFill>
                  <a:schemeClr val="dk1"/>
                </a:solidFill>
                <a:latin typeface="Roboto" panose="02000000000000000000" pitchFamily="2" charset="0"/>
                <a:ea typeface="Roboto" panose="02000000000000000000" pitchFamily="2" charset="0"/>
              </a:endParaRPr>
            </a:p>
          </p:txBody>
        </p:sp>
        <p:sp>
          <p:nvSpPr>
            <p:cNvPr id="739" name="Google Shape;739;g2d3bc681343_0_41"/>
            <p:cNvSpPr/>
            <p:nvPr/>
          </p:nvSpPr>
          <p:spPr>
            <a:xfrm>
              <a:off x="558898" y="1507850"/>
              <a:ext cx="2863199"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TOTP</a:t>
              </a:r>
              <a:endParaRPr sz="2000" dirty="0">
                <a:solidFill>
                  <a:schemeClr val="lt1"/>
                </a:solidFill>
                <a:latin typeface="Roboto" panose="02000000000000000000" pitchFamily="2" charset="0"/>
                <a:ea typeface="Roboto" panose="02000000000000000000" pitchFamily="2" charset="0"/>
              </a:endParaRPr>
            </a:p>
          </p:txBody>
        </p:sp>
        <p:sp>
          <p:nvSpPr>
            <p:cNvPr id="740" name="Google Shape;740;g2d3bc681343_0_41"/>
            <p:cNvSpPr/>
            <p:nvPr/>
          </p:nvSpPr>
          <p:spPr>
            <a:xfrm>
              <a:off x="3542915" y="2112074"/>
              <a:ext cx="2882589" cy="3023703"/>
            </a:xfrm>
            <a:prstGeom prst="roundRect">
              <a:avLst>
                <a:gd name="adj" fmla="val 418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Allows the user to link a physical device (key or biometric).</a:t>
              </a:r>
              <a:endParaRPr sz="18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Very high level of security.</a:t>
              </a:r>
              <a:endParaRPr sz="18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Requires extra hardware.</a:t>
              </a:r>
              <a:endParaRPr sz="1800" dirty="0">
                <a:solidFill>
                  <a:schemeClr val="dk1"/>
                </a:solidFill>
                <a:latin typeface="Roboto" panose="02000000000000000000" pitchFamily="2" charset="0"/>
                <a:ea typeface="Roboto" panose="02000000000000000000" pitchFamily="2" charset="0"/>
              </a:endParaRPr>
            </a:p>
          </p:txBody>
        </p:sp>
        <p:sp>
          <p:nvSpPr>
            <p:cNvPr id="741" name="Google Shape;741;g2d3bc681343_0_41"/>
            <p:cNvSpPr/>
            <p:nvPr/>
          </p:nvSpPr>
          <p:spPr>
            <a:xfrm>
              <a:off x="3562255" y="1507850"/>
              <a:ext cx="2863199"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WebAuthn</a:t>
              </a:r>
              <a:endParaRPr sz="2000" dirty="0">
                <a:solidFill>
                  <a:schemeClr val="lt1"/>
                </a:solidFill>
                <a:latin typeface="Roboto" panose="02000000000000000000" pitchFamily="2" charset="0"/>
                <a:ea typeface="Roboto" panose="02000000000000000000" pitchFamily="2" charset="0"/>
              </a:endParaRPr>
            </a:p>
          </p:txBody>
        </p:sp>
        <p:sp>
          <p:nvSpPr>
            <p:cNvPr id="742" name="Google Shape;742;g2d3bc681343_0_41"/>
            <p:cNvSpPr/>
            <p:nvPr/>
          </p:nvSpPr>
          <p:spPr>
            <a:xfrm>
              <a:off x="6542965" y="2112074"/>
              <a:ext cx="2863249" cy="3023703"/>
            </a:xfrm>
            <a:prstGeom prst="roundRect">
              <a:avLst>
                <a:gd name="adj" fmla="val 3830"/>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Used as backup in case other methods fail.</a:t>
              </a:r>
              <a:endParaRPr sz="18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Must keep the password safe - even better if offline.</a:t>
              </a:r>
              <a:endParaRPr sz="1800" dirty="0">
                <a:solidFill>
                  <a:schemeClr val="dk1"/>
                </a:solidFill>
                <a:latin typeface="Roboto" panose="02000000000000000000" pitchFamily="2" charset="0"/>
                <a:ea typeface="Roboto" panose="02000000000000000000" pitchFamily="2" charset="0"/>
              </a:endParaRPr>
            </a:p>
            <a:p>
              <a:pPr marL="457200" lvl="0" indent="-349250" algn="l" rtl="0">
                <a:spcBef>
                  <a:spcPts val="0"/>
                </a:spcBef>
                <a:spcAft>
                  <a:spcPts val="600"/>
                </a:spcAft>
                <a:buClr>
                  <a:schemeClr val="dk1"/>
                </a:buClr>
                <a:buSzPts val="1900"/>
                <a:buChar char="●"/>
              </a:pPr>
              <a:r>
                <a:rPr lang="en-US" sz="1800" dirty="0">
                  <a:solidFill>
                    <a:schemeClr val="dk1"/>
                  </a:solidFill>
                  <a:latin typeface="Roboto" panose="02000000000000000000" pitchFamily="2" charset="0"/>
                  <a:ea typeface="Roboto" panose="02000000000000000000" pitchFamily="2" charset="0"/>
                </a:rPr>
                <a:t>List of one-time use keys.</a:t>
              </a:r>
              <a:endParaRPr sz="1800" dirty="0">
                <a:solidFill>
                  <a:schemeClr val="dk1"/>
                </a:solidFill>
                <a:latin typeface="Roboto" panose="02000000000000000000" pitchFamily="2" charset="0"/>
                <a:ea typeface="Roboto" panose="02000000000000000000" pitchFamily="2" charset="0"/>
              </a:endParaRPr>
            </a:p>
          </p:txBody>
        </p:sp>
        <p:sp>
          <p:nvSpPr>
            <p:cNvPr id="743" name="Google Shape;743;g2d3bc681343_0_41"/>
            <p:cNvSpPr/>
            <p:nvPr/>
          </p:nvSpPr>
          <p:spPr>
            <a:xfrm>
              <a:off x="6531642" y="1507850"/>
              <a:ext cx="2863199"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Recovery Keys</a:t>
              </a:r>
              <a:endParaRPr sz="2000">
                <a:solidFill>
                  <a:schemeClr val="lt1"/>
                </a:solidFill>
                <a:latin typeface="Roboto" panose="02000000000000000000" pitchFamily="2" charset="0"/>
                <a:ea typeface="Roboto" panose="02000000000000000000" pitchFamily="2" charset="0"/>
              </a:endParaRPr>
            </a:p>
          </p:txBody>
        </p:sp>
        <p:sp>
          <p:nvSpPr>
            <p:cNvPr id="744" name="Google Shape;744;g2d3bc681343_0_41"/>
            <p:cNvSpPr/>
            <p:nvPr/>
          </p:nvSpPr>
          <p:spPr>
            <a:xfrm>
              <a:off x="9534998" y="2112074"/>
              <a:ext cx="2863251" cy="3023703"/>
            </a:xfrm>
            <a:prstGeom prst="roundRect">
              <a:avLst>
                <a:gd name="adj" fmla="val 2761"/>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Hardware usable in TOTP or WebAuthn.</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Insert the key via USB or type OTP.</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Very high level of security.</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6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Commonly used.</a:t>
              </a:r>
              <a:endParaRPr sz="1800" dirty="0">
                <a:solidFill>
                  <a:schemeClr val="dk1"/>
                </a:solidFill>
                <a:latin typeface="Roboto" panose="02000000000000000000" pitchFamily="2" charset="0"/>
                <a:ea typeface="Roboto" panose="02000000000000000000" pitchFamily="2" charset="0"/>
              </a:endParaRPr>
            </a:p>
          </p:txBody>
        </p:sp>
        <p:sp>
          <p:nvSpPr>
            <p:cNvPr id="745" name="Google Shape;745;g2d3bc681343_0_41"/>
            <p:cNvSpPr/>
            <p:nvPr/>
          </p:nvSpPr>
          <p:spPr>
            <a:xfrm>
              <a:off x="9535000" y="1507850"/>
              <a:ext cx="2863200"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YubiKeys</a:t>
              </a:r>
              <a:endParaRPr sz="2000">
                <a:solidFill>
                  <a:schemeClr val="lt1"/>
                </a:solidFill>
                <a:latin typeface="Roboto" panose="02000000000000000000" pitchFamily="2" charset="0"/>
                <a:ea typeface="Roboto" panose="02000000000000000000" pitchFamily="2" charset="0"/>
              </a:endParaRPr>
            </a:p>
          </p:txBody>
        </p:sp>
      </p:grpSp>
      <p:sp>
        <p:nvSpPr>
          <p:cNvPr id="4" name="TextBox 3">
            <a:extLst>
              <a:ext uri="{FF2B5EF4-FFF2-40B4-BE49-F238E27FC236}">
                <a16:creationId xmlns:a16="http://schemas.microsoft.com/office/drawing/2014/main" id="{D51381B1-8DBF-D176-641F-225795454006}"/>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sp>
        <p:nvSpPr>
          <p:cNvPr id="750" name="Google Shape;750;g302bd11f498_0_115"/>
          <p:cNvSpPr txBox="1">
            <a:spLocks noGrp="1"/>
          </p:cNvSpPr>
          <p:nvPr>
            <p:ph type="title"/>
          </p:nvPr>
        </p:nvSpPr>
        <p:spPr>
          <a:xfrm>
            <a:off x="529855" y="590792"/>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Lab 4: Users, Groups, and Permissions</a:t>
            </a:r>
            <a:endParaRPr dirty="0">
              <a:latin typeface="Roboto" panose="02000000000000000000" pitchFamily="2" charset="0"/>
              <a:ea typeface="Roboto" panose="02000000000000000000" pitchFamily="2" charset="0"/>
            </a:endParaRPr>
          </a:p>
        </p:txBody>
      </p:sp>
      <p:sp>
        <p:nvSpPr>
          <p:cNvPr id="751" name="Google Shape;751;g302bd11f498_0_115"/>
          <p:cNvSpPr txBox="1"/>
          <p:nvPr/>
        </p:nvSpPr>
        <p:spPr>
          <a:xfrm>
            <a:off x="101427" y="2219172"/>
            <a:ext cx="5514065" cy="3970277"/>
          </a:xfrm>
          <a:prstGeom prst="rect">
            <a:avLst/>
          </a:prstGeom>
          <a:noFill/>
          <a:ln>
            <a:noFill/>
          </a:ln>
        </p:spPr>
        <p:txBody>
          <a:bodyPr spcFirstLastPara="1" wrap="square" lIns="91425" tIns="45700" rIns="91425" bIns="45700" anchor="t" anchorCtr="0">
            <a:spAutoFit/>
          </a:bodyPr>
          <a:lstStyle/>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Summary</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In this lab, you will enter your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 node to create users, edit permissions, and configure additional security measures like two-factor authentication.</a:t>
            </a:r>
            <a:r>
              <a:rPr lang="en-US" sz="1800" b="0" i="0" u="none" strike="noStrike" cap="none" dirty="0">
                <a:solidFill>
                  <a:srgbClr val="262626"/>
                </a:solidFill>
                <a:latin typeface="Roboto" panose="02000000000000000000" pitchFamily="2" charset="0"/>
                <a:ea typeface="Roboto" panose="02000000000000000000" pitchFamily="2" charset="0"/>
                <a:sym typeface="Arial"/>
              </a:rPr>
              <a:t> </a:t>
            </a:r>
            <a:endParaRPr sz="1800" b="1" i="0" u="none" strike="noStrike" cap="none" dirty="0">
              <a:solidFill>
                <a:srgbClr val="262626"/>
              </a:solidFill>
              <a:latin typeface="Roboto" panose="02000000000000000000" pitchFamily="2" charset="0"/>
              <a:ea typeface="Roboto" panose="02000000000000000000" pitchFamily="2" charset="0"/>
              <a:cs typeface="Roboto"/>
              <a:sym typeface="Roboto"/>
            </a:endParaRPr>
          </a:p>
          <a:p>
            <a:pPr marL="1200150" marR="0" lvl="2" indent="-142875" algn="l" rtl="0">
              <a:spcBef>
                <a:spcPts val="0"/>
              </a:spcBef>
              <a:spcAft>
                <a:spcPts val="0"/>
              </a:spcAft>
              <a:buClr>
                <a:srgbClr val="0E5C9A"/>
              </a:buClr>
              <a:buSzPts val="2250"/>
              <a:buFont typeface="Arial"/>
              <a:buNone/>
            </a:pPr>
            <a:endParaRPr sz="1100" b="1" i="0" u="none" strike="noStrike" cap="none" dirty="0">
              <a:solidFill>
                <a:srgbClr val="0E5C9A"/>
              </a:solidFill>
              <a:latin typeface="Roboto" panose="02000000000000000000" pitchFamily="2" charset="0"/>
              <a:ea typeface="Roboto" panose="02000000000000000000" pitchFamily="2" charset="0"/>
              <a:cs typeface="Roboto"/>
              <a:sym typeface="Roboto"/>
            </a:endParaRPr>
          </a:p>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Objectives</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Change the Password for the Root User.</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Create a Junior Administrator Account with Limited Permissions.</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Configure Two Factor Authentication</a:t>
            </a:r>
            <a:r>
              <a:rPr lang="en-US" sz="1800" i="1" dirty="0">
                <a:solidFill>
                  <a:srgbClr val="262626"/>
                </a:solidFill>
                <a:latin typeface="Roboto" panose="02000000000000000000" pitchFamily="2" charset="0"/>
                <a:ea typeface="Roboto" panose="02000000000000000000" pitchFamily="2" charset="0"/>
                <a:cs typeface="Calibri"/>
                <a:sym typeface="Calibri"/>
              </a:rPr>
              <a:t>.</a:t>
            </a:r>
            <a:endParaRPr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Integrate LDAP into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a:t>
            </a: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752" name="Google Shape;752;g302bd11f498_0_115"/>
          <p:cNvCxnSpPr/>
          <p:nvPr/>
        </p:nvCxnSpPr>
        <p:spPr>
          <a:xfrm>
            <a:off x="0" y="2053003"/>
            <a:ext cx="11850000" cy="0"/>
          </a:xfrm>
          <a:prstGeom prst="straightConnector1">
            <a:avLst/>
          </a:prstGeom>
          <a:noFill/>
          <a:ln w="19050" cap="flat" cmpd="sng">
            <a:solidFill>
              <a:schemeClr val="accent1"/>
            </a:solidFill>
            <a:prstDash val="solid"/>
            <a:miter lim="800000"/>
            <a:headEnd type="none" w="sm" len="sm"/>
            <a:tailEnd type="none" w="sm" len="sm"/>
          </a:ln>
        </p:spPr>
      </p:cxnSp>
      <p:pic>
        <p:nvPicPr>
          <p:cNvPr id="753" name="Google Shape;753;g302bd11f498_0_115" descr="A screenshot of a computer screen&#10;&#10;Description automatically generated"/>
          <p:cNvPicPr preferRelativeResize="0"/>
          <p:nvPr/>
        </p:nvPicPr>
        <p:blipFill rotWithShape="1">
          <a:blip r:embed="rId3">
            <a:alphaModFix/>
          </a:blip>
          <a:srcRect/>
          <a:stretch/>
        </p:blipFill>
        <p:spPr>
          <a:xfrm>
            <a:off x="5787655" y="2415730"/>
            <a:ext cx="5353220" cy="3379771"/>
          </a:xfrm>
          <a:prstGeom prst="rect">
            <a:avLst/>
          </a:prstGeom>
          <a:noFill/>
          <a:ln>
            <a:solidFill>
              <a:schemeClr val="bg1">
                <a:lumMod val="85000"/>
              </a:schemeClr>
            </a:solidFill>
          </a:ln>
        </p:spPr>
      </p:pic>
      <p:sp>
        <p:nvSpPr>
          <p:cNvPr id="2" name="TextBox 1">
            <a:extLst>
              <a:ext uri="{FF2B5EF4-FFF2-40B4-BE49-F238E27FC236}">
                <a16:creationId xmlns:a16="http://schemas.microsoft.com/office/drawing/2014/main" id="{CB84F1F3-A165-D213-3DBB-7252BDB40AB8}"/>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sp>
        <p:nvSpPr>
          <p:cNvPr id="759" name="Google Shape;759;g2d3bc681343_0_55"/>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a:latin typeface="Roboto" panose="02000000000000000000" pitchFamily="2" charset="0"/>
                <a:ea typeface="Roboto" panose="02000000000000000000" pitchFamily="2" charset="0"/>
              </a:rPr>
              <a:t>Virtual Machines</a:t>
            </a:r>
            <a:endParaRPr>
              <a:latin typeface="Roboto" panose="02000000000000000000" pitchFamily="2" charset="0"/>
              <a:ea typeface="Roboto" panose="02000000000000000000" pitchFamily="2" charset="0"/>
            </a:endParaRPr>
          </a:p>
        </p:txBody>
      </p:sp>
      <p:sp>
        <p:nvSpPr>
          <p:cNvPr id="760" name="Google Shape;760;g2d3bc681343_0_55"/>
          <p:cNvSpPr txBox="1"/>
          <p:nvPr/>
        </p:nvSpPr>
        <p:spPr>
          <a:xfrm>
            <a:off x="858094" y="1755765"/>
            <a:ext cx="5792700" cy="3170058"/>
          </a:xfrm>
          <a:prstGeom prst="rect">
            <a:avLst/>
          </a:prstGeom>
          <a:noFill/>
          <a:ln>
            <a:noFill/>
          </a:ln>
        </p:spPr>
        <p:txBody>
          <a:bodyPr spcFirstLastPara="1" wrap="square" lIns="91425" tIns="45700" rIns="91425" bIns="45700" anchor="t" anchorCtr="0">
            <a:spAutoFit/>
          </a:bodyPr>
          <a:lstStyle/>
          <a:p>
            <a:pPr marL="457200" lvl="0" indent="-368300" algn="l" rtl="0">
              <a:spcBef>
                <a:spcPts val="0"/>
              </a:spcBef>
              <a:spcAft>
                <a:spcPts val="0"/>
              </a:spcAft>
              <a:buClr>
                <a:schemeClr val="dk1"/>
              </a:buClr>
              <a:buSzPts val="2200"/>
              <a:buFont typeface="Roboto"/>
              <a:buChar char="●"/>
            </a:pPr>
            <a:r>
              <a:rPr lang="en-US" sz="2000" b="1" dirty="0">
                <a:solidFill>
                  <a:schemeClr val="dk1"/>
                </a:solidFill>
                <a:latin typeface="Roboto" panose="02000000000000000000" pitchFamily="2" charset="0"/>
                <a:ea typeface="Roboto" panose="02000000000000000000" pitchFamily="2" charset="0"/>
                <a:cs typeface="Roboto"/>
                <a:sym typeface="Roboto"/>
              </a:rPr>
              <a:t>Hypervisors</a:t>
            </a:r>
            <a:r>
              <a:rPr lang="en-US" sz="2000" dirty="0">
                <a:solidFill>
                  <a:schemeClr val="dk1"/>
                </a:solidFill>
                <a:latin typeface="Roboto" panose="02000000000000000000" pitchFamily="2" charset="0"/>
                <a:ea typeface="Roboto" panose="02000000000000000000" pitchFamily="2" charset="0"/>
                <a:cs typeface="Roboto"/>
                <a:sym typeface="Roboto"/>
              </a:rPr>
              <a:t> allow organizations to more efficiently utilize their datacenter resources by moving standalone servers running a single application or service to virtual machines (VMs) running on a single server.</a:t>
            </a:r>
            <a:endParaRPr sz="2000" dirty="0">
              <a:solidFill>
                <a:schemeClr val="dk1"/>
              </a:solidFill>
              <a:latin typeface="Roboto" panose="02000000000000000000" pitchFamily="2" charset="0"/>
              <a:ea typeface="Roboto" panose="02000000000000000000" pitchFamily="2" charset="0"/>
              <a:cs typeface="Roboto"/>
              <a:sym typeface="Roboto"/>
            </a:endParaRPr>
          </a:p>
          <a:p>
            <a:pPr marL="457200" lvl="0" indent="0" algn="l" rtl="0">
              <a:spcBef>
                <a:spcPts val="0"/>
              </a:spcBef>
              <a:spcAft>
                <a:spcPts val="0"/>
              </a:spcAft>
              <a:buNone/>
            </a:pPr>
            <a:endParaRPr sz="20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0"/>
              </a:spcAft>
              <a:buClr>
                <a:schemeClr val="dk1"/>
              </a:buClr>
              <a:buSzPts val="2200"/>
              <a:buFont typeface="Roboto"/>
              <a:buChar char="●"/>
            </a:pPr>
            <a:r>
              <a:rPr lang="en-US" sz="2000" dirty="0">
                <a:solidFill>
                  <a:schemeClr val="dk1"/>
                </a:solidFill>
                <a:latin typeface="Roboto" panose="02000000000000000000" pitchFamily="2" charset="0"/>
                <a:ea typeface="Roboto" panose="02000000000000000000" pitchFamily="2" charset="0"/>
                <a:cs typeface="Roboto"/>
                <a:sym typeface="Roboto"/>
              </a:rPr>
              <a:t>A virtual machine is a software emulation of a physical computer or device that leverages the Hypervisor’s compute, storage, memory and networking.</a:t>
            </a:r>
            <a:endParaRPr sz="2000" dirty="0">
              <a:solidFill>
                <a:schemeClr val="dk1"/>
              </a:solidFill>
              <a:latin typeface="Roboto" panose="02000000000000000000" pitchFamily="2" charset="0"/>
              <a:ea typeface="Roboto" panose="02000000000000000000" pitchFamily="2" charset="0"/>
              <a:cs typeface="Roboto"/>
              <a:sym typeface="Roboto"/>
            </a:endParaRPr>
          </a:p>
        </p:txBody>
      </p:sp>
      <p:grpSp>
        <p:nvGrpSpPr>
          <p:cNvPr id="2" name="Group 1">
            <a:extLst>
              <a:ext uri="{FF2B5EF4-FFF2-40B4-BE49-F238E27FC236}">
                <a16:creationId xmlns:a16="http://schemas.microsoft.com/office/drawing/2014/main" id="{D405C82A-7C70-48D0-B2C5-68D20A33B519}"/>
              </a:ext>
            </a:extLst>
          </p:cNvPr>
          <p:cNvGrpSpPr/>
          <p:nvPr/>
        </p:nvGrpSpPr>
        <p:grpSpPr>
          <a:xfrm>
            <a:off x="7269938" y="1884080"/>
            <a:ext cx="2934000" cy="2913427"/>
            <a:chOff x="7603425" y="1486450"/>
            <a:chExt cx="2934000" cy="2913427"/>
          </a:xfrm>
        </p:grpSpPr>
        <p:sp>
          <p:nvSpPr>
            <p:cNvPr id="761" name="Google Shape;761;g2d3bc681343_0_55"/>
            <p:cNvSpPr/>
            <p:nvPr/>
          </p:nvSpPr>
          <p:spPr>
            <a:xfrm>
              <a:off x="7603425" y="2086097"/>
              <a:ext cx="2934000" cy="2313780"/>
            </a:xfrm>
            <a:prstGeom prst="roundRect">
              <a:avLst>
                <a:gd name="adj" fmla="val 4472"/>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55600" algn="l" rtl="0">
                <a:spcBef>
                  <a:spcPts val="0"/>
                </a:spcBef>
                <a:spcAft>
                  <a:spcPts val="12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By its unique ID</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12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By its Name</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12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By the Node it runs on</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12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By the Storage where its files are</a:t>
              </a:r>
              <a:endParaRPr sz="1800" dirty="0">
                <a:solidFill>
                  <a:schemeClr val="dk1"/>
                </a:solidFill>
                <a:latin typeface="Roboto" panose="02000000000000000000" pitchFamily="2" charset="0"/>
                <a:ea typeface="Roboto" panose="02000000000000000000" pitchFamily="2" charset="0"/>
              </a:endParaRPr>
            </a:p>
          </p:txBody>
        </p:sp>
        <p:sp>
          <p:nvSpPr>
            <p:cNvPr id="762" name="Google Shape;762;g2d3bc681343_0_55"/>
            <p:cNvSpPr/>
            <p:nvPr/>
          </p:nvSpPr>
          <p:spPr>
            <a:xfrm>
              <a:off x="7614541" y="1486450"/>
              <a:ext cx="2922884"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How to identify a VM</a:t>
              </a:r>
              <a:endParaRPr sz="2000" dirty="0">
                <a:solidFill>
                  <a:schemeClr val="lt1"/>
                </a:solidFill>
                <a:latin typeface="Roboto" panose="02000000000000000000" pitchFamily="2" charset="0"/>
                <a:ea typeface="Roboto" panose="02000000000000000000" pitchFamily="2" charset="0"/>
              </a:endParaRPr>
            </a:p>
          </p:txBody>
        </p:sp>
      </p:grpSp>
      <p:sp>
        <p:nvSpPr>
          <p:cNvPr id="4" name="TextBox 3">
            <a:extLst>
              <a:ext uri="{FF2B5EF4-FFF2-40B4-BE49-F238E27FC236}">
                <a16:creationId xmlns:a16="http://schemas.microsoft.com/office/drawing/2014/main" id="{31CAD3D3-24D2-8B64-3064-4495BE7C767A}"/>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g302bd11f498_0_216"/>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t>Why should I learn how to use Proxmox?</a:t>
            </a:r>
            <a:endParaRPr dirty="0"/>
          </a:p>
        </p:txBody>
      </p:sp>
      <p:sp>
        <p:nvSpPr>
          <p:cNvPr id="137" name="Google Shape;137;g302bd11f498_0_216"/>
          <p:cNvSpPr txBox="1"/>
          <p:nvPr/>
        </p:nvSpPr>
        <p:spPr>
          <a:xfrm>
            <a:off x="1280175" y="1690825"/>
            <a:ext cx="8400538" cy="4016444"/>
          </a:xfrm>
          <a:prstGeom prst="rect">
            <a:avLst/>
          </a:prstGeom>
          <a:noFill/>
          <a:ln>
            <a:noFill/>
          </a:ln>
        </p:spPr>
        <p:txBody>
          <a:bodyPr spcFirstLastPara="1" wrap="square" lIns="91425" tIns="45700" rIns="91425" bIns="45700" anchor="t" anchorCtr="0">
            <a:spAutoFit/>
          </a:bodyPr>
          <a:lstStyle/>
          <a:p>
            <a:pPr marL="457200" marR="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Proxmox VE is built on Debian Linux, it is fully open source with daily contributions by users from all around the world.</a:t>
            </a:r>
            <a:endParaRPr sz="2000" dirty="0">
              <a:solidFill>
                <a:schemeClr val="dk1"/>
              </a:solidFill>
              <a:latin typeface="Roboto"/>
              <a:ea typeface="Roboto"/>
              <a:cs typeface="Roboto"/>
              <a:sym typeface="Roboto"/>
            </a:endParaRPr>
          </a:p>
          <a:p>
            <a:pPr marL="457200" marR="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Quick to deploy and easy to manage via any node in the environment.</a:t>
            </a:r>
            <a:endParaRPr sz="2000" dirty="0">
              <a:solidFill>
                <a:schemeClr val="dk1"/>
              </a:solidFill>
              <a:latin typeface="Roboto"/>
              <a:ea typeface="Roboto"/>
              <a:cs typeface="Roboto"/>
              <a:sym typeface="Roboto"/>
            </a:endParaRPr>
          </a:p>
          <a:p>
            <a:pPr marL="457200" marR="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Several ways to configure and manage, such as via GUI or CLI (using Linux commands).</a:t>
            </a:r>
            <a:endParaRPr sz="2000" dirty="0">
              <a:solidFill>
                <a:schemeClr val="dk1"/>
              </a:solidFill>
              <a:latin typeface="Roboto"/>
              <a:ea typeface="Roboto"/>
              <a:cs typeface="Roboto"/>
              <a:sym typeface="Roboto"/>
            </a:endParaRPr>
          </a:p>
          <a:p>
            <a:pPr marL="457200" marR="0" lvl="0" indent="-368300" algn="l" rtl="0">
              <a:spcBef>
                <a:spcPts val="0"/>
              </a:spcBef>
              <a:spcAft>
                <a:spcPts val="600"/>
              </a:spcAft>
              <a:buClr>
                <a:schemeClr val="dk1"/>
              </a:buClr>
              <a:buSzPts val="2200"/>
              <a:buFont typeface="Roboto"/>
              <a:buChar char="●"/>
            </a:pPr>
            <a:r>
              <a:rPr lang="en-US" sz="2000" dirty="0">
                <a:solidFill>
                  <a:schemeClr val="dk1"/>
                </a:solidFill>
                <a:latin typeface="Roboto"/>
                <a:ea typeface="Roboto"/>
                <a:cs typeface="Roboto"/>
                <a:sym typeface="Roboto"/>
              </a:rPr>
              <a:t>Easily transfer skills from Proxmox to another platform, and vice versa.</a:t>
            </a:r>
            <a:endParaRPr sz="2000" b="1" dirty="0">
              <a:solidFill>
                <a:schemeClr val="dk1"/>
              </a:solidFill>
              <a:latin typeface="Roboto"/>
              <a:ea typeface="Roboto"/>
              <a:cs typeface="Roboto"/>
              <a:sym typeface="Roboto"/>
            </a:endParaRPr>
          </a:p>
          <a:p>
            <a:pPr marL="0" marR="0" lvl="0" indent="0" algn="l" rtl="0">
              <a:spcBef>
                <a:spcPts val="0"/>
              </a:spcBef>
              <a:spcAft>
                <a:spcPts val="600"/>
              </a:spcAft>
              <a:buNone/>
            </a:pPr>
            <a:endParaRPr sz="2000" b="1" dirty="0">
              <a:solidFill>
                <a:schemeClr val="dk1"/>
              </a:solidFill>
              <a:latin typeface="Roboto"/>
              <a:ea typeface="Roboto"/>
              <a:cs typeface="Roboto"/>
              <a:sym typeface="Roboto"/>
            </a:endParaRPr>
          </a:p>
          <a:p>
            <a:pPr marL="457200" marR="0" lvl="0" algn="l" rtl="0">
              <a:spcBef>
                <a:spcPts val="0"/>
              </a:spcBef>
              <a:spcAft>
                <a:spcPts val="600"/>
              </a:spcAft>
              <a:buNone/>
            </a:pPr>
            <a:r>
              <a:rPr lang="en-US" sz="2000" b="1" dirty="0">
                <a:solidFill>
                  <a:schemeClr val="dk1"/>
                </a:solidFill>
                <a:latin typeface="Roboto"/>
                <a:ea typeface="Roboto"/>
                <a:cs typeface="Roboto"/>
                <a:sym typeface="Roboto"/>
              </a:rPr>
              <a:t>Important Terms:</a:t>
            </a:r>
            <a:endParaRPr sz="2000" b="1" dirty="0">
              <a:solidFill>
                <a:schemeClr val="dk1"/>
              </a:solidFill>
              <a:latin typeface="Roboto"/>
              <a:ea typeface="Roboto"/>
              <a:cs typeface="Roboto"/>
              <a:sym typeface="Roboto"/>
            </a:endParaRPr>
          </a:p>
          <a:p>
            <a:pPr marL="457200" marR="0" lvl="0" algn="l" rtl="0">
              <a:spcBef>
                <a:spcPts val="0"/>
              </a:spcBef>
              <a:spcAft>
                <a:spcPts val="600"/>
              </a:spcAft>
              <a:buNone/>
            </a:pPr>
            <a:r>
              <a:rPr lang="en-US" sz="2000" i="1" dirty="0">
                <a:solidFill>
                  <a:schemeClr val="dk1"/>
                </a:solidFill>
                <a:latin typeface="Roboto"/>
                <a:ea typeface="Roboto"/>
                <a:cs typeface="Roboto"/>
                <a:sym typeface="Roboto"/>
              </a:rPr>
              <a:t>Debian Linux | Open Source | GUI | CLI</a:t>
            </a:r>
            <a:endParaRPr sz="2000" i="1" dirty="0">
              <a:solidFill>
                <a:schemeClr val="dk1"/>
              </a:solidFill>
              <a:latin typeface="Roboto"/>
              <a:ea typeface="Roboto"/>
              <a:cs typeface="Roboto"/>
              <a:sym typeface="Roboto"/>
            </a:endParaRPr>
          </a:p>
        </p:txBody>
      </p:sp>
      <p:sp>
        <p:nvSpPr>
          <p:cNvPr id="6" name="TextBox 5">
            <a:extLst>
              <a:ext uri="{FF2B5EF4-FFF2-40B4-BE49-F238E27FC236}">
                <a16:creationId xmlns:a16="http://schemas.microsoft.com/office/drawing/2014/main" id="{B6EF68DF-C7F8-D35A-B117-5372E4978673}"/>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01.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sp>
        <p:nvSpPr>
          <p:cNvPr id="767" name="Google Shape;767;g2f97328c7ef_0_2"/>
          <p:cNvSpPr txBox="1">
            <a:spLocks noGrp="1"/>
          </p:cNvSpPr>
          <p:nvPr>
            <p:ph type="title"/>
          </p:nvPr>
        </p:nvSpPr>
        <p:spPr>
          <a:xfrm>
            <a:off x="666072" y="451189"/>
            <a:ext cx="10515600" cy="13257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Benefits of Using Virtual Machines</a:t>
            </a:r>
            <a:endParaRPr dirty="0">
              <a:latin typeface="Roboto" panose="02000000000000000000" pitchFamily="2" charset="0"/>
              <a:ea typeface="Roboto" panose="02000000000000000000" pitchFamily="2" charset="0"/>
            </a:endParaRPr>
          </a:p>
        </p:txBody>
      </p:sp>
      <p:sp>
        <p:nvSpPr>
          <p:cNvPr id="768" name="Google Shape;768;g2f97328c7ef_0_2"/>
          <p:cNvSpPr/>
          <p:nvPr/>
        </p:nvSpPr>
        <p:spPr>
          <a:xfrm>
            <a:off x="764892" y="1734853"/>
            <a:ext cx="2130900" cy="8925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Isolation</a:t>
            </a:r>
            <a:endParaRPr sz="2000" dirty="0">
              <a:solidFill>
                <a:schemeClr val="lt1"/>
              </a:solidFill>
              <a:latin typeface="Roboto" panose="02000000000000000000" pitchFamily="2" charset="0"/>
              <a:ea typeface="Roboto" panose="02000000000000000000" pitchFamily="2" charset="0"/>
            </a:endParaRPr>
          </a:p>
        </p:txBody>
      </p:sp>
      <p:sp>
        <p:nvSpPr>
          <p:cNvPr id="769" name="Google Shape;769;g2f97328c7ef_0_2"/>
          <p:cNvSpPr/>
          <p:nvPr/>
        </p:nvSpPr>
        <p:spPr>
          <a:xfrm>
            <a:off x="2964814" y="1734853"/>
            <a:ext cx="7650900" cy="8925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Each VM runs independently and must have its own OS.</a:t>
            </a:r>
            <a:endParaRPr sz="1800"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Any damages or malfunctions in other VMs have no effect on them.</a:t>
            </a:r>
            <a:endParaRPr sz="1800" dirty="0">
              <a:solidFill>
                <a:schemeClr val="dk1"/>
              </a:solidFill>
              <a:latin typeface="Roboto" panose="02000000000000000000" pitchFamily="2" charset="0"/>
              <a:ea typeface="Roboto" panose="02000000000000000000" pitchFamily="2" charset="0"/>
            </a:endParaRPr>
          </a:p>
        </p:txBody>
      </p:sp>
      <p:sp>
        <p:nvSpPr>
          <p:cNvPr id="770" name="Google Shape;770;g2f97328c7ef_0_2"/>
          <p:cNvSpPr/>
          <p:nvPr/>
        </p:nvSpPr>
        <p:spPr>
          <a:xfrm>
            <a:off x="764892" y="2735715"/>
            <a:ext cx="2130900" cy="8925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Resource Allocation</a:t>
            </a:r>
            <a:endParaRPr sz="2000" dirty="0">
              <a:solidFill>
                <a:schemeClr val="lt1"/>
              </a:solidFill>
              <a:latin typeface="Roboto" panose="02000000000000000000" pitchFamily="2" charset="0"/>
              <a:ea typeface="Roboto" panose="02000000000000000000" pitchFamily="2" charset="0"/>
            </a:endParaRPr>
          </a:p>
        </p:txBody>
      </p:sp>
      <p:sp>
        <p:nvSpPr>
          <p:cNvPr id="771" name="Google Shape;771;g2f97328c7ef_0_2"/>
          <p:cNvSpPr/>
          <p:nvPr/>
        </p:nvSpPr>
        <p:spPr>
          <a:xfrm>
            <a:off x="2964814" y="2735715"/>
            <a:ext cx="7650900" cy="8925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Easily allocates more (or fewer) resources to VMs, even while they are running, to meet business/user needs with minimal downtime.</a:t>
            </a:r>
            <a:endParaRPr sz="1800" dirty="0">
              <a:solidFill>
                <a:schemeClr val="dk1"/>
              </a:solidFill>
              <a:latin typeface="Roboto" panose="02000000000000000000" pitchFamily="2" charset="0"/>
              <a:ea typeface="Roboto" panose="02000000000000000000" pitchFamily="2" charset="0"/>
            </a:endParaRPr>
          </a:p>
        </p:txBody>
      </p:sp>
      <p:sp>
        <p:nvSpPr>
          <p:cNvPr id="772" name="Google Shape;772;g2f97328c7ef_0_2"/>
          <p:cNvSpPr/>
          <p:nvPr/>
        </p:nvSpPr>
        <p:spPr>
          <a:xfrm>
            <a:off x="764892" y="3736577"/>
            <a:ext cx="2130900" cy="8925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Flexible Networking</a:t>
            </a:r>
            <a:endParaRPr sz="2000">
              <a:solidFill>
                <a:schemeClr val="lt1"/>
              </a:solidFill>
              <a:latin typeface="Roboto" panose="02000000000000000000" pitchFamily="2" charset="0"/>
              <a:ea typeface="Roboto" panose="02000000000000000000" pitchFamily="2" charset="0"/>
            </a:endParaRPr>
          </a:p>
        </p:txBody>
      </p:sp>
      <p:sp>
        <p:nvSpPr>
          <p:cNvPr id="773" name="Google Shape;773;g2f97328c7ef_0_2"/>
          <p:cNvSpPr/>
          <p:nvPr/>
        </p:nvSpPr>
        <p:spPr>
          <a:xfrm>
            <a:off x="2964814" y="3736577"/>
            <a:ext cx="7650900" cy="8925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VMs can either be isolated from the internet, or only reachable by those that the admin deems necessary. Increased security.</a:t>
            </a:r>
            <a:endParaRPr sz="1800" dirty="0">
              <a:solidFill>
                <a:schemeClr val="dk1"/>
              </a:solidFill>
              <a:latin typeface="Roboto" panose="02000000000000000000" pitchFamily="2" charset="0"/>
              <a:ea typeface="Roboto" panose="02000000000000000000" pitchFamily="2" charset="0"/>
            </a:endParaRPr>
          </a:p>
        </p:txBody>
      </p:sp>
      <p:sp>
        <p:nvSpPr>
          <p:cNvPr id="774" name="Google Shape;774;g2f97328c7ef_0_2"/>
          <p:cNvSpPr/>
          <p:nvPr/>
        </p:nvSpPr>
        <p:spPr>
          <a:xfrm>
            <a:off x="764892" y="4737439"/>
            <a:ext cx="2130900" cy="8925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a:solidFill>
                  <a:schemeClr val="lt1"/>
                </a:solidFill>
                <a:latin typeface="Roboto" panose="02000000000000000000" pitchFamily="2" charset="0"/>
                <a:ea typeface="Roboto" panose="02000000000000000000" pitchFamily="2" charset="0"/>
              </a:rPr>
              <a:t>Simple Management</a:t>
            </a:r>
            <a:endParaRPr sz="2000">
              <a:solidFill>
                <a:schemeClr val="lt1"/>
              </a:solidFill>
              <a:latin typeface="Roboto" panose="02000000000000000000" pitchFamily="2" charset="0"/>
              <a:ea typeface="Roboto" panose="02000000000000000000" pitchFamily="2" charset="0"/>
            </a:endParaRPr>
          </a:p>
        </p:txBody>
      </p:sp>
      <p:sp>
        <p:nvSpPr>
          <p:cNvPr id="775" name="Google Shape;775;g2f97328c7ef_0_2"/>
          <p:cNvSpPr/>
          <p:nvPr/>
        </p:nvSpPr>
        <p:spPr>
          <a:xfrm>
            <a:off x="2964814" y="4737439"/>
            <a:ext cx="7650900" cy="8925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Create, clone, template, snapshot, migrate, connect, backup, delete, stop, and start VMs easily by using Proxmox VE’s GUI and shell.</a:t>
            </a:r>
            <a:endParaRPr sz="1800" dirty="0">
              <a:solidFill>
                <a:schemeClr val="dk1"/>
              </a:solidFill>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CAE431D0-7A94-DA82-3415-9E6A2603BB5B}"/>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sp>
        <p:nvSpPr>
          <p:cNvPr id="780" name="Google Shape;780;g2f97328c7ef_0_25"/>
          <p:cNvSpPr txBox="1">
            <a:spLocks noGrp="1"/>
          </p:cNvSpPr>
          <p:nvPr>
            <p:ph type="title"/>
          </p:nvPr>
        </p:nvSpPr>
        <p:spPr>
          <a:xfrm>
            <a:off x="767864" y="206101"/>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t>Virtualization Files in Proxmox</a:t>
            </a:r>
            <a:endParaRPr dirty="0"/>
          </a:p>
        </p:txBody>
      </p:sp>
      <p:graphicFrame>
        <p:nvGraphicFramePr>
          <p:cNvPr id="781" name="Google Shape;781;g2f97328c7ef_0_25"/>
          <p:cNvGraphicFramePr/>
          <p:nvPr>
            <p:extLst>
              <p:ext uri="{D42A27DB-BD31-4B8C-83A1-F6EECF244321}">
                <p14:modId xmlns:p14="http://schemas.microsoft.com/office/powerpoint/2010/main" val="2316271488"/>
              </p:ext>
            </p:extLst>
          </p:nvPr>
        </p:nvGraphicFramePr>
        <p:xfrm>
          <a:off x="767864" y="1392655"/>
          <a:ext cx="9871446" cy="4761828"/>
        </p:xfrm>
        <a:graphic>
          <a:graphicData uri="http://schemas.openxmlformats.org/drawingml/2006/table">
            <a:tbl>
              <a:tblPr>
                <a:noFill/>
                <a:tableStyleId>{20784C5B-9EBB-4A82-9CEF-FE98BF910E29}</a:tableStyleId>
              </a:tblPr>
              <a:tblGrid>
                <a:gridCol w="1868469">
                  <a:extLst>
                    <a:ext uri="{9D8B030D-6E8A-4147-A177-3AD203B41FA5}">
                      <a16:colId xmlns:a16="http://schemas.microsoft.com/office/drawing/2014/main" val="20000"/>
                    </a:ext>
                  </a:extLst>
                </a:gridCol>
                <a:gridCol w="8002977">
                  <a:extLst>
                    <a:ext uri="{9D8B030D-6E8A-4147-A177-3AD203B41FA5}">
                      <a16:colId xmlns:a16="http://schemas.microsoft.com/office/drawing/2014/main" val="20001"/>
                    </a:ext>
                  </a:extLst>
                </a:gridCol>
              </a:tblGrid>
              <a:tr h="698598">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File</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39ADE"/>
                    </a:solidFill>
                  </a:tcPr>
                </a:tc>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Purpose</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E5C9A"/>
                    </a:solidFill>
                  </a:tcPr>
                </a:tc>
                <a:extLst>
                  <a:ext uri="{0D108BD9-81ED-4DB2-BD59-A6C34878D82A}">
                    <a16:rowId xmlns:a16="http://schemas.microsoft.com/office/drawing/2014/main" val="10000"/>
                  </a:ext>
                </a:extLst>
              </a:tr>
              <a:tr h="87690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.conf</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E5C9A"/>
                    </a:solidFill>
                  </a:tcPr>
                </a:tc>
                <a:tc>
                  <a:txBody>
                    <a:bodyPr/>
                    <a:lstStyle/>
                    <a:p>
                      <a:pPr marL="457200" lvl="0" indent="-336550" algn="l" rtl="0">
                        <a:spcBef>
                          <a:spcPts val="0"/>
                        </a:spcBef>
                        <a:spcAft>
                          <a:spcPts val="600"/>
                        </a:spcAft>
                        <a:buSzPts val="1700"/>
                        <a:buFont typeface="Roboto"/>
                        <a:buChar char="●"/>
                      </a:pPr>
                      <a:r>
                        <a:rPr lang="en-US" sz="1800" dirty="0">
                          <a:latin typeface="Roboto"/>
                          <a:ea typeface="Roboto"/>
                          <a:cs typeface="Roboto"/>
                          <a:sym typeface="Roboto"/>
                        </a:rPr>
                        <a:t>Includes the VM’s hardware and software settings. It is modifiable.</a:t>
                      </a:r>
                      <a:endParaRPr sz="1800" dirty="0">
                        <a:latin typeface="Roboto"/>
                        <a:ea typeface="Roboto"/>
                        <a:cs typeface="Roboto"/>
                        <a:sym typeface="Roboto"/>
                      </a:endParaRPr>
                    </a:p>
                    <a:p>
                      <a:pPr marL="457200" lvl="0" indent="-336550" algn="l" rtl="0">
                        <a:spcBef>
                          <a:spcPts val="0"/>
                        </a:spcBef>
                        <a:spcAft>
                          <a:spcPts val="600"/>
                        </a:spcAft>
                        <a:buSzPts val="1700"/>
                        <a:buFont typeface="Roboto"/>
                        <a:buChar char="●"/>
                      </a:pPr>
                      <a:r>
                        <a:rPr lang="en-US" sz="1800" b="0" dirty="0">
                          <a:latin typeface="Roboto"/>
                          <a:ea typeface="Roboto"/>
                          <a:cs typeface="Roboto"/>
                          <a:sym typeface="Roboto"/>
                        </a:rPr>
                        <a:t>Example: </a:t>
                      </a:r>
                      <a:r>
                        <a:rPr lang="en-US" sz="1800" b="0" i="1" dirty="0">
                          <a:latin typeface="Roboto"/>
                          <a:ea typeface="Roboto"/>
                          <a:cs typeface="Roboto"/>
                          <a:sym typeface="Roboto"/>
                        </a:rPr>
                        <a:t>1</a:t>
                      </a:r>
                      <a:r>
                        <a:rPr lang="en-US" sz="1800" i="1" dirty="0">
                          <a:latin typeface="Roboto"/>
                          <a:ea typeface="Roboto"/>
                          <a:cs typeface="Roboto"/>
                          <a:sym typeface="Roboto"/>
                        </a:rPr>
                        <a:t>25.conf </a:t>
                      </a:r>
                      <a:r>
                        <a:rPr lang="en-US" sz="1800" dirty="0">
                          <a:latin typeface="Roboto"/>
                          <a:ea typeface="Roboto"/>
                          <a:cs typeface="Roboto"/>
                          <a:sym typeface="Roboto"/>
                        </a:rPr>
                        <a:t>is the conf file for VM with ID </a:t>
                      </a:r>
                      <a:r>
                        <a:rPr lang="en-US" sz="1800" i="1" dirty="0">
                          <a:latin typeface="Roboto"/>
                          <a:ea typeface="Roboto"/>
                          <a:cs typeface="Roboto"/>
                          <a:sym typeface="Roboto"/>
                        </a:rPr>
                        <a:t>125</a:t>
                      </a:r>
                      <a:r>
                        <a:rPr lang="en-US" sz="1800" dirty="0">
                          <a:latin typeface="Roboto"/>
                          <a:ea typeface="Roboto"/>
                          <a:cs typeface="Roboto"/>
                          <a:sym typeface="Roboto"/>
                        </a:rPr>
                        <a:t>.</a:t>
                      </a:r>
                      <a:endParaRPr sz="18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0001"/>
                  </a:ext>
                </a:extLst>
              </a:tr>
              <a:tr h="87690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.qcow2</a:t>
                      </a:r>
                      <a:endParaRPr sz="2000" b="0" dirty="0">
                        <a:solidFill>
                          <a:schemeClr val="lt1"/>
                        </a:solidFill>
                        <a:latin typeface="Roboto"/>
                        <a:ea typeface="Roboto"/>
                        <a:cs typeface="Roboto"/>
                        <a:sym typeface="Roboto"/>
                      </a:endParaRPr>
                    </a:p>
                    <a:p>
                      <a:pPr marL="0" lvl="0" indent="0" algn="ctr" rtl="0">
                        <a:spcBef>
                          <a:spcPts val="0"/>
                        </a:spcBef>
                        <a:spcAft>
                          <a:spcPts val="0"/>
                        </a:spcAft>
                        <a:buNone/>
                      </a:pPr>
                      <a:r>
                        <a:rPr lang="en-US" sz="2000" b="0" dirty="0">
                          <a:solidFill>
                            <a:schemeClr val="lt1"/>
                          </a:solidFill>
                          <a:latin typeface="Roboto"/>
                          <a:ea typeface="Roboto"/>
                          <a:cs typeface="Roboto"/>
                          <a:sym typeface="Roboto"/>
                        </a:rPr>
                        <a:t>.raw</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E5C9A"/>
                    </a:solidFill>
                  </a:tcPr>
                </a:tc>
                <a:tc>
                  <a:txBody>
                    <a:bodyPr/>
                    <a:lstStyle/>
                    <a:p>
                      <a:pPr marL="457200" lvl="0" indent="-336550" algn="l" rtl="0">
                        <a:spcBef>
                          <a:spcPts val="0"/>
                        </a:spcBef>
                        <a:spcAft>
                          <a:spcPts val="600"/>
                        </a:spcAft>
                        <a:buSzPts val="1700"/>
                        <a:buFont typeface="Roboto"/>
                        <a:buChar char="●"/>
                      </a:pPr>
                      <a:r>
                        <a:rPr lang="en-US" sz="1800" dirty="0">
                          <a:latin typeface="Roboto"/>
                          <a:ea typeface="Roboto"/>
                          <a:cs typeface="Roboto"/>
                          <a:sym typeface="Roboto"/>
                        </a:rPr>
                        <a:t>Composes the VM’s storage files.</a:t>
                      </a:r>
                      <a:endParaRPr sz="1800" dirty="0">
                        <a:latin typeface="Roboto"/>
                        <a:ea typeface="Roboto"/>
                        <a:cs typeface="Roboto"/>
                        <a:sym typeface="Roboto"/>
                      </a:endParaRPr>
                    </a:p>
                    <a:p>
                      <a:pPr marL="457200" lvl="0" indent="-336550" algn="l" rtl="0">
                        <a:spcBef>
                          <a:spcPts val="0"/>
                        </a:spcBef>
                        <a:spcAft>
                          <a:spcPts val="600"/>
                        </a:spcAft>
                        <a:buSzPts val="1700"/>
                        <a:buFont typeface="Roboto"/>
                        <a:buChar char="●"/>
                      </a:pPr>
                      <a:r>
                        <a:rPr lang="en-US" sz="1800" b="1" dirty="0">
                          <a:latin typeface="Roboto"/>
                          <a:ea typeface="Roboto"/>
                          <a:cs typeface="Roboto"/>
                          <a:sym typeface="Roboto"/>
                        </a:rPr>
                        <a:t>.qcow2: </a:t>
                      </a:r>
                      <a:r>
                        <a:rPr lang="en-US" sz="1800" dirty="0">
                          <a:latin typeface="Roboto"/>
                          <a:ea typeface="Roboto"/>
                          <a:cs typeface="Roboto"/>
                          <a:sym typeface="Roboto"/>
                        </a:rPr>
                        <a:t>compatible with snapshots, and thin-provisioning; it is uncompressed.</a:t>
                      </a:r>
                      <a:endParaRPr sz="1800" dirty="0">
                        <a:latin typeface="Roboto"/>
                        <a:ea typeface="Roboto"/>
                        <a:cs typeface="Roboto"/>
                        <a:sym typeface="Roboto"/>
                      </a:endParaRPr>
                    </a:p>
                    <a:p>
                      <a:pPr marL="457200" lvl="0" indent="-336550" algn="l" rtl="0">
                        <a:spcBef>
                          <a:spcPts val="0"/>
                        </a:spcBef>
                        <a:spcAft>
                          <a:spcPts val="600"/>
                        </a:spcAft>
                        <a:buSzPts val="1700"/>
                        <a:buFont typeface="Roboto"/>
                        <a:buChar char="●"/>
                      </a:pPr>
                      <a:r>
                        <a:rPr lang="en-US" sz="1800" b="1" dirty="0">
                          <a:latin typeface="Roboto"/>
                          <a:ea typeface="Roboto"/>
                          <a:cs typeface="Roboto"/>
                          <a:sym typeface="Roboto"/>
                        </a:rPr>
                        <a:t>.raw: </a:t>
                      </a:r>
                      <a:r>
                        <a:rPr lang="en-US" sz="1800" dirty="0">
                          <a:latin typeface="Roboto"/>
                          <a:ea typeface="Roboto"/>
                          <a:cs typeface="Roboto"/>
                          <a:sym typeface="Roboto"/>
                        </a:rPr>
                        <a:t>better performance, but less advanced features.</a:t>
                      </a:r>
                      <a:endParaRPr sz="18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2"/>
                  </a:ext>
                </a:extLst>
              </a:tr>
              <a:tr h="87690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.vma</a:t>
                      </a:r>
                      <a:endParaRPr sz="2000" b="0" dirty="0">
                        <a:solidFill>
                          <a:schemeClr val="lt1"/>
                        </a:solidFill>
                        <a:latin typeface="Roboto"/>
                        <a:ea typeface="Roboto"/>
                        <a:cs typeface="Roboto"/>
                        <a:sym typeface="Roboto"/>
                      </a:endParaRPr>
                    </a:p>
                    <a:p>
                      <a:pPr marL="0" lvl="0" indent="0" algn="ctr" rtl="0">
                        <a:spcBef>
                          <a:spcPts val="0"/>
                        </a:spcBef>
                        <a:spcAft>
                          <a:spcPts val="0"/>
                        </a:spcAft>
                        <a:buNone/>
                      </a:pPr>
                      <a:r>
                        <a:rPr lang="en-US" sz="2000" b="0" dirty="0">
                          <a:solidFill>
                            <a:schemeClr val="lt1"/>
                          </a:solidFill>
                          <a:latin typeface="Roboto"/>
                          <a:ea typeface="Roboto"/>
                          <a:cs typeface="Roboto"/>
                          <a:sym typeface="Roboto"/>
                        </a:rPr>
                        <a:t>.vzdump</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E5C9A"/>
                    </a:solidFill>
                  </a:tcPr>
                </a:tc>
                <a:tc>
                  <a:txBody>
                    <a:bodyPr/>
                    <a:lstStyle/>
                    <a:p>
                      <a:pPr marL="457200" lvl="0" indent="-336550" algn="l" rtl="0">
                        <a:spcBef>
                          <a:spcPts val="0"/>
                        </a:spcBef>
                        <a:spcAft>
                          <a:spcPts val="600"/>
                        </a:spcAft>
                        <a:buSzPts val="1700"/>
                        <a:buFont typeface="Roboto"/>
                        <a:buChar char="●"/>
                      </a:pPr>
                      <a:r>
                        <a:rPr lang="en-US" sz="1800" dirty="0">
                          <a:latin typeface="Roboto"/>
                          <a:ea typeface="Roboto"/>
                          <a:cs typeface="Roboto"/>
                          <a:sym typeface="Roboto"/>
                        </a:rPr>
                        <a:t>Contains backup files critical for business continuity and fault tolerance.</a:t>
                      </a:r>
                      <a:endParaRPr sz="1800" dirty="0">
                        <a:latin typeface="Roboto"/>
                        <a:ea typeface="Roboto"/>
                        <a:cs typeface="Roboto"/>
                        <a:sym typeface="Roboto"/>
                      </a:endParaRPr>
                    </a:p>
                    <a:p>
                      <a:pPr marL="457200" lvl="0" indent="-336550" algn="l" rtl="0">
                        <a:spcBef>
                          <a:spcPts val="0"/>
                        </a:spcBef>
                        <a:spcAft>
                          <a:spcPts val="600"/>
                        </a:spcAft>
                        <a:buSzPts val="1700"/>
                        <a:buFont typeface="Roboto"/>
                        <a:buChar char="●"/>
                      </a:pPr>
                      <a:r>
                        <a:rPr lang="en-US" sz="1800" b="0" dirty="0">
                          <a:latin typeface="Roboto"/>
                          <a:ea typeface="Roboto"/>
                          <a:cs typeface="Roboto"/>
                          <a:sym typeface="Roboto"/>
                        </a:rPr>
                        <a:t>Example: </a:t>
                      </a:r>
                      <a:r>
                        <a:rPr lang="en-US" sz="1800" i="1" dirty="0">
                          <a:latin typeface="Roboto"/>
                          <a:ea typeface="Roboto"/>
                          <a:cs typeface="Roboto"/>
                          <a:sym typeface="Roboto"/>
                        </a:rPr>
                        <a:t>vzdump-qemu-25-2024_10_05.vma </a:t>
                      </a:r>
                      <a:endParaRPr sz="1800" i="1"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3"/>
                  </a:ext>
                </a:extLst>
              </a:tr>
              <a:tr h="876900">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corosync.conf</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E5C9A"/>
                    </a:solidFill>
                  </a:tcPr>
                </a:tc>
                <a:tc>
                  <a:txBody>
                    <a:bodyPr/>
                    <a:lstStyle/>
                    <a:p>
                      <a:pPr marL="457200" lvl="0" indent="-336550" algn="l" rtl="0">
                        <a:spcBef>
                          <a:spcPts val="0"/>
                        </a:spcBef>
                        <a:spcAft>
                          <a:spcPts val="600"/>
                        </a:spcAft>
                        <a:buSzPts val="1700"/>
                        <a:buFont typeface="Roboto"/>
                        <a:buChar char="●"/>
                      </a:pPr>
                      <a:r>
                        <a:rPr lang="en-US" sz="1800" dirty="0">
                          <a:latin typeface="Roboto"/>
                          <a:ea typeface="Roboto"/>
                          <a:cs typeface="Roboto"/>
                          <a:sym typeface="Roboto"/>
                        </a:rPr>
                        <a:t>Contains the </a:t>
                      </a:r>
                      <a:r>
                        <a:rPr lang="en-US" sz="1800" i="1" dirty="0">
                          <a:latin typeface="Roboto"/>
                          <a:ea typeface="Roboto"/>
                          <a:cs typeface="Roboto"/>
                          <a:sym typeface="Roboto"/>
                        </a:rPr>
                        <a:t>corosync</a:t>
                      </a:r>
                      <a:r>
                        <a:rPr lang="en-US" sz="1800" dirty="0">
                          <a:latin typeface="Roboto"/>
                          <a:ea typeface="Roboto"/>
                          <a:cs typeface="Roboto"/>
                          <a:sym typeface="Roboto"/>
                        </a:rPr>
                        <a:t> settings, which are crucial to perform cluster-level communication and features.</a:t>
                      </a:r>
                      <a:endParaRPr sz="18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4"/>
                  </a:ext>
                </a:extLst>
              </a:tr>
            </a:tbl>
          </a:graphicData>
        </a:graphic>
      </p:graphicFrame>
      <p:sp>
        <p:nvSpPr>
          <p:cNvPr id="3" name="TextBox 2">
            <a:extLst>
              <a:ext uri="{FF2B5EF4-FFF2-40B4-BE49-F238E27FC236}">
                <a16:creationId xmlns:a16="http://schemas.microsoft.com/office/drawing/2014/main" id="{B9EB87CC-CB83-FA70-AA01-86DD6330E0F7}"/>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785"/>
        <p:cNvGrpSpPr/>
        <p:nvPr/>
      </p:nvGrpSpPr>
      <p:grpSpPr>
        <a:xfrm>
          <a:off x="0" y="0"/>
          <a:ext cx="0" cy="0"/>
          <a:chOff x="0" y="0"/>
          <a:chExt cx="0" cy="0"/>
        </a:xfrm>
      </p:grpSpPr>
      <p:sp>
        <p:nvSpPr>
          <p:cNvPr id="786" name="Google Shape;786;g2f97328c7ef_0_31"/>
          <p:cNvSpPr txBox="1">
            <a:spLocks noGrp="1"/>
          </p:cNvSpPr>
          <p:nvPr>
            <p:ph type="title"/>
          </p:nvPr>
        </p:nvSpPr>
        <p:spPr>
          <a:xfrm>
            <a:off x="803413" y="299608"/>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t>Virtualization Files</a:t>
            </a:r>
            <a:endParaRPr dirty="0"/>
          </a:p>
        </p:txBody>
      </p:sp>
      <p:graphicFrame>
        <p:nvGraphicFramePr>
          <p:cNvPr id="787" name="Google Shape;787;g2f97328c7ef_0_31"/>
          <p:cNvGraphicFramePr/>
          <p:nvPr>
            <p:extLst>
              <p:ext uri="{D42A27DB-BD31-4B8C-83A1-F6EECF244321}">
                <p14:modId xmlns:p14="http://schemas.microsoft.com/office/powerpoint/2010/main" val="317122553"/>
              </p:ext>
            </p:extLst>
          </p:nvPr>
        </p:nvGraphicFramePr>
        <p:xfrm>
          <a:off x="833230" y="1500272"/>
          <a:ext cx="9451081" cy="4177675"/>
        </p:xfrm>
        <a:graphic>
          <a:graphicData uri="http://schemas.openxmlformats.org/drawingml/2006/table">
            <a:tbl>
              <a:tblPr>
                <a:noFill/>
                <a:tableStyleId>{20784C5B-9EBB-4A82-9CEF-FE98BF910E29}</a:tableStyleId>
              </a:tblPr>
              <a:tblGrid>
                <a:gridCol w="1788902">
                  <a:extLst>
                    <a:ext uri="{9D8B030D-6E8A-4147-A177-3AD203B41FA5}">
                      <a16:colId xmlns:a16="http://schemas.microsoft.com/office/drawing/2014/main" val="20000"/>
                    </a:ext>
                  </a:extLst>
                </a:gridCol>
                <a:gridCol w="7662179">
                  <a:extLst>
                    <a:ext uri="{9D8B030D-6E8A-4147-A177-3AD203B41FA5}">
                      <a16:colId xmlns:a16="http://schemas.microsoft.com/office/drawing/2014/main" val="20001"/>
                    </a:ext>
                  </a:extLst>
                </a:gridCol>
              </a:tblGrid>
              <a:tr h="672775">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File</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39ADE"/>
                    </a:solidFill>
                  </a:tcPr>
                </a:tc>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Purpose</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E5C9A"/>
                    </a:solidFill>
                  </a:tcPr>
                </a:tc>
                <a:extLst>
                  <a:ext uri="{0D108BD9-81ED-4DB2-BD59-A6C34878D82A}">
                    <a16:rowId xmlns:a16="http://schemas.microsoft.com/office/drawing/2014/main" val="10000"/>
                  </a:ext>
                </a:extLst>
              </a:tr>
              <a:tr h="876225">
                <a:tc>
                  <a:txBody>
                    <a:bodyPr/>
                    <a:lstStyle/>
                    <a:p>
                      <a:pPr marL="0" lvl="0" indent="0" algn="ctr" rtl="0">
                        <a:spcBef>
                          <a:spcPts val="0"/>
                        </a:spcBef>
                        <a:spcAft>
                          <a:spcPts val="0"/>
                        </a:spcAft>
                        <a:buNone/>
                      </a:pPr>
                      <a:r>
                        <a:rPr lang="en-US" sz="2000" b="0" dirty="0" err="1">
                          <a:solidFill>
                            <a:schemeClr val="lt1"/>
                          </a:solidFill>
                          <a:latin typeface="Roboto"/>
                          <a:ea typeface="Roboto"/>
                          <a:cs typeface="Roboto"/>
                          <a:sym typeface="Roboto"/>
                        </a:rPr>
                        <a:t>storage.cfg</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E5C9A"/>
                    </a:solidFill>
                  </a:tcPr>
                </a:tc>
                <a:tc>
                  <a:txBody>
                    <a:bodyPr/>
                    <a:lstStyle/>
                    <a:p>
                      <a:pPr marL="457200" lvl="0" indent="-336550" algn="l" rtl="0">
                        <a:spcBef>
                          <a:spcPts val="0"/>
                        </a:spcBef>
                        <a:spcAft>
                          <a:spcPts val="600"/>
                        </a:spcAft>
                        <a:buSzPts val="1700"/>
                        <a:buFont typeface="Roboto"/>
                        <a:buChar char="●"/>
                      </a:pPr>
                      <a:r>
                        <a:rPr lang="en-US" sz="1800" dirty="0">
                          <a:latin typeface="Roboto"/>
                          <a:ea typeface="Roboto"/>
                          <a:cs typeface="Roboto"/>
                          <a:sym typeface="Roboto"/>
                        </a:rPr>
                        <a:t>Stores which storage options are available in the environment.</a:t>
                      </a:r>
                      <a:endParaRPr sz="1800" dirty="0">
                        <a:latin typeface="Roboto"/>
                        <a:ea typeface="Roboto"/>
                        <a:cs typeface="Roboto"/>
                        <a:sym typeface="Roboto"/>
                      </a:endParaRPr>
                    </a:p>
                    <a:p>
                      <a:pPr marL="457200" lvl="0" indent="-336550" algn="l" rtl="0">
                        <a:spcBef>
                          <a:spcPts val="0"/>
                        </a:spcBef>
                        <a:spcAft>
                          <a:spcPts val="600"/>
                        </a:spcAft>
                        <a:buSzPts val="1700"/>
                        <a:buFont typeface="Roboto"/>
                        <a:buChar char="●"/>
                      </a:pPr>
                      <a:r>
                        <a:rPr lang="en-US" sz="1800" b="0" dirty="0">
                          <a:latin typeface="Roboto"/>
                          <a:ea typeface="Roboto"/>
                          <a:cs typeface="Roboto"/>
                          <a:sym typeface="Roboto"/>
                        </a:rPr>
                        <a:t>Examples: l</a:t>
                      </a:r>
                      <a:r>
                        <a:rPr lang="en-US" sz="1800" dirty="0">
                          <a:latin typeface="Roboto"/>
                          <a:ea typeface="Roboto"/>
                          <a:cs typeface="Roboto"/>
                          <a:sym typeface="Roboto"/>
                        </a:rPr>
                        <a:t>ocal, shared, NFS, iSCSI, ZFS</a:t>
                      </a:r>
                      <a:endParaRPr sz="18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0001"/>
                  </a:ext>
                </a:extLst>
              </a:tr>
              <a:tr h="876225">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interfaces</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E5C9A"/>
                    </a:solidFill>
                  </a:tcPr>
                </a:tc>
                <a:tc>
                  <a:txBody>
                    <a:bodyPr/>
                    <a:lstStyle/>
                    <a:p>
                      <a:pPr marL="457200" lvl="0" indent="-336550" algn="l" rtl="0">
                        <a:spcBef>
                          <a:spcPts val="0"/>
                        </a:spcBef>
                        <a:spcAft>
                          <a:spcPts val="600"/>
                        </a:spcAft>
                        <a:buSzPts val="1700"/>
                        <a:buFont typeface="Roboto"/>
                        <a:buChar char="●"/>
                      </a:pPr>
                      <a:r>
                        <a:rPr lang="en-US" sz="1800" dirty="0">
                          <a:latin typeface="Roboto"/>
                          <a:ea typeface="Roboto"/>
                          <a:cs typeface="Roboto"/>
                          <a:sym typeface="Roboto"/>
                        </a:rPr>
                        <a:t>Contain networking setup and configuration.</a:t>
                      </a:r>
                      <a:endParaRPr sz="1800" dirty="0">
                        <a:latin typeface="Roboto"/>
                        <a:ea typeface="Roboto"/>
                        <a:cs typeface="Roboto"/>
                        <a:sym typeface="Roboto"/>
                      </a:endParaRPr>
                    </a:p>
                    <a:p>
                      <a:pPr marL="457200" lvl="0" indent="-336550" algn="l" rtl="0">
                        <a:spcBef>
                          <a:spcPts val="0"/>
                        </a:spcBef>
                        <a:spcAft>
                          <a:spcPts val="600"/>
                        </a:spcAft>
                        <a:buSzPts val="1700"/>
                        <a:buFont typeface="Roboto"/>
                        <a:buChar char="●"/>
                      </a:pPr>
                      <a:r>
                        <a:rPr lang="en-US" sz="1800" dirty="0">
                          <a:latin typeface="Roboto"/>
                          <a:ea typeface="Roboto"/>
                          <a:cs typeface="Roboto"/>
                          <a:sym typeface="Roboto"/>
                        </a:rPr>
                        <a:t>Include all the Linux Bridges, Linux Bonds, and VLANs setup.</a:t>
                      </a:r>
                      <a:endParaRPr sz="18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2"/>
                  </a:ext>
                </a:extLst>
              </a:tr>
              <a:tr h="876225">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log</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E5C9A"/>
                    </a:solidFill>
                  </a:tcPr>
                </a:tc>
                <a:tc>
                  <a:txBody>
                    <a:bodyPr/>
                    <a:lstStyle/>
                    <a:p>
                      <a:pPr marL="457200" lvl="0" indent="-336550" algn="l" rtl="0">
                        <a:spcBef>
                          <a:spcPts val="0"/>
                        </a:spcBef>
                        <a:spcAft>
                          <a:spcPts val="600"/>
                        </a:spcAft>
                        <a:buSzPts val="1700"/>
                        <a:buFont typeface="Roboto"/>
                        <a:buChar char="●"/>
                      </a:pPr>
                      <a:r>
                        <a:rPr lang="en-US" sz="1800" dirty="0">
                          <a:latin typeface="Roboto"/>
                          <a:ea typeface="Roboto"/>
                          <a:cs typeface="Roboto"/>
                          <a:sym typeface="Roboto"/>
                        </a:rPr>
                        <a:t>Included, but not limited to, VM log and System log files.</a:t>
                      </a:r>
                      <a:endParaRPr sz="1800" dirty="0">
                        <a:latin typeface="Roboto"/>
                        <a:ea typeface="Roboto"/>
                        <a:cs typeface="Roboto"/>
                        <a:sym typeface="Roboto"/>
                      </a:endParaRPr>
                    </a:p>
                    <a:p>
                      <a:pPr marL="457200" lvl="0" indent="-336550" algn="l" rtl="0">
                        <a:spcBef>
                          <a:spcPts val="0"/>
                        </a:spcBef>
                        <a:spcAft>
                          <a:spcPts val="600"/>
                        </a:spcAft>
                        <a:buSzPts val="1700"/>
                        <a:buFont typeface="Roboto"/>
                        <a:buChar char="●"/>
                      </a:pPr>
                      <a:r>
                        <a:rPr lang="en-US" sz="1800" dirty="0">
                          <a:latin typeface="Roboto"/>
                          <a:ea typeface="Roboto"/>
                          <a:cs typeface="Roboto"/>
                          <a:sym typeface="Roboto"/>
                        </a:rPr>
                        <a:t>Used to diagnose and troubleshoot system errors.</a:t>
                      </a:r>
                      <a:endParaRPr sz="18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3"/>
                  </a:ext>
                </a:extLst>
              </a:tr>
              <a:tr h="876225">
                <a:tc>
                  <a:txBody>
                    <a:bodyPr/>
                    <a:lstStyle/>
                    <a:p>
                      <a:pPr marL="0" lvl="0" indent="0" algn="ctr" rtl="0">
                        <a:spcBef>
                          <a:spcPts val="0"/>
                        </a:spcBef>
                        <a:spcAft>
                          <a:spcPts val="0"/>
                        </a:spcAft>
                        <a:buNone/>
                      </a:pPr>
                      <a:r>
                        <a:rPr lang="en-US" sz="2000" b="0" dirty="0">
                          <a:solidFill>
                            <a:schemeClr val="lt1"/>
                          </a:solidFill>
                          <a:latin typeface="Roboto"/>
                          <a:ea typeface="Roboto"/>
                          <a:cs typeface="Roboto"/>
                          <a:sym typeface="Roboto"/>
                        </a:rPr>
                        <a:t>user.cfg</a:t>
                      </a:r>
                      <a:endParaRPr sz="2000" b="0" dirty="0">
                        <a:solidFill>
                          <a:schemeClr val="lt1"/>
                        </a:solidFill>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E5C9A"/>
                    </a:solidFill>
                  </a:tcPr>
                </a:tc>
                <a:tc>
                  <a:txBody>
                    <a:bodyPr/>
                    <a:lstStyle/>
                    <a:p>
                      <a:pPr marL="457200" lvl="0" indent="-336550" algn="l" rtl="0">
                        <a:spcBef>
                          <a:spcPts val="0"/>
                        </a:spcBef>
                        <a:spcAft>
                          <a:spcPts val="600"/>
                        </a:spcAft>
                        <a:buSzPts val="1700"/>
                        <a:buFont typeface="Roboto"/>
                        <a:buChar char="●"/>
                      </a:pPr>
                      <a:r>
                        <a:rPr lang="en-US" sz="1800" dirty="0">
                          <a:latin typeface="Roboto"/>
                          <a:ea typeface="Roboto"/>
                          <a:cs typeface="Roboto"/>
                          <a:sym typeface="Roboto"/>
                        </a:rPr>
                        <a:t>Used to manage Users, Groups, Roles, and Permissions in the environment.</a:t>
                      </a:r>
                      <a:endParaRPr sz="1800" dirty="0">
                        <a:latin typeface="Roboto"/>
                        <a:ea typeface="Roboto"/>
                        <a:cs typeface="Roboto"/>
                        <a:sym typeface="Roboto"/>
                      </a:endParaRPr>
                    </a:p>
                  </a:txBody>
                  <a:tcPr marL="91425" marR="91425" marT="91425" marB="91425" anchor="ct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4"/>
                  </a:ext>
                </a:extLst>
              </a:tr>
            </a:tbl>
          </a:graphicData>
        </a:graphic>
      </p:graphicFrame>
      <p:sp>
        <p:nvSpPr>
          <p:cNvPr id="3" name="TextBox 2">
            <a:extLst>
              <a:ext uri="{FF2B5EF4-FFF2-40B4-BE49-F238E27FC236}">
                <a16:creationId xmlns:a16="http://schemas.microsoft.com/office/drawing/2014/main" id="{7DC33F45-FE2F-49A6-39CD-1334066E68A8}"/>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791"/>
        <p:cNvGrpSpPr/>
        <p:nvPr/>
      </p:nvGrpSpPr>
      <p:grpSpPr>
        <a:xfrm>
          <a:off x="0" y="0"/>
          <a:ext cx="0" cy="0"/>
          <a:chOff x="0" y="0"/>
          <a:chExt cx="0" cy="0"/>
        </a:xfrm>
      </p:grpSpPr>
      <p:sp>
        <p:nvSpPr>
          <p:cNvPr id="792" name="Google Shape;792;g2f97328c7ef_0_37"/>
          <p:cNvSpPr txBox="1">
            <a:spLocks noGrp="1"/>
          </p:cNvSpPr>
          <p:nvPr>
            <p:ph type="title"/>
          </p:nvPr>
        </p:nvSpPr>
        <p:spPr>
          <a:xfrm>
            <a:off x="963217" y="285544"/>
            <a:ext cx="10515600" cy="1260856"/>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Quick EMUlator (QEMU)</a:t>
            </a:r>
            <a:endParaRPr dirty="0">
              <a:latin typeface="Roboto" panose="02000000000000000000" pitchFamily="2" charset="0"/>
              <a:ea typeface="Roboto" panose="02000000000000000000" pitchFamily="2" charset="0"/>
            </a:endParaRPr>
          </a:p>
        </p:txBody>
      </p:sp>
      <p:sp>
        <p:nvSpPr>
          <p:cNvPr id="793" name="Google Shape;793;g2f97328c7ef_0_37"/>
          <p:cNvSpPr/>
          <p:nvPr/>
        </p:nvSpPr>
        <p:spPr>
          <a:xfrm>
            <a:off x="986892" y="1465901"/>
            <a:ext cx="4787100" cy="8925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The emulator that allows PVE to create, run, and manage VMs. </a:t>
            </a:r>
            <a:endParaRPr sz="1800" dirty="0">
              <a:solidFill>
                <a:schemeClr val="dk1"/>
              </a:solidFill>
              <a:latin typeface="Roboto" panose="02000000000000000000" pitchFamily="2" charset="0"/>
              <a:ea typeface="Roboto" panose="02000000000000000000" pitchFamily="2" charset="0"/>
            </a:endParaRPr>
          </a:p>
        </p:txBody>
      </p:sp>
      <p:sp>
        <p:nvSpPr>
          <p:cNvPr id="794" name="Google Shape;794;g2f97328c7ef_0_37"/>
          <p:cNvSpPr/>
          <p:nvPr/>
        </p:nvSpPr>
        <p:spPr>
          <a:xfrm>
            <a:off x="5866016" y="1475840"/>
            <a:ext cx="4787100" cy="8925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Installed, along with KVM, when a node is deployed.</a:t>
            </a:r>
            <a:endParaRPr sz="1800" dirty="0">
              <a:solidFill>
                <a:schemeClr val="dk1"/>
              </a:solidFill>
              <a:latin typeface="Roboto" panose="02000000000000000000" pitchFamily="2" charset="0"/>
              <a:ea typeface="Roboto" panose="02000000000000000000" pitchFamily="2" charset="0"/>
            </a:endParaRPr>
          </a:p>
        </p:txBody>
      </p:sp>
      <p:sp>
        <p:nvSpPr>
          <p:cNvPr id="795" name="Google Shape;795;g2f97328c7ef_0_37"/>
          <p:cNvSpPr/>
          <p:nvPr/>
        </p:nvSpPr>
        <p:spPr>
          <a:xfrm>
            <a:off x="980750" y="2445633"/>
            <a:ext cx="4787100" cy="8925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0"/>
              </a:spcAft>
              <a:buClr>
                <a:schemeClr val="dk1"/>
              </a:buClr>
              <a:buSzPts val="1800"/>
              <a:buChar char="●"/>
            </a:pPr>
            <a:r>
              <a:rPr lang="en-US" sz="1800">
                <a:solidFill>
                  <a:schemeClr val="dk1"/>
                </a:solidFill>
                <a:latin typeface="Roboto" panose="02000000000000000000" pitchFamily="2" charset="0"/>
                <a:ea typeface="Roboto" panose="02000000000000000000" pitchFamily="2" charset="0"/>
              </a:rPr>
              <a:t>Combines with KVM to allow direct use of the physical hardware resources.</a:t>
            </a:r>
            <a:endParaRPr sz="1800">
              <a:solidFill>
                <a:schemeClr val="dk1"/>
              </a:solidFill>
              <a:latin typeface="Roboto" panose="02000000000000000000" pitchFamily="2" charset="0"/>
              <a:ea typeface="Roboto" panose="02000000000000000000" pitchFamily="2" charset="0"/>
            </a:endParaRPr>
          </a:p>
        </p:txBody>
      </p:sp>
      <p:sp>
        <p:nvSpPr>
          <p:cNvPr id="796" name="Google Shape;796;g2f97328c7ef_0_37"/>
          <p:cNvSpPr/>
          <p:nvPr/>
        </p:nvSpPr>
        <p:spPr>
          <a:xfrm>
            <a:off x="5866016" y="2445633"/>
            <a:ext cx="4787100" cy="8925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Runs other OSs, such as Windows versions and Linux distributions.</a:t>
            </a:r>
            <a:endParaRPr sz="1800" dirty="0">
              <a:solidFill>
                <a:schemeClr val="dk1"/>
              </a:solidFill>
              <a:latin typeface="Roboto" panose="02000000000000000000" pitchFamily="2" charset="0"/>
              <a:ea typeface="Roboto" panose="02000000000000000000" pitchFamily="2" charset="0"/>
            </a:endParaRPr>
          </a:p>
        </p:txBody>
      </p:sp>
      <p:sp>
        <p:nvSpPr>
          <p:cNvPr id="797" name="Google Shape;797;g2f97328c7ef_0_37"/>
          <p:cNvSpPr/>
          <p:nvPr/>
        </p:nvSpPr>
        <p:spPr>
          <a:xfrm>
            <a:off x="963217" y="3439368"/>
            <a:ext cx="4787100" cy="8925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Emulates all the virtual hardware that the VM needs (CPU, memory, disk…)</a:t>
            </a:r>
            <a:endParaRPr sz="1800" dirty="0">
              <a:solidFill>
                <a:schemeClr val="dk1"/>
              </a:solidFill>
              <a:latin typeface="Roboto" panose="02000000000000000000" pitchFamily="2" charset="0"/>
              <a:ea typeface="Roboto" panose="02000000000000000000" pitchFamily="2" charset="0"/>
            </a:endParaRPr>
          </a:p>
        </p:txBody>
      </p:sp>
      <p:sp>
        <p:nvSpPr>
          <p:cNvPr id="798" name="Google Shape;798;g2f97328c7ef_0_37"/>
          <p:cNvSpPr/>
          <p:nvPr/>
        </p:nvSpPr>
        <p:spPr>
          <a:xfrm>
            <a:off x="5872158" y="3439368"/>
            <a:ext cx="4787100" cy="8925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0"/>
              </a:spcAft>
              <a:buClr>
                <a:schemeClr val="dk1"/>
              </a:buClr>
              <a:buSzPts val="1800"/>
              <a:buChar char="●"/>
            </a:pPr>
            <a:r>
              <a:rPr lang="en-US" sz="1800">
                <a:solidFill>
                  <a:schemeClr val="dk1"/>
                </a:solidFill>
                <a:latin typeface="Roboto" panose="02000000000000000000" pitchFamily="2" charset="0"/>
                <a:ea typeface="Roboto" panose="02000000000000000000" pitchFamily="2" charset="0"/>
              </a:rPr>
              <a:t>Supports snapshots and live migration without downtime.</a:t>
            </a:r>
            <a:endParaRPr sz="1800">
              <a:solidFill>
                <a:schemeClr val="dk1"/>
              </a:solidFill>
              <a:latin typeface="Roboto" panose="02000000000000000000" pitchFamily="2" charset="0"/>
              <a:ea typeface="Roboto" panose="02000000000000000000" pitchFamily="2" charset="0"/>
            </a:endParaRPr>
          </a:p>
        </p:txBody>
      </p:sp>
      <p:sp>
        <p:nvSpPr>
          <p:cNvPr id="799" name="Google Shape;799;g2f97328c7ef_0_37"/>
          <p:cNvSpPr/>
          <p:nvPr/>
        </p:nvSpPr>
        <p:spPr>
          <a:xfrm>
            <a:off x="986892" y="4419100"/>
            <a:ext cx="4787100" cy="8925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Supports storage files like </a:t>
            </a:r>
            <a:r>
              <a:rPr lang="en-US" sz="1800" i="1" dirty="0">
                <a:solidFill>
                  <a:schemeClr val="dk1"/>
                </a:solidFill>
                <a:latin typeface="Roboto" panose="02000000000000000000" pitchFamily="2" charset="0"/>
                <a:ea typeface="Roboto" panose="02000000000000000000" pitchFamily="2" charset="0"/>
              </a:rPr>
              <a:t>.qcow2 </a:t>
            </a:r>
            <a:r>
              <a:rPr lang="en-US" sz="1800" dirty="0">
                <a:solidFill>
                  <a:schemeClr val="dk1"/>
                </a:solidFill>
                <a:latin typeface="Roboto" panose="02000000000000000000" pitchFamily="2" charset="0"/>
                <a:ea typeface="Roboto" panose="02000000000000000000" pitchFamily="2" charset="0"/>
              </a:rPr>
              <a:t>and </a:t>
            </a:r>
            <a:r>
              <a:rPr lang="en-US" sz="1800" i="1" dirty="0">
                <a:solidFill>
                  <a:schemeClr val="dk1"/>
                </a:solidFill>
                <a:latin typeface="Roboto" panose="02000000000000000000" pitchFamily="2" charset="0"/>
                <a:ea typeface="Roboto" panose="02000000000000000000" pitchFamily="2" charset="0"/>
              </a:rPr>
              <a:t>.raw</a:t>
            </a:r>
            <a:endParaRPr sz="1800" i="1" dirty="0">
              <a:solidFill>
                <a:schemeClr val="dk1"/>
              </a:solidFill>
              <a:latin typeface="Roboto" panose="02000000000000000000" pitchFamily="2" charset="0"/>
              <a:ea typeface="Roboto" panose="02000000000000000000" pitchFamily="2" charset="0"/>
            </a:endParaRPr>
          </a:p>
        </p:txBody>
      </p:sp>
      <p:sp>
        <p:nvSpPr>
          <p:cNvPr id="800" name="Google Shape;800;g2f97328c7ef_0_37"/>
          <p:cNvSpPr/>
          <p:nvPr/>
        </p:nvSpPr>
        <p:spPr>
          <a:xfrm>
            <a:off x="5895833" y="4419100"/>
            <a:ext cx="4787100" cy="892500"/>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Runs as a core process; VM functions would be impossible without it.</a:t>
            </a:r>
            <a:endParaRPr sz="1800" dirty="0">
              <a:solidFill>
                <a:schemeClr val="dk1"/>
              </a:solidFill>
              <a:latin typeface="Roboto" panose="02000000000000000000" pitchFamily="2" charset="0"/>
              <a:ea typeface="Roboto" panose="02000000000000000000" pitchFamily="2" charset="0"/>
            </a:endParaRPr>
          </a:p>
        </p:txBody>
      </p:sp>
      <p:sp>
        <p:nvSpPr>
          <p:cNvPr id="801" name="Google Shape;801;g2f97328c7ef_0_37"/>
          <p:cNvSpPr txBox="1"/>
          <p:nvPr/>
        </p:nvSpPr>
        <p:spPr>
          <a:xfrm>
            <a:off x="1578382" y="5524661"/>
            <a:ext cx="8378936" cy="430800"/>
          </a:xfrm>
          <a:prstGeom prst="rect">
            <a:avLst/>
          </a:prstGeom>
          <a:solidFill>
            <a:srgbClr val="B3DFFF"/>
          </a:solidFill>
          <a:ln>
            <a:noFill/>
          </a:ln>
        </p:spPr>
        <p:txBody>
          <a:bodyPr spcFirstLastPara="1" wrap="square" lIns="91425" tIns="45700" rIns="91425" bIns="45700" anchor="t" anchorCtr="0">
            <a:spAutoFit/>
          </a:bodyPr>
          <a:lstStyle/>
          <a:p>
            <a:pPr marL="0" lvl="0" indent="0" algn="ctr" rtl="0">
              <a:spcBef>
                <a:spcPts val="0"/>
              </a:spcBef>
              <a:spcAft>
                <a:spcPts val="0"/>
              </a:spcAft>
              <a:buNone/>
            </a:pPr>
            <a:r>
              <a:rPr lang="en-US" sz="2200" b="1" dirty="0">
                <a:solidFill>
                  <a:srgbClr val="0E5C9A"/>
                </a:solidFill>
                <a:latin typeface="Roboto" panose="02000000000000000000" pitchFamily="2" charset="0"/>
                <a:ea typeface="Roboto" panose="02000000000000000000" pitchFamily="2" charset="0"/>
                <a:cs typeface="Roboto"/>
                <a:sym typeface="Roboto"/>
              </a:rPr>
              <a:t>We are now ready for Lab 5A: Deploying Virtual Machines</a:t>
            </a:r>
            <a:endParaRPr sz="2200" b="1" dirty="0">
              <a:solidFill>
                <a:srgbClr val="0E5C9A"/>
              </a:solidFill>
              <a:latin typeface="Roboto" panose="02000000000000000000" pitchFamily="2" charset="0"/>
              <a:ea typeface="Roboto" panose="02000000000000000000" pitchFamily="2" charset="0"/>
              <a:cs typeface="Roboto"/>
              <a:sym typeface="Roboto"/>
            </a:endParaRPr>
          </a:p>
        </p:txBody>
      </p:sp>
      <p:sp>
        <p:nvSpPr>
          <p:cNvPr id="3" name="TextBox 2">
            <a:extLst>
              <a:ext uri="{FF2B5EF4-FFF2-40B4-BE49-F238E27FC236}">
                <a16:creationId xmlns:a16="http://schemas.microsoft.com/office/drawing/2014/main" id="{68D5CC43-28E5-DA2C-B9B9-05F77BDB0B59}"/>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805"/>
        <p:cNvGrpSpPr/>
        <p:nvPr/>
      </p:nvGrpSpPr>
      <p:grpSpPr>
        <a:xfrm>
          <a:off x="0" y="0"/>
          <a:ext cx="0" cy="0"/>
          <a:chOff x="0" y="0"/>
          <a:chExt cx="0" cy="0"/>
        </a:xfrm>
      </p:grpSpPr>
      <p:sp>
        <p:nvSpPr>
          <p:cNvPr id="806" name="Google Shape;806;g302bd11f498_0_123"/>
          <p:cNvSpPr txBox="1">
            <a:spLocks noGrp="1"/>
          </p:cNvSpPr>
          <p:nvPr>
            <p:ph type="title"/>
          </p:nvPr>
        </p:nvSpPr>
        <p:spPr>
          <a:xfrm>
            <a:off x="838200" y="636643"/>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t>Proxmox VE 8: Setup and Management </a:t>
            </a:r>
            <a:br>
              <a:rPr lang="en-US" dirty="0"/>
            </a:br>
            <a:r>
              <a:rPr lang="en-US" sz="2800" dirty="0"/>
              <a:t>Lab 5A: Deploying Virtual Machines</a:t>
            </a:r>
            <a:endParaRPr dirty="0"/>
          </a:p>
        </p:txBody>
      </p:sp>
      <p:sp>
        <p:nvSpPr>
          <p:cNvPr id="807" name="Google Shape;807;g302bd11f498_0_123"/>
          <p:cNvSpPr txBox="1"/>
          <p:nvPr/>
        </p:nvSpPr>
        <p:spPr>
          <a:xfrm>
            <a:off x="400760" y="2326044"/>
            <a:ext cx="4515486" cy="3662501"/>
          </a:xfrm>
          <a:prstGeom prst="rect">
            <a:avLst/>
          </a:prstGeom>
          <a:noFill/>
          <a:ln>
            <a:noFill/>
          </a:ln>
        </p:spPr>
        <p:txBody>
          <a:bodyPr spcFirstLastPara="1" wrap="square" lIns="91425" tIns="45700" rIns="91425" bIns="45700" anchor="t" anchorCtr="0">
            <a:spAutoFit/>
          </a:bodyPr>
          <a:lstStyle/>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Summary</a:t>
            </a:r>
            <a:endParaRPr sz="1800"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In this lab, you will enter your </a:t>
            </a:r>
            <a:r>
              <a:rPr lang="en-US" sz="1800" b="0" i="1" u="none" strike="noStrike" cap="none" dirty="0">
                <a:solidFill>
                  <a:srgbClr val="262626"/>
                </a:solidFill>
                <a:latin typeface="Roboto" panose="02000000000000000000" pitchFamily="2" charset="0"/>
                <a:ea typeface="Roboto" panose="02000000000000000000" pitchFamily="2" charset="0"/>
                <a:cs typeface="Calibri"/>
                <a:sym typeface="Calibri"/>
              </a:rPr>
              <a:t>Proxmox VE</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 node to configure and deploy a VM.</a:t>
            </a:r>
            <a:r>
              <a:rPr lang="en-US" sz="1800" b="0" i="0" u="none" strike="noStrike" cap="none" dirty="0">
                <a:solidFill>
                  <a:srgbClr val="262626"/>
                </a:solidFill>
                <a:latin typeface="Roboto" panose="02000000000000000000" pitchFamily="2" charset="0"/>
                <a:ea typeface="Roboto" panose="02000000000000000000" pitchFamily="2" charset="0"/>
                <a:sym typeface="Arial"/>
              </a:rPr>
              <a:t> </a:t>
            </a:r>
            <a:endParaRPr lang="en-US" sz="1800" b="1" i="0" u="none" strike="noStrike" cap="none" dirty="0">
              <a:solidFill>
                <a:srgbClr val="262626"/>
              </a:solidFill>
              <a:latin typeface="Roboto" panose="02000000000000000000" pitchFamily="2" charset="0"/>
              <a:ea typeface="Roboto" panose="02000000000000000000" pitchFamily="2" charset="0"/>
              <a:cs typeface="Roboto"/>
              <a:sym typeface="Roboto"/>
            </a:endParaRPr>
          </a:p>
          <a:p>
            <a:pPr marL="1200150" marR="0" lvl="2" indent="-142875" algn="l" rtl="0">
              <a:spcBef>
                <a:spcPts val="0"/>
              </a:spcBef>
              <a:spcAft>
                <a:spcPts val="0"/>
              </a:spcAft>
              <a:buClr>
                <a:srgbClr val="0E5C9A"/>
              </a:buClr>
              <a:buSzPts val="2250"/>
              <a:buFont typeface="Arial"/>
              <a:buNone/>
            </a:pPr>
            <a:endParaRPr lang="en-US" sz="900" b="1" i="0" u="none" strike="noStrike" cap="none" dirty="0">
              <a:solidFill>
                <a:srgbClr val="0E5C9A"/>
              </a:solidFill>
              <a:latin typeface="Roboto" panose="02000000000000000000" pitchFamily="2" charset="0"/>
              <a:ea typeface="Roboto" panose="02000000000000000000" pitchFamily="2" charset="0"/>
              <a:cs typeface="Roboto"/>
              <a:sym typeface="Roboto"/>
            </a:endParaRPr>
          </a:p>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Objectives</a:t>
            </a:r>
            <a:endParaRPr sz="1800"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Understand VM configuration options.</a:t>
            </a:r>
            <a:endParaRPr sz="1800"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Create a VM.</a:t>
            </a:r>
            <a:endParaRPr sz="1800" b="0" i="0" u="none" strike="noStrike" cap="none" dirty="0">
              <a:solidFill>
                <a:srgbClr val="262626"/>
              </a:solidFill>
              <a:latin typeface="Roboto" panose="02000000000000000000" pitchFamily="2" charset="0"/>
              <a:ea typeface="Roboto" panose="02000000000000000000" pitchFamily="2" charset="0"/>
              <a:cs typeface="Noto Sans Symbols"/>
              <a:sym typeface="Noto Sans Symbols"/>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Install a QEMU Guest Agent.</a:t>
            </a:r>
            <a:endParaRPr sz="1800" b="0" i="0" u="none" strike="noStrike" cap="none" dirty="0">
              <a:solidFill>
                <a:srgbClr val="262626"/>
              </a:solidFill>
              <a:latin typeface="Roboto" panose="02000000000000000000" pitchFamily="2" charset="0"/>
              <a:ea typeface="Roboto" panose="02000000000000000000" pitchFamily="2" charset="0"/>
              <a:cs typeface="Noto Sans Symbols"/>
              <a:sym typeface="Noto Sans Symbols"/>
            </a:endParaRPr>
          </a:p>
          <a:p>
            <a:pPr marL="1200150" marR="0" lvl="2" indent="-285750" algn="l" rtl="0">
              <a:spcBef>
                <a:spcPts val="600"/>
              </a:spcBef>
              <a:spcAft>
                <a:spcPts val="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Learn the pros and dons of two types of virtualization.</a:t>
            </a: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808" name="Google Shape;808;g302bd11f498_0_123"/>
          <p:cNvCxnSpPr/>
          <p:nvPr/>
        </p:nvCxnSpPr>
        <p:spPr>
          <a:xfrm>
            <a:off x="0" y="2144910"/>
            <a:ext cx="11850000" cy="0"/>
          </a:xfrm>
          <a:prstGeom prst="straightConnector1">
            <a:avLst/>
          </a:prstGeom>
          <a:noFill/>
          <a:ln w="19050" cap="flat" cmpd="sng">
            <a:solidFill>
              <a:schemeClr val="accent1"/>
            </a:solidFill>
            <a:prstDash val="solid"/>
            <a:miter lim="800000"/>
            <a:headEnd type="none" w="sm" len="sm"/>
            <a:tailEnd type="none" w="sm" len="sm"/>
          </a:ln>
        </p:spPr>
      </p:cxnSp>
      <p:pic>
        <p:nvPicPr>
          <p:cNvPr id="809" name="Google Shape;809;g302bd11f498_0_123" descr="A screenshot of a computer&#10;&#10;Description automatically generated"/>
          <p:cNvPicPr preferRelativeResize="0"/>
          <p:nvPr/>
        </p:nvPicPr>
        <p:blipFill rotWithShape="1">
          <a:blip r:embed="rId3">
            <a:alphaModFix/>
          </a:blip>
          <a:srcRect/>
          <a:stretch/>
        </p:blipFill>
        <p:spPr>
          <a:xfrm>
            <a:off x="5267685" y="2484373"/>
            <a:ext cx="5311565" cy="3349258"/>
          </a:xfrm>
          <a:prstGeom prst="rect">
            <a:avLst/>
          </a:prstGeom>
          <a:noFill/>
          <a:ln>
            <a:solidFill>
              <a:schemeClr val="bg1">
                <a:lumMod val="85000"/>
              </a:schemeClr>
            </a:solidFill>
          </a:ln>
        </p:spPr>
      </p:pic>
      <p:sp>
        <p:nvSpPr>
          <p:cNvPr id="2" name="TextBox 1">
            <a:extLst>
              <a:ext uri="{FF2B5EF4-FFF2-40B4-BE49-F238E27FC236}">
                <a16:creationId xmlns:a16="http://schemas.microsoft.com/office/drawing/2014/main" id="{742424BA-D782-3E13-E3F6-89A29BFF89A4}"/>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814"/>
        <p:cNvGrpSpPr/>
        <p:nvPr/>
      </p:nvGrpSpPr>
      <p:grpSpPr>
        <a:xfrm>
          <a:off x="0" y="0"/>
          <a:ext cx="0" cy="0"/>
          <a:chOff x="0" y="0"/>
          <a:chExt cx="0" cy="0"/>
        </a:xfrm>
      </p:grpSpPr>
      <p:sp>
        <p:nvSpPr>
          <p:cNvPr id="815" name="Google Shape;815;g2f97328c7ef_0_53"/>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a:latin typeface="Roboto" panose="02000000000000000000" pitchFamily="2" charset="0"/>
                <a:ea typeface="Roboto" panose="02000000000000000000" pitchFamily="2" charset="0"/>
              </a:rPr>
              <a:t>Containers (LXC)</a:t>
            </a:r>
            <a:endParaRPr>
              <a:latin typeface="Roboto" panose="02000000000000000000" pitchFamily="2" charset="0"/>
              <a:ea typeface="Roboto" panose="02000000000000000000" pitchFamily="2" charset="0"/>
            </a:endParaRPr>
          </a:p>
        </p:txBody>
      </p:sp>
      <p:sp>
        <p:nvSpPr>
          <p:cNvPr id="816" name="Google Shape;816;g2f97328c7ef_0_53"/>
          <p:cNvSpPr txBox="1"/>
          <p:nvPr/>
        </p:nvSpPr>
        <p:spPr>
          <a:xfrm>
            <a:off x="933400" y="1701975"/>
            <a:ext cx="5792700" cy="4247276"/>
          </a:xfrm>
          <a:prstGeom prst="rect">
            <a:avLst/>
          </a:prstGeom>
          <a:noFill/>
          <a:ln>
            <a:noFill/>
          </a:ln>
        </p:spPr>
        <p:txBody>
          <a:bodyPr spcFirstLastPara="1" wrap="square" lIns="91425" tIns="45700" rIns="91425" bIns="45700" anchor="t" anchorCtr="0">
            <a:spAutoFit/>
          </a:bodyPr>
          <a:lstStyle/>
          <a:p>
            <a:pPr marL="457200" lvl="0" indent="-368300" algn="l" rtl="0">
              <a:spcBef>
                <a:spcPts val="0"/>
              </a:spcBef>
              <a:spcAft>
                <a:spcPts val="1200"/>
              </a:spcAft>
              <a:buClr>
                <a:schemeClr val="dk1"/>
              </a:buClr>
              <a:buSzPts val="2200"/>
              <a:buFont typeface="Roboto"/>
              <a:buChar char="●"/>
            </a:pPr>
            <a:r>
              <a:rPr lang="en-US" sz="2000" dirty="0">
                <a:solidFill>
                  <a:schemeClr val="dk1"/>
                </a:solidFill>
                <a:latin typeface="Roboto" panose="02000000000000000000" pitchFamily="2" charset="0"/>
                <a:ea typeface="Roboto" panose="02000000000000000000" pitchFamily="2" charset="0"/>
                <a:cs typeface="Roboto"/>
                <a:sym typeface="Roboto"/>
              </a:rPr>
              <a:t>Are a simpler and lighter option than VMs, since they don’t have an OS (and do not need QEMU to work).</a:t>
            </a:r>
            <a:endParaRPr sz="20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1200"/>
              </a:spcAft>
              <a:buClr>
                <a:schemeClr val="dk1"/>
              </a:buClr>
              <a:buSzPts val="2200"/>
              <a:buFont typeface="Roboto"/>
              <a:buChar char="●"/>
            </a:pPr>
            <a:r>
              <a:rPr lang="en-US" sz="2000" dirty="0">
                <a:solidFill>
                  <a:schemeClr val="dk1"/>
                </a:solidFill>
                <a:latin typeface="Roboto" panose="02000000000000000000" pitchFamily="2" charset="0"/>
                <a:ea typeface="Roboto" panose="02000000000000000000" pitchFamily="2" charset="0"/>
                <a:cs typeface="Roboto"/>
                <a:sym typeface="Roboto"/>
              </a:rPr>
              <a:t>No hardware emulation.</a:t>
            </a:r>
            <a:endParaRPr sz="20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1200"/>
              </a:spcAft>
              <a:buClr>
                <a:schemeClr val="dk1"/>
              </a:buClr>
              <a:buSzPts val="2200"/>
              <a:buFont typeface="Roboto"/>
              <a:buChar char="●"/>
            </a:pPr>
            <a:r>
              <a:rPr lang="en-US" sz="2000" dirty="0">
                <a:solidFill>
                  <a:schemeClr val="dk1"/>
                </a:solidFill>
                <a:latin typeface="Roboto" panose="02000000000000000000" pitchFamily="2" charset="0"/>
                <a:ea typeface="Roboto" panose="02000000000000000000" pitchFamily="2" charset="0"/>
                <a:cs typeface="Roboto"/>
                <a:sym typeface="Roboto"/>
              </a:rPr>
              <a:t>Runs directly on the Linux kernel.</a:t>
            </a:r>
            <a:endParaRPr sz="20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1200"/>
              </a:spcAft>
              <a:buClr>
                <a:schemeClr val="dk1"/>
              </a:buClr>
              <a:buSzPts val="2200"/>
              <a:buFont typeface="Roboto"/>
              <a:buChar char="●"/>
            </a:pPr>
            <a:r>
              <a:rPr lang="en-US" sz="2000" dirty="0">
                <a:solidFill>
                  <a:schemeClr val="dk1"/>
                </a:solidFill>
                <a:latin typeface="Roboto" panose="02000000000000000000" pitchFamily="2" charset="0"/>
                <a:ea typeface="Roboto" panose="02000000000000000000" pitchFamily="2" charset="0"/>
                <a:cs typeface="Roboto"/>
                <a:sym typeface="Roboto"/>
              </a:rPr>
              <a:t>Is a more appropriate choice when efficient resource usage is important and is less of a concern with operating system and other service compatibilities.</a:t>
            </a:r>
            <a:endParaRPr sz="2000" dirty="0">
              <a:solidFill>
                <a:schemeClr val="dk1"/>
              </a:solidFill>
              <a:latin typeface="Roboto" panose="02000000000000000000" pitchFamily="2" charset="0"/>
              <a:ea typeface="Roboto" panose="02000000000000000000" pitchFamily="2" charset="0"/>
              <a:cs typeface="Roboto"/>
              <a:sym typeface="Roboto"/>
            </a:endParaRPr>
          </a:p>
          <a:p>
            <a:pPr marL="457200" lvl="0" indent="-368300" algn="l" rtl="0">
              <a:spcBef>
                <a:spcPts val="0"/>
              </a:spcBef>
              <a:spcAft>
                <a:spcPts val="1200"/>
              </a:spcAft>
              <a:buClr>
                <a:schemeClr val="dk1"/>
              </a:buClr>
              <a:buSzPts val="2200"/>
              <a:buFont typeface="Roboto"/>
              <a:buChar char="●"/>
            </a:pPr>
            <a:r>
              <a:rPr lang="en-US" sz="2000" dirty="0">
                <a:solidFill>
                  <a:schemeClr val="dk1"/>
                </a:solidFill>
                <a:latin typeface="Roboto" panose="02000000000000000000" pitchFamily="2" charset="0"/>
                <a:ea typeface="Roboto" panose="02000000000000000000" pitchFamily="2" charset="0"/>
                <a:cs typeface="Roboto"/>
                <a:sym typeface="Roboto"/>
              </a:rPr>
              <a:t>Are deployed and managed inside PVE, like the VMs are.</a:t>
            </a:r>
            <a:endParaRPr sz="2000" dirty="0">
              <a:solidFill>
                <a:schemeClr val="dk1"/>
              </a:solidFill>
              <a:latin typeface="Roboto" panose="02000000000000000000" pitchFamily="2" charset="0"/>
              <a:ea typeface="Roboto" panose="02000000000000000000" pitchFamily="2" charset="0"/>
              <a:cs typeface="Roboto"/>
              <a:sym typeface="Roboto"/>
            </a:endParaRPr>
          </a:p>
        </p:txBody>
      </p:sp>
      <p:grpSp>
        <p:nvGrpSpPr>
          <p:cNvPr id="2" name="Group 1">
            <a:extLst>
              <a:ext uri="{FF2B5EF4-FFF2-40B4-BE49-F238E27FC236}">
                <a16:creationId xmlns:a16="http://schemas.microsoft.com/office/drawing/2014/main" id="{CD10F474-E806-45B5-8052-829E51107C5E}"/>
              </a:ext>
            </a:extLst>
          </p:cNvPr>
          <p:cNvGrpSpPr/>
          <p:nvPr/>
        </p:nvGrpSpPr>
        <p:grpSpPr>
          <a:xfrm>
            <a:off x="7594662" y="1804502"/>
            <a:ext cx="2863200" cy="1691616"/>
            <a:chOff x="7594662" y="1804502"/>
            <a:chExt cx="2863200" cy="1691616"/>
          </a:xfrm>
        </p:grpSpPr>
        <p:sp>
          <p:nvSpPr>
            <p:cNvPr id="817" name="Google Shape;817;g2f97328c7ef_0_53"/>
            <p:cNvSpPr/>
            <p:nvPr/>
          </p:nvSpPr>
          <p:spPr>
            <a:xfrm>
              <a:off x="7594662" y="2392572"/>
              <a:ext cx="2863200" cy="1103546"/>
            </a:xfrm>
            <a:prstGeom prst="roundRect">
              <a:avLst>
                <a:gd name="adj" fmla="val 10362"/>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t" anchorCtr="0">
              <a:noAutofit/>
            </a:bodyPr>
            <a:lstStyle/>
            <a:p>
              <a:pPr marL="457200" lvl="0" indent="-355600" algn="l" rtl="0">
                <a:spcBef>
                  <a:spcPts val="0"/>
                </a:spcBef>
                <a:spcAft>
                  <a:spcPts val="12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CT number</a:t>
              </a:r>
              <a:endParaRPr sz="1800" dirty="0">
                <a:solidFill>
                  <a:schemeClr val="dk1"/>
                </a:solidFill>
                <a:latin typeface="Roboto" panose="02000000000000000000" pitchFamily="2" charset="0"/>
                <a:ea typeface="Roboto" panose="02000000000000000000" pitchFamily="2" charset="0"/>
              </a:endParaRPr>
            </a:p>
            <a:p>
              <a:pPr marL="457200" lvl="0" indent="-355600" algn="l" rtl="0">
                <a:spcBef>
                  <a:spcPts val="0"/>
                </a:spcBef>
                <a:spcAft>
                  <a:spcPts val="1200"/>
                </a:spcAft>
                <a:buClr>
                  <a:schemeClr val="dk1"/>
                </a:buClr>
                <a:buSzPts val="2000"/>
                <a:buChar char="●"/>
              </a:pPr>
              <a:r>
                <a:rPr lang="en-US" sz="1800" dirty="0">
                  <a:solidFill>
                    <a:schemeClr val="dk1"/>
                  </a:solidFill>
                  <a:latin typeface="Roboto" panose="02000000000000000000" pitchFamily="2" charset="0"/>
                  <a:ea typeface="Roboto" panose="02000000000000000000" pitchFamily="2" charset="0"/>
                </a:rPr>
                <a:t>CT name</a:t>
              </a:r>
              <a:endParaRPr sz="1800" dirty="0">
                <a:solidFill>
                  <a:schemeClr val="dk1"/>
                </a:solidFill>
                <a:latin typeface="Roboto" panose="02000000000000000000" pitchFamily="2" charset="0"/>
                <a:ea typeface="Roboto" panose="02000000000000000000" pitchFamily="2" charset="0"/>
              </a:endParaRPr>
            </a:p>
          </p:txBody>
        </p:sp>
        <p:sp>
          <p:nvSpPr>
            <p:cNvPr id="818" name="Google Shape;818;g2f97328c7ef_0_53"/>
            <p:cNvSpPr/>
            <p:nvPr/>
          </p:nvSpPr>
          <p:spPr>
            <a:xfrm>
              <a:off x="7594662" y="1804502"/>
              <a:ext cx="2863200" cy="533100"/>
            </a:xfrm>
            <a:prstGeom prst="roundRect">
              <a:avLst>
                <a:gd name="adj" fmla="val 16667"/>
              </a:avLst>
            </a:prstGeom>
            <a:solidFill>
              <a:srgbClr val="639ADE"/>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lt1"/>
                  </a:solidFill>
                  <a:latin typeface="Roboto" panose="02000000000000000000" pitchFamily="2" charset="0"/>
                  <a:ea typeface="Roboto" panose="02000000000000000000" pitchFamily="2" charset="0"/>
                </a:rPr>
                <a:t>How to identify a CT</a:t>
              </a:r>
              <a:endParaRPr sz="2000" dirty="0">
                <a:solidFill>
                  <a:schemeClr val="lt1"/>
                </a:solidFill>
                <a:latin typeface="Roboto" panose="02000000000000000000" pitchFamily="2" charset="0"/>
                <a:ea typeface="Roboto" panose="02000000000000000000" pitchFamily="2" charset="0"/>
              </a:endParaRPr>
            </a:p>
          </p:txBody>
        </p:sp>
      </p:grpSp>
      <p:sp>
        <p:nvSpPr>
          <p:cNvPr id="4" name="TextBox 3">
            <a:extLst>
              <a:ext uri="{FF2B5EF4-FFF2-40B4-BE49-F238E27FC236}">
                <a16:creationId xmlns:a16="http://schemas.microsoft.com/office/drawing/2014/main" id="{77E1AD55-A08D-940A-9261-840AD29A25E0}"/>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822"/>
        <p:cNvGrpSpPr/>
        <p:nvPr/>
      </p:nvGrpSpPr>
      <p:grpSpPr>
        <a:xfrm>
          <a:off x="0" y="0"/>
          <a:ext cx="0" cy="0"/>
          <a:chOff x="0" y="0"/>
          <a:chExt cx="0" cy="0"/>
        </a:xfrm>
      </p:grpSpPr>
      <p:sp>
        <p:nvSpPr>
          <p:cNvPr id="823" name="Google Shape;823;g308db967fb2_0_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a:t>Container Components</a:t>
            </a:r>
            <a:endParaRPr/>
          </a:p>
        </p:txBody>
      </p:sp>
      <p:sp>
        <p:nvSpPr>
          <p:cNvPr id="824" name="Google Shape;824;g308db967fb2_0_0"/>
          <p:cNvSpPr txBox="1"/>
          <p:nvPr/>
        </p:nvSpPr>
        <p:spPr>
          <a:xfrm>
            <a:off x="933400" y="1701975"/>
            <a:ext cx="10249500" cy="4170332"/>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600"/>
              </a:spcAft>
              <a:buNone/>
            </a:pPr>
            <a:r>
              <a:rPr lang="en-US" sz="2000" dirty="0">
                <a:solidFill>
                  <a:schemeClr val="dk1"/>
                </a:solidFill>
                <a:latin typeface="Roboto"/>
                <a:ea typeface="Roboto"/>
                <a:cs typeface="Roboto"/>
                <a:sym typeface="Roboto"/>
              </a:rPr>
              <a:t>Built using Linux namespaces and </a:t>
            </a:r>
            <a:r>
              <a:rPr lang="en-US" sz="2000" i="1" dirty="0">
                <a:solidFill>
                  <a:schemeClr val="dk1"/>
                </a:solidFill>
                <a:latin typeface="Roboto"/>
                <a:ea typeface="Roboto"/>
                <a:cs typeface="Roboto"/>
                <a:sym typeface="Roboto"/>
              </a:rPr>
              <a:t>cgroups</a:t>
            </a:r>
            <a:r>
              <a:rPr lang="en-US" sz="2000" dirty="0">
                <a:solidFill>
                  <a:schemeClr val="dk1"/>
                </a:solidFill>
                <a:latin typeface="Roboto"/>
                <a:ea typeface="Roboto"/>
                <a:cs typeface="Roboto"/>
                <a:sym typeface="Roboto"/>
              </a:rPr>
              <a:t>.</a:t>
            </a:r>
            <a:endParaRPr sz="2000" dirty="0">
              <a:solidFill>
                <a:schemeClr val="dk1"/>
              </a:solidFill>
              <a:latin typeface="Roboto"/>
              <a:ea typeface="Roboto"/>
              <a:cs typeface="Roboto"/>
              <a:sym typeface="Roboto"/>
            </a:endParaRPr>
          </a:p>
          <a:p>
            <a:pPr marL="0" lvl="0" indent="0" algn="l" rtl="0">
              <a:spcBef>
                <a:spcPts val="0"/>
              </a:spcBef>
              <a:spcAft>
                <a:spcPts val="600"/>
              </a:spcAft>
              <a:buNone/>
            </a:pPr>
            <a:endParaRPr sz="2000" dirty="0">
              <a:solidFill>
                <a:schemeClr val="dk1"/>
              </a:solidFill>
              <a:latin typeface="Roboto"/>
              <a:ea typeface="Roboto"/>
              <a:cs typeface="Roboto"/>
              <a:sym typeface="Roboto"/>
            </a:endParaRPr>
          </a:p>
          <a:p>
            <a:pPr marL="457200" lvl="0" indent="-368300" algn="l" rtl="0">
              <a:spcBef>
                <a:spcPts val="0"/>
              </a:spcBef>
              <a:spcAft>
                <a:spcPts val="600"/>
              </a:spcAft>
              <a:buClr>
                <a:schemeClr val="dk1"/>
              </a:buClr>
              <a:buSzPts val="2200"/>
              <a:buFont typeface="Roboto"/>
              <a:buAutoNum type="arabicPeriod"/>
            </a:pPr>
            <a:r>
              <a:rPr lang="en-US" sz="2000" b="1" dirty="0">
                <a:solidFill>
                  <a:schemeClr val="dk1"/>
                </a:solidFill>
                <a:latin typeface="Roboto"/>
                <a:ea typeface="Roboto"/>
                <a:cs typeface="Roboto"/>
                <a:sym typeface="Roboto"/>
              </a:rPr>
              <a:t>Root filesystem</a:t>
            </a:r>
            <a:endParaRPr sz="2000" b="1" dirty="0">
              <a:solidFill>
                <a:schemeClr val="dk1"/>
              </a:solidFill>
              <a:latin typeface="Roboto"/>
              <a:ea typeface="Roboto"/>
              <a:cs typeface="Roboto"/>
              <a:sym typeface="Roboto"/>
            </a:endParaRPr>
          </a:p>
          <a:p>
            <a:pPr marL="914400" lvl="1" indent="-368300" algn="l" rtl="0">
              <a:spcBef>
                <a:spcPts val="0"/>
              </a:spcBef>
              <a:spcAft>
                <a:spcPts val="600"/>
              </a:spcAft>
              <a:buClr>
                <a:schemeClr val="dk1"/>
              </a:buClr>
              <a:buSzPct val="100000"/>
              <a:buFont typeface="Roboto"/>
              <a:buAutoNum type="alphaLcPeriod"/>
            </a:pPr>
            <a:r>
              <a:rPr lang="en-US" sz="2000" dirty="0">
                <a:solidFill>
                  <a:schemeClr val="dk1"/>
                </a:solidFill>
                <a:latin typeface="Roboto"/>
                <a:ea typeface="Roboto"/>
                <a:cs typeface="Roboto"/>
                <a:sym typeface="Roboto"/>
              </a:rPr>
              <a:t>Each container is basically a small Linux system deployed from a template. </a:t>
            </a:r>
            <a:endParaRPr sz="2000" dirty="0">
              <a:solidFill>
                <a:schemeClr val="dk1"/>
              </a:solidFill>
              <a:latin typeface="Roboto"/>
              <a:ea typeface="Roboto"/>
              <a:cs typeface="Roboto"/>
              <a:sym typeface="Roboto"/>
            </a:endParaRPr>
          </a:p>
          <a:p>
            <a:pPr marL="914400" lvl="1" indent="-368300" algn="l" rtl="0">
              <a:spcBef>
                <a:spcPts val="0"/>
              </a:spcBef>
              <a:spcAft>
                <a:spcPts val="600"/>
              </a:spcAft>
              <a:buClr>
                <a:schemeClr val="dk1"/>
              </a:buClr>
              <a:buSzPct val="100000"/>
              <a:buFont typeface="Roboto"/>
              <a:buAutoNum type="alphaLcPeriod"/>
            </a:pPr>
            <a:r>
              <a:rPr lang="en-US" sz="2000" dirty="0">
                <a:solidFill>
                  <a:schemeClr val="dk1"/>
                </a:solidFill>
                <a:latin typeface="Roboto"/>
                <a:ea typeface="Roboto"/>
                <a:cs typeface="Roboto"/>
                <a:sym typeface="Roboto"/>
              </a:rPr>
              <a:t>Containers work without needing to virtualize hardware.</a:t>
            </a:r>
            <a:endParaRPr sz="2000" dirty="0">
              <a:solidFill>
                <a:schemeClr val="dk1"/>
              </a:solidFill>
              <a:latin typeface="Roboto"/>
              <a:ea typeface="Roboto"/>
              <a:cs typeface="Roboto"/>
              <a:sym typeface="Roboto"/>
            </a:endParaRPr>
          </a:p>
          <a:p>
            <a:pPr marL="914400" lvl="0" indent="0" algn="l" rtl="0">
              <a:spcBef>
                <a:spcPts val="0"/>
              </a:spcBef>
              <a:spcAft>
                <a:spcPts val="600"/>
              </a:spcAft>
              <a:buNone/>
            </a:pPr>
            <a:endParaRPr sz="2000" dirty="0">
              <a:solidFill>
                <a:schemeClr val="dk1"/>
              </a:solidFill>
              <a:latin typeface="Roboto"/>
              <a:ea typeface="Roboto"/>
              <a:cs typeface="Roboto"/>
              <a:sym typeface="Roboto"/>
            </a:endParaRPr>
          </a:p>
          <a:p>
            <a:pPr marL="546100" lvl="0" indent="-457200" algn="l" rtl="0">
              <a:spcBef>
                <a:spcPts val="0"/>
              </a:spcBef>
              <a:spcAft>
                <a:spcPts val="600"/>
              </a:spcAft>
              <a:buClr>
                <a:schemeClr val="dk1"/>
              </a:buClr>
              <a:buSzPts val="2200"/>
              <a:buFont typeface="+mj-lt"/>
              <a:buAutoNum type="arabicPeriod" startAt="2"/>
            </a:pPr>
            <a:r>
              <a:rPr lang="en-US" sz="2000" b="1" dirty="0">
                <a:solidFill>
                  <a:schemeClr val="dk1"/>
                </a:solidFill>
                <a:latin typeface="Roboto"/>
                <a:ea typeface="Roboto"/>
                <a:cs typeface="Roboto"/>
                <a:sym typeface="Roboto"/>
              </a:rPr>
              <a:t>Config Files</a:t>
            </a:r>
            <a:endParaRPr sz="2000" b="1" dirty="0">
              <a:solidFill>
                <a:schemeClr val="dk1"/>
              </a:solidFill>
              <a:latin typeface="Roboto"/>
              <a:ea typeface="Roboto"/>
              <a:cs typeface="Roboto"/>
              <a:sym typeface="Roboto"/>
            </a:endParaRPr>
          </a:p>
          <a:p>
            <a:pPr marL="914400" lvl="1" indent="-368300" algn="l" rtl="0">
              <a:spcBef>
                <a:spcPts val="0"/>
              </a:spcBef>
              <a:spcAft>
                <a:spcPts val="600"/>
              </a:spcAft>
              <a:buClr>
                <a:schemeClr val="dk1"/>
              </a:buClr>
              <a:buSzPct val="100000"/>
              <a:buFont typeface="Roboto"/>
              <a:buAutoNum type="alphaLcPeriod"/>
            </a:pPr>
            <a:r>
              <a:rPr lang="en-US" sz="2000" dirty="0">
                <a:solidFill>
                  <a:schemeClr val="dk1"/>
                </a:solidFill>
                <a:latin typeface="Roboto"/>
                <a:ea typeface="Roboto"/>
                <a:cs typeface="Roboto"/>
                <a:sym typeface="Roboto"/>
              </a:rPr>
              <a:t>A single file that stores network settings and resource amounts (CPU, memory, network interfaces, etc.)</a:t>
            </a:r>
            <a:endParaRPr sz="2000" dirty="0">
              <a:solidFill>
                <a:schemeClr val="dk1"/>
              </a:solidFill>
              <a:latin typeface="Roboto"/>
              <a:ea typeface="Roboto"/>
              <a:cs typeface="Roboto"/>
              <a:sym typeface="Roboto"/>
            </a:endParaRPr>
          </a:p>
          <a:p>
            <a:pPr marL="914400" lvl="1" indent="-368300" algn="l" rtl="0">
              <a:spcBef>
                <a:spcPts val="0"/>
              </a:spcBef>
              <a:spcAft>
                <a:spcPts val="600"/>
              </a:spcAft>
              <a:buClr>
                <a:schemeClr val="dk1"/>
              </a:buClr>
              <a:buSzPct val="100000"/>
              <a:buFont typeface="Roboto"/>
              <a:buAutoNum type="alphaLcPeriod"/>
            </a:pPr>
            <a:r>
              <a:rPr lang="en-US" sz="2000" dirty="0">
                <a:solidFill>
                  <a:schemeClr val="dk1"/>
                </a:solidFill>
                <a:latin typeface="Roboto"/>
                <a:ea typeface="Roboto"/>
                <a:cs typeface="Roboto"/>
                <a:sym typeface="Roboto"/>
              </a:rPr>
              <a:t>Containers are identified by a container number (a CT number; i.e., </a:t>
            </a:r>
            <a:r>
              <a:rPr lang="en-US" sz="2000" i="1" dirty="0">
                <a:solidFill>
                  <a:schemeClr val="dk1"/>
                </a:solidFill>
                <a:latin typeface="Roboto"/>
                <a:ea typeface="Roboto"/>
                <a:cs typeface="Roboto"/>
                <a:sym typeface="Roboto"/>
              </a:rPr>
              <a:t>125.config</a:t>
            </a:r>
            <a:r>
              <a:rPr lang="en-US" sz="2000" dirty="0">
                <a:solidFill>
                  <a:schemeClr val="dk1"/>
                </a:solidFill>
                <a:latin typeface="Roboto"/>
                <a:ea typeface="Roboto"/>
                <a:cs typeface="Roboto"/>
                <a:sym typeface="Roboto"/>
              </a:rPr>
              <a:t>). This is similar to virtual machine numbers.</a:t>
            </a:r>
            <a:endParaRPr sz="2000" dirty="0">
              <a:solidFill>
                <a:schemeClr val="dk1"/>
              </a:solidFill>
              <a:latin typeface="Roboto"/>
              <a:ea typeface="Roboto"/>
              <a:cs typeface="Roboto"/>
              <a:sym typeface="Roboto"/>
            </a:endParaRPr>
          </a:p>
        </p:txBody>
      </p:sp>
      <p:sp>
        <p:nvSpPr>
          <p:cNvPr id="3" name="TextBox 2">
            <a:extLst>
              <a:ext uri="{FF2B5EF4-FFF2-40B4-BE49-F238E27FC236}">
                <a16:creationId xmlns:a16="http://schemas.microsoft.com/office/drawing/2014/main" id="{29CD0468-9865-A5FD-E8A8-E0E5A5B27575}"/>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828"/>
        <p:cNvGrpSpPr/>
        <p:nvPr/>
      </p:nvGrpSpPr>
      <p:grpSpPr>
        <a:xfrm>
          <a:off x="0" y="0"/>
          <a:ext cx="0" cy="0"/>
          <a:chOff x="0" y="0"/>
          <a:chExt cx="0" cy="0"/>
        </a:xfrm>
      </p:grpSpPr>
      <p:sp>
        <p:nvSpPr>
          <p:cNvPr id="829" name="Google Shape;829;g308db967fb2_0_7"/>
          <p:cNvSpPr txBox="1">
            <a:spLocks noGrp="1"/>
          </p:cNvSpPr>
          <p:nvPr>
            <p:ph type="title"/>
          </p:nvPr>
        </p:nvSpPr>
        <p:spPr>
          <a:xfrm>
            <a:off x="838200" y="447378"/>
            <a:ext cx="10515600" cy="770806"/>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US" dirty="0">
                <a:latin typeface="Roboto" panose="02000000000000000000" pitchFamily="2" charset="0"/>
                <a:ea typeface="Roboto" panose="02000000000000000000" pitchFamily="2" charset="0"/>
              </a:rPr>
              <a:t>Container Management</a:t>
            </a:r>
            <a:endParaRPr dirty="0">
              <a:latin typeface="Roboto" panose="02000000000000000000" pitchFamily="2" charset="0"/>
              <a:ea typeface="Roboto" panose="02000000000000000000" pitchFamily="2" charset="0"/>
            </a:endParaRPr>
          </a:p>
        </p:txBody>
      </p:sp>
      <p:grpSp>
        <p:nvGrpSpPr>
          <p:cNvPr id="2" name="Group 1">
            <a:extLst>
              <a:ext uri="{FF2B5EF4-FFF2-40B4-BE49-F238E27FC236}">
                <a16:creationId xmlns:a16="http://schemas.microsoft.com/office/drawing/2014/main" id="{E52E0B25-903E-46D5-97AC-A48891A07044}"/>
              </a:ext>
            </a:extLst>
          </p:cNvPr>
          <p:cNvGrpSpPr/>
          <p:nvPr/>
        </p:nvGrpSpPr>
        <p:grpSpPr>
          <a:xfrm>
            <a:off x="975676" y="1322322"/>
            <a:ext cx="8909847" cy="3623670"/>
            <a:chOff x="933400" y="1248394"/>
            <a:chExt cx="9665928" cy="3623670"/>
          </a:xfrm>
        </p:grpSpPr>
        <p:sp>
          <p:nvSpPr>
            <p:cNvPr id="830" name="Google Shape;830;g308db967fb2_0_7"/>
            <p:cNvSpPr/>
            <p:nvPr/>
          </p:nvSpPr>
          <p:spPr>
            <a:xfrm>
              <a:off x="933400" y="1248394"/>
              <a:ext cx="4787100" cy="1173353"/>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Create from a template and define its resources (CPU, RAM, storage).</a:t>
              </a:r>
              <a:endParaRPr sz="1800"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Modify container configuration.</a:t>
              </a:r>
              <a:endParaRPr sz="1800" dirty="0">
                <a:solidFill>
                  <a:schemeClr val="dk1"/>
                </a:solidFill>
                <a:latin typeface="Roboto" panose="02000000000000000000" pitchFamily="2" charset="0"/>
                <a:ea typeface="Roboto" panose="02000000000000000000" pitchFamily="2" charset="0"/>
              </a:endParaRPr>
            </a:p>
          </p:txBody>
        </p:sp>
        <p:sp>
          <p:nvSpPr>
            <p:cNvPr id="831" name="Google Shape;831;g308db967fb2_0_7"/>
            <p:cNvSpPr/>
            <p:nvPr/>
          </p:nvSpPr>
          <p:spPr>
            <a:xfrm>
              <a:off x="5788553" y="1248394"/>
              <a:ext cx="4787100" cy="1173353"/>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Create backups.</a:t>
              </a:r>
              <a:endParaRPr sz="1800"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Restore containers from backups.</a:t>
              </a:r>
              <a:endParaRPr sz="1800"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Manage access control.</a:t>
              </a:r>
              <a:endParaRPr sz="1800" dirty="0">
                <a:solidFill>
                  <a:schemeClr val="dk1"/>
                </a:solidFill>
                <a:latin typeface="Roboto" panose="02000000000000000000" pitchFamily="2" charset="0"/>
                <a:ea typeface="Roboto" panose="02000000000000000000" pitchFamily="2" charset="0"/>
              </a:endParaRPr>
            </a:p>
          </p:txBody>
        </p:sp>
        <p:sp>
          <p:nvSpPr>
            <p:cNvPr id="832" name="Google Shape;832;g308db967fb2_0_7"/>
            <p:cNvSpPr/>
            <p:nvPr/>
          </p:nvSpPr>
          <p:spPr>
            <a:xfrm>
              <a:off x="957075" y="2476490"/>
              <a:ext cx="4787100" cy="1173353"/>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Start, stop, and restart/reboot.</a:t>
              </a:r>
              <a:endParaRPr sz="1800"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Snapshot management: take, rollback, and consolidate.</a:t>
              </a:r>
              <a:endParaRPr sz="1800" dirty="0">
                <a:solidFill>
                  <a:schemeClr val="dk1"/>
                </a:solidFill>
                <a:latin typeface="Roboto" panose="02000000000000000000" pitchFamily="2" charset="0"/>
                <a:ea typeface="Roboto" panose="02000000000000000000" pitchFamily="2" charset="0"/>
              </a:endParaRPr>
            </a:p>
          </p:txBody>
        </p:sp>
        <p:sp>
          <p:nvSpPr>
            <p:cNvPr id="833" name="Google Shape;833;g308db967fb2_0_7"/>
            <p:cNvSpPr/>
            <p:nvPr/>
          </p:nvSpPr>
          <p:spPr>
            <a:xfrm>
              <a:off x="5812228" y="2476490"/>
              <a:ext cx="4787100" cy="1173353"/>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Create full clones.</a:t>
              </a:r>
              <a:endParaRPr sz="1800"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Create linked clones.</a:t>
              </a:r>
              <a:endParaRPr sz="1800"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Create templates.</a:t>
              </a:r>
              <a:endParaRPr sz="1800" dirty="0">
                <a:solidFill>
                  <a:schemeClr val="dk1"/>
                </a:solidFill>
                <a:latin typeface="Roboto" panose="02000000000000000000" pitchFamily="2" charset="0"/>
                <a:ea typeface="Roboto" panose="02000000000000000000" pitchFamily="2" charset="0"/>
              </a:endParaRPr>
            </a:p>
          </p:txBody>
        </p:sp>
        <p:sp>
          <p:nvSpPr>
            <p:cNvPr id="834" name="Google Shape;834;g308db967fb2_0_7"/>
            <p:cNvSpPr/>
            <p:nvPr/>
          </p:nvSpPr>
          <p:spPr>
            <a:xfrm>
              <a:off x="933400" y="3698711"/>
              <a:ext cx="4787100" cy="1173353"/>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Allocate, adjust CPU and RAM.</a:t>
              </a:r>
              <a:endParaRPr sz="1800"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Resize storage.</a:t>
              </a:r>
              <a:endParaRPr sz="1800"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Manage network settings.</a:t>
              </a:r>
              <a:endParaRPr sz="1800" dirty="0">
                <a:solidFill>
                  <a:schemeClr val="dk1"/>
                </a:solidFill>
                <a:latin typeface="Roboto" panose="02000000000000000000" pitchFamily="2" charset="0"/>
                <a:ea typeface="Roboto" panose="02000000000000000000" pitchFamily="2" charset="0"/>
              </a:endParaRPr>
            </a:p>
          </p:txBody>
        </p:sp>
        <p:sp>
          <p:nvSpPr>
            <p:cNvPr id="835" name="Google Shape;835;g308db967fb2_0_7"/>
            <p:cNvSpPr/>
            <p:nvPr/>
          </p:nvSpPr>
          <p:spPr>
            <a:xfrm>
              <a:off x="5788553" y="3698711"/>
              <a:ext cx="4787100" cy="1173353"/>
            </a:xfrm>
            <a:prstGeom prst="roundRect">
              <a:avLst>
                <a:gd name="adj" fmla="val 16667"/>
              </a:avLst>
            </a:prstGeom>
            <a:solidFill>
              <a:schemeClr val="lt2"/>
            </a:solidFill>
            <a:ln w="9525" cap="flat" cmpd="sng">
              <a:solidFill>
                <a:srgbClr val="005C99"/>
              </a:solidFill>
              <a:prstDash val="solid"/>
              <a:round/>
              <a:headEnd type="none" w="sm" len="sm"/>
              <a:tailEnd type="none" w="sm" len="sm"/>
            </a:ln>
          </p:spPr>
          <p:txBody>
            <a:bodyPr spcFirstLastPara="1" wrap="square" lIns="91425" tIns="91425" rIns="91425" bIns="91425" anchor="ctr" anchorCtr="0">
              <a:noAutofit/>
            </a:bodyPr>
            <a:lstStyle/>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Manage directly via console using the Proxmox Web GUI or SSH.</a:t>
              </a:r>
              <a:endParaRPr sz="1800" dirty="0">
                <a:solidFill>
                  <a:schemeClr val="dk1"/>
                </a:solidFill>
                <a:latin typeface="Roboto" panose="02000000000000000000" pitchFamily="2" charset="0"/>
                <a:ea typeface="Roboto" panose="02000000000000000000" pitchFamily="2" charset="0"/>
              </a:endParaRPr>
            </a:p>
            <a:p>
              <a:pPr marL="457200" lvl="0" indent="-342900" algn="l" rtl="0">
                <a:spcBef>
                  <a:spcPts val="0"/>
                </a:spcBef>
                <a:spcAft>
                  <a:spcPts val="600"/>
                </a:spcAft>
                <a:buClr>
                  <a:schemeClr val="dk1"/>
                </a:buClr>
                <a:buSzPts val="1800"/>
                <a:buChar char="●"/>
              </a:pPr>
              <a:r>
                <a:rPr lang="en-US" sz="1800" dirty="0">
                  <a:solidFill>
                    <a:schemeClr val="dk1"/>
                  </a:solidFill>
                  <a:latin typeface="Roboto" panose="02000000000000000000" pitchFamily="2" charset="0"/>
                  <a:ea typeface="Roboto" panose="02000000000000000000" pitchFamily="2" charset="0"/>
                </a:rPr>
                <a:t>Monitor resource usage.</a:t>
              </a:r>
              <a:endParaRPr sz="1800" dirty="0">
                <a:solidFill>
                  <a:schemeClr val="dk1"/>
                </a:solidFill>
                <a:latin typeface="Roboto" panose="02000000000000000000" pitchFamily="2" charset="0"/>
                <a:ea typeface="Roboto" panose="02000000000000000000" pitchFamily="2" charset="0"/>
              </a:endParaRPr>
            </a:p>
          </p:txBody>
        </p:sp>
      </p:grpSp>
      <p:sp>
        <p:nvSpPr>
          <p:cNvPr id="837" name="Google Shape;837;g308db967fb2_0_7"/>
          <p:cNvSpPr txBox="1"/>
          <p:nvPr/>
        </p:nvSpPr>
        <p:spPr>
          <a:xfrm>
            <a:off x="1290391" y="5132383"/>
            <a:ext cx="8280418" cy="769401"/>
          </a:xfrm>
          <a:prstGeom prst="rect">
            <a:avLst/>
          </a:prstGeom>
          <a:solidFill>
            <a:srgbClr val="B3DFFF"/>
          </a:solidFill>
          <a:ln>
            <a:noFill/>
          </a:ln>
        </p:spPr>
        <p:txBody>
          <a:bodyPr spcFirstLastPara="1" wrap="square" lIns="91425" tIns="45700" rIns="91425" bIns="45700" anchor="t" anchorCtr="0">
            <a:spAutoFit/>
          </a:bodyPr>
          <a:lstStyle/>
          <a:p>
            <a:pPr marL="0" lvl="0" indent="0" algn="ctr" rtl="0">
              <a:spcBef>
                <a:spcPts val="0"/>
              </a:spcBef>
              <a:spcAft>
                <a:spcPts val="0"/>
              </a:spcAft>
              <a:buNone/>
            </a:pPr>
            <a:r>
              <a:rPr lang="en-US" sz="2200" b="1" dirty="0">
                <a:solidFill>
                  <a:srgbClr val="0E5C9A"/>
                </a:solidFill>
                <a:latin typeface="Roboto" panose="02000000000000000000" pitchFamily="2" charset="0"/>
                <a:ea typeface="Roboto" panose="02000000000000000000" pitchFamily="2" charset="0"/>
                <a:cs typeface="Roboto"/>
                <a:sym typeface="Roboto"/>
              </a:rPr>
              <a:t>We are now ready for Lab 5B: Deploying Containers…</a:t>
            </a:r>
          </a:p>
          <a:p>
            <a:pPr marL="0" lvl="0" indent="0" algn="ctr" rtl="0">
              <a:spcBef>
                <a:spcPts val="0"/>
              </a:spcBef>
              <a:spcAft>
                <a:spcPts val="0"/>
              </a:spcAft>
              <a:buNone/>
            </a:pPr>
            <a:r>
              <a:rPr lang="en-US" sz="2200" b="1" dirty="0">
                <a:solidFill>
                  <a:srgbClr val="0E5C9A"/>
                </a:solidFill>
                <a:latin typeface="Roboto" panose="02000000000000000000" pitchFamily="2" charset="0"/>
                <a:ea typeface="Roboto" panose="02000000000000000000" pitchFamily="2" charset="0"/>
                <a:cs typeface="Roboto"/>
                <a:sym typeface="Roboto"/>
              </a:rPr>
              <a:t>...and Lab 6: Modifying Virtual Machines and Containers</a:t>
            </a:r>
          </a:p>
        </p:txBody>
      </p:sp>
      <p:sp>
        <p:nvSpPr>
          <p:cNvPr id="4" name="TextBox 3">
            <a:extLst>
              <a:ext uri="{FF2B5EF4-FFF2-40B4-BE49-F238E27FC236}">
                <a16:creationId xmlns:a16="http://schemas.microsoft.com/office/drawing/2014/main" id="{5BDDABE7-691D-B060-F2FD-90642BC21F3B}"/>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sp>
        <p:nvSpPr>
          <p:cNvPr id="842" name="Google Shape;842;g302bd11f498_0_131"/>
          <p:cNvSpPr txBox="1">
            <a:spLocks noGrp="1"/>
          </p:cNvSpPr>
          <p:nvPr>
            <p:ph type="title"/>
          </p:nvPr>
        </p:nvSpPr>
        <p:spPr>
          <a:xfrm>
            <a:off x="529855" y="667668"/>
            <a:ext cx="10153761" cy="13257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Aft>
                <a:spcPts val="60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Lab 5B: Deploying Containers</a:t>
            </a:r>
            <a:endParaRPr dirty="0">
              <a:latin typeface="Roboto" panose="02000000000000000000" pitchFamily="2" charset="0"/>
              <a:ea typeface="Roboto" panose="02000000000000000000" pitchFamily="2" charset="0"/>
            </a:endParaRPr>
          </a:p>
        </p:txBody>
      </p:sp>
      <p:sp>
        <p:nvSpPr>
          <p:cNvPr id="843" name="Google Shape;843;g302bd11f498_0_131"/>
          <p:cNvSpPr txBox="1"/>
          <p:nvPr/>
        </p:nvSpPr>
        <p:spPr>
          <a:xfrm>
            <a:off x="148119" y="2268868"/>
            <a:ext cx="5566145" cy="3677890"/>
          </a:xfrm>
          <a:prstGeom prst="rect">
            <a:avLst/>
          </a:prstGeom>
          <a:noFill/>
          <a:ln>
            <a:noFill/>
          </a:ln>
        </p:spPr>
        <p:txBody>
          <a:bodyPr spcFirstLastPara="1" wrap="square" lIns="91425" tIns="45700" rIns="91425" bIns="45700" anchor="t" anchorCtr="0">
            <a:spAutoFit/>
          </a:bodyPr>
          <a:lstStyle/>
          <a:p>
            <a:pPr marL="742950" marR="0" lvl="1" indent="-285750" algn="l" rtl="0">
              <a:spcAft>
                <a:spcPts val="60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Summary</a:t>
            </a:r>
            <a:endParaRPr dirty="0">
              <a:latin typeface="Roboto" panose="02000000000000000000" pitchFamily="2" charset="0"/>
              <a:ea typeface="Roboto" panose="02000000000000000000" pitchFamily="2" charset="0"/>
            </a:endParaRPr>
          </a:p>
          <a:p>
            <a:pPr marL="1200150" marR="0" lvl="2" indent="-285750" algn="l" rtl="0">
              <a:spcAft>
                <a:spcPts val="600"/>
              </a:spcAft>
              <a:buClr>
                <a:srgbClr val="0E5C9A"/>
              </a:buClr>
              <a:buSzPts val="2250"/>
              <a:buFont typeface="Arial"/>
              <a:buChar char="•"/>
            </a:pPr>
            <a:r>
              <a:rPr lang="en-US" sz="1800" b="0" i="0" u="none" strike="noStrike" cap="none" dirty="0">
                <a:solidFill>
                  <a:schemeClr val="dk1"/>
                </a:solidFill>
                <a:latin typeface="Roboto" panose="02000000000000000000" pitchFamily="2" charset="0"/>
                <a:ea typeface="Roboto" panose="02000000000000000000" pitchFamily="2" charset="0"/>
                <a:cs typeface="Calibri"/>
                <a:sym typeface="Calibri"/>
              </a:rPr>
              <a:t>In this lab, you will enter your </a:t>
            </a:r>
            <a:r>
              <a:rPr lang="en-US" sz="1800" b="0" i="1" u="none" strike="noStrike" cap="none" dirty="0">
                <a:solidFill>
                  <a:schemeClr val="dk1"/>
                </a:solidFill>
                <a:latin typeface="Roboto" panose="02000000000000000000" pitchFamily="2" charset="0"/>
                <a:ea typeface="Roboto" panose="02000000000000000000" pitchFamily="2" charset="0"/>
                <a:cs typeface="Calibri"/>
                <a:sym typeface="Calibri"/>
              </a:rPr>
              <a:t>Proxmox VE</a:t>
            </a:r>
            <a:r>
              <a:rPr lang="en-US" sz="1800" b="0" i="0" u="none" strike="noStrike" cap="none" dirty="0">
                <a:solidFill>
                  <a:schemeClr val="dk1"/>
                </a:solidFill>
                <a:latin typeface="Roboto" panose="02000000000000000000" pitchFamily="2" charset="0"/>
                <a:ea typeface="Roboto" panose="02000000000000000000" pitchFamily="2" charset="0"/>
                <a:cs typeface="Calibri"/>
                <a:sym typeface="Calibri"/>
              </a:rPr>
              <a:t> node to configure and deploy a container (CT).</a:t>
            </a:r>
            <a:endParaRPr sz="1800" b="0" i="0" u="none" strike="noStrike" cap="none" dirty="0">
              <a:solidFill>
                <a:schemeClr val="dk1"/>
              </a:solidFill>
              <a:latin typeface="Roboto" panose="02000000000000000000" pitchFamily="2" charset="0"/>
              <a:ea typeface="Roboto" panose="02000000000000000000" pitchFamily="2" charset="0"/>
              <a:sym typeface="Arial"/>
            </a:endParaRPr>
          </a:p>
          <a:p>
            <a:pPr marL="914400" marR="0" lvl="2" indent="0" algn="l" rtl="0">
              <a:spcAft>
                <a:spcPts val="600"/>
              </a:spcAft>
              <a:buNone/>
            </a:pPr>
            <a:endParaRPr sz="1800" b="1" i="0" u="none" strike="noStrike" cap="none" dirty="0">
              <a:solidFill>
                <a:srgbClr val="0E5C9A"/>
              </a:solidFill>
              <a:latin typeface="Roboto" panose="02000000000000000000" pitchFamily="2" charset="0"/>
              <a:ea typeface="Roboto" panose="02000000000000000000" pitchFamily="2" charset="0"/>
              <a:cs typeface="Roboto"/>
              <a:sym typeface="Roboto"/>
            </a:endParaRPr>
          </a:p>
          <a:p>
            <a:pPr marL="742950" marR="0" lvl="1" indent="-285750" algn="l" rtl="0">
              <a:spcAft>
                <a:spcPts val="60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Objectives</a:t>
            </a:r>
            <a:endParaRPr dirty="0">
              <a:latin typeface="Roboto" panose="02000000000000000000" pitchFamily="2" charset="0"/>
              <a:ea typeface="Roboto" panose="02000000000000000000" pitchFamily="2" charset="0"/>
            </a:endParaRPr>
          </a:p>
          <a:p>
            <a:pPr marL="1200150" marR="0" lvl="2" indent="-285750" algn="l" rtl="0">
              <a:spcAft>
                <a:spcPts val="60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Understand Container (CT) Configuration Options.</a:t>
            </a:r>
            <a:endParaRPr dirty="0">
              <a:latin typeface="Roboto" panose="02000000000000000000" pitchFamily="2" charset="0"/>
              <a:ea typeface="Roboto" panose="02000000000000000000" pitchFamily="2" charset="0"/>
            </a:endParaRPr>
          </a:p>
          <a:p>
            <a:pPr marL="1200150" marR="0" lvl="2" indent="-285750" algn="l" rtl="0">
              <a:spcAft>
                <a:spcPts val="60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Create a Container (CT).</a:t>
            </a:r>
            <a:endParaRPr sz="1800" b="0" i="0" u="none" strike="noStrike" cap="none" dirty="0">
              <a:solidFill>
                <a:srgbClr val="262626"/>
              </a:solidFill>
              <a:latin typeface="Roboto" panose="02000000000000000000" pitchFamily="2" charset="0"/>
              <a:ea typeface="Roboto" panose="02000000000000000000" pitchFamily="2" charset="0"/>
              <a:cs typeface="Noto Sans Symbols"/>
              <a:sym typeface="Noto Sans Symbols"/>
            </a:endParaRPr>
          </a:p>
          <a:p>
            <a:pPr marL="1200150" marR="0" lvl="2" indent="-285750" algn="l" rtl="0">
              <a:spcAft>
                <a:spcPts val="600"/>
              </a:spcAft>
              <a:buClr>
                <a:srgbClr val="0E5C9A"/>
              </a:buClr>
              <a:buSzPts val="225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Learn the Pros and Cons of Two Types of Virtualization.</a:t>
            </a: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844" name="Google Shape;844;g302bd11f498_0_131"/>
          <p:cNvCxnSpPr>
            <a:cxnSpLocks/>
          </p:cNvCxnSpPr>
          <p:nvPr/>
        </p:nvCxnSpPr>
        <p:spPr>
          <a:xfrm>
            <a:off x="0" y="2072880"/>
            <a:ext cx="11767930" cy="0"/>
          </a:xfrm>
          <a:prstGeom prst="straightConnector1">
            <a:avLst/>
          </a:prstGeom>
          <a:noFill/>
          <a:ln w="19050" cap="flat" cmpd="sng">
            <a:solidFill>
              <a:schemeClr val="accent1"/>
            </a:solidFill>
            <a:prstDash val="solid"/>
            <a:miter lim="800000"/>
            <a:headEnd type="none" w="sm" len="sm"/>
            <a:tailEnd type="none" w="sm" len="sm"/>
          </a:ln>
        </p:spPr>
      </p:cxnSp>
      <p:pic>
        <p:nvPicPr>
          <p:cNvPr id="845" name="Google Shape;845;g302bd11f498_0_131" descr="A screenshot of a computer&#10;&#10;Description automatically generated"/>
          <p:cNvPicPr preferRelativeResize="0"/>
          <p:nvPr/>
        </p:nvPicPr>
        <p:blipFill rotWithShape="1">
          <a:blip r:embed="rId3">
            <a:alphaModFix/>
          </a:blip>
          <a:srcRect/>
          <a:stretch/>
        </p:blipFill>
        <p:spPr>
          <a:xfrm>
            <a:off x="5883965" y="2461511"/>
            <a:ext cx="5039307" cy="3292603"/>
          </a:xfrm>
          <a:prstGeom prst="rect">
            <a:avLst/>
          </a:prstGeom>
          <a:noFill/>
          <a:ln>
            <a:solidFill>
              <a:schemeClr val="bg1">
                <a:lumMod val="85000"/>
              </a:schemeClr>
            </a:solidFill>
          </a:ln>
        </p:spPr>
      </p:pic>
      <p:sp>
        <p:nvSpPr>
          <p:cNvPr id="2" name="TextBox 1">
            <a:extLst>
              <a:ext uri="{FF2B5EF4-FFF2-40B4-BE49-F238E27FC236}">
                <a16:creationId xmlns:a16="http://schemas.microsoft.com/office/drawing/2014/main" id="{F467A3BE-44D5-3BFF-36EC-514E3CD84763}"/>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850"/>
        <p:cNvGrpSpPr/>
        <p:nvPr/>
      </p:nvGrpSpPr>
      <p:grpSpPr>
        <a:xfrm>
          <a:off x="0" y="0"/>
          <a:ext cx="0" cy="0"/>
          <a:chOff x="0" y="0"/>
          <a:chExt cx="0" cy="0"/>
        </a:xfrm>
      </p:grpSpPr>
      <p:sp>
        <p:nvSpPr>
          <p:cNvPr id="851" name="Google Shape;851;g302bd11f498_0_139"/>
          <p:cNvSpPr txBox="1">
            <a:spLocks noGrp="1"/>
          </p:cNvSpPr>
          <p:nvPr>
            <p:ph type="title"/>
          </p:nvPr>
        </p:nvSpPr>
        <p:spPr>
          <a:xfrm>
            <a:off x="698347" y="654358"/>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0F5C9A"/>
              </a:buClr>
              <a:buSzPct val="100000"/>
              <a:buFont typeface="Roboto"/>
              <a:buNone/>
            </a:pPr>
            <a:r>
              <a:rPr lang="en-US" dirty="0">
                <a:latin typeface="Roboto" panose="02000000000000000000" pitchFamily="2" charset="0"/>
                <a:ea typeface="Roboto" panose="02000000000000000000" pitchFamily="2" charset="0"/>
              </a:rPr>
              <a:t>Proxmox VE 8: Setup and Management </a:t>
            </a:r>
            <a:br>
              <a:rPr lang="en-US" dirty="0">
                <a:latin typeface="Roboto" panose="02000000000000000000" pitchFamily="2" charset="0"/>
                <a:ea typeface="Roboto" panose="02000000000000000000" pitchFamily="2" charset="0"/>
              </a:rPr>
            </a:br>
            <a:r>
              <a:rPr lang="en-US" sz="2800" dirty="0">
                <a:latin typeface="Roboto" panose="02000000000000000000" pitchFamily="2" charset="0"/>
                <a:ea typeface="Roboto" panose="02000000000000000000" pitchFamily="2" charset="0"/>
              </a:rPr>
              <a:t>Lab 6: Modifying Virtual Machines and Containers</a:t>
            </a:r>
            <a:endParaRPr dirty="0">
              <a:latin typeface="Roboto" panose="02000000000000000000" pitchFamily="2" charset="0"/>
              <a:ea typeface="Roboto" panose="02000000000000000000" pitchFamily="2" charset="0"/>
            </a:endParaRPr>
          </a:p>
        </p:txBody>
      </p:sp>
      <p:sp>
        <p:nvSpPr>
          <p:cNvPr id="852" name="Google Shape;852;g302bd11f498_0_139"/>
          <p:cNvSpPr txBox="1"/>
          <p:nvPr/>
        </p:nvSpPr>
        <p:spPr>
          <a:xfrm>
            <a:off x="247926" y="2221383"/>
            <a:ext cx="5313778" cy="4162638"/>
          </a:xfrm>
          <a:prstGeom prst="rect">
            <a:avLst/>
          </a:prstGeom>
          <a:noFill/>
          <a:ln>
            <a:noFill/>
          </a:ln>
        </p:spPr>
        <p:txBody>
          <a:bodyPr spcFirstLastPara="1" wrap="square" lIns="91425" tIns="45700" rIns="91425" bIns="45700" anchor="t" anchorCtr="0">
            <a:spAutoFit/>
          </a:bodyPr>
          <a:lstStyle/>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Summary</a:t>
            </a:r>
            <a:endParaRPr sz="1800"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00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In this lab, you will learn how to edit and modify various parts of </a:t>
            </a:r>
            <a:r>
              <a:rPr lang="en-US" sz="1800" b="0" u="none" strike="noStrike" cap="none" dirty="0">
                <a:solidFill>
                  <a:srgbClr val="262626"/>
                </a:solidFill>
                <a:latin typeface="Roboto" panose="02000000000000000000" pitchFamily="2" charset="0"/>
                <a:ea typeface="Roboto" panose="02000000000000000000" pitchFamily="2" charset="0"/>
                <a:cs typeface="Calibri"/>
                <a:sym typeface="Calibri"/>
              </a:rPr>
              <a:t>VMs</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 and </a:t>
            </a:r>
            <a:r>
              <a:rPr lang="en-US" sz="1800" b="0" u="none" strike="noStrike" cap="none" dirty="0">
                <a:solidFill>
                  <a:srgbClr val="262626"/>
                </a:solidFill>
                <a:latin typeface="Roboto" panose="02000000000000000000" pitchFamily="2" charset="0"/>
                <a:ea typeface="Roboto" panose="02000000000000000000" pitchFamily="2" charset="0"/>
                <a:cs typeface="Calibri"/>
                <a:sym typeface="Calibri"/>
              </a:rPr>
              <a:t>CTs. </a:t>
            </a: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You will learn how to allocate hardware resources, add storage and network shares, edit networking configurations, and edit boot settings. </a:t>
            </a:r>
            <a:endParaRPr sz="1800" b="0" i="0" u="none" strike="noStrike" cap="none" dirty="0">
              <a:solidFill>
                <a:srgbClr val="262626"/>
              </a:solidFill>
              <a:latin typeface="Roboto" panose="02000000000000000000" pitchFamily="2" charset="0"/>
              <a:ea typeface="Roboto" panose="02000000000000000000" pitchFamily="2" charset="0"/>
              <a:cs typeface="Calibri"/>
              <a:sym typeface="Calibri"/>
            </a:endParaRPr>
          </a:p>
          <a:p>
            <a:pPr marL="914400" marR="0" lvl="2" indent="0" algn="l" rtl="0">
              <a:spcBef>
                <a:spcPts val="0"/>
              </a:spcBef>
              <a:spcAft>
                <a:spcPts val="0"/>
              </a:spcAft>
              <a:buNone/>
            </a:pPr>
            <a:endParaRPr sz="1050" b="1" i="0" u="none" strike="noStrike" cap="none" dirty="0">
              <a:solidFill>
                <a:srgbClr val="0E5C9A"/>
              </a:solidFill>
              <a:latin typeface="Roboto" panose="02000000000000000000" pitchFamily="2" charset="0"/>
              <a:ea typeface="Roboto" panose="02000000000000000000" pitchFamily="2" charset="0"/>
              <a:cs typeface="Roboto"/>
              <a:sym typeface="Roboto"/>
            </a:endParaRPr>
          </a:p>
          <a:p>
            <a:pPr marL="742950" marR="0" lvl="1" indent="-285750" algn="l" rtl="0">
              <a:spcBef>
                <a:spcPts val="0"/>
              </a:spcBef>
              <a:spcAft>
                <a:spcPts val="0"/>
              </a:spcAft>
              <a:buClr>
                <a:srgbClr val="0E5C9A"/>
              </a:buClr>
              <a:buSzPts val="2250"/>
              <a:buFont typeface="Arial"/>
              <a:buChar char="•"/>
            </a:pPr>
            <a:r>
              <a:rPr lang="en-US" sz="1800" b="1" i="0" u="none" strike="noStrike" cap="none" dirty="0">
                <a:solidFill>
                  <a:srgbClr val="0E5C9A"/>
                </a:solidFill>
                <a:latin typeface="Roboto" panose="02000000000000000000" pitchFamily="2" charset="0"/>
                <a:ea typeface="Roboto" panose="02000000000000000000" pitchFamily="2" charset="0"/>
                <a:cs typeface="Roboto"/>
                <a:sym typeface="Roboto"/>
              </a:rPr>
              <a:t>Objectives</a:t>
            </a:r>
            <a:endParaRPr sz="1800" dirty="0">
              <a:latin typeface="Roboto" panose="02000000000000000000" pitchFamily="2" charset="0"/>
              <a:ea typeface="Roboto" panose="02000000000000000000" pitchFamily="2" charset="0"/>
            </a:endParaRPr>
          </a:p>
          <a:p>
            <a:pPr marL="1200150" marR="0" lvl="2" indent="-285750" algn="l" rtl="0">
              <a:spcBef>
                <a:spcPts val="600"/>
              </a:spcBef>
              <a:spcAft>
                <a:spcPts val="0"/>
              </a:spcAft>
              <a:buClr>
                <a:srgbClr val="0E5C9A"/>
              </a:buClr>
              <a:buSzPts val="200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Adjust CPU and VM memory allocation.</a:t>
            </a:r>
          </a:p>
          <a:p>
            <a:pPr marL="1200150" marR="0" lvl="2" indent="-285750" algn="l" rtl="0">
              <a:spcBef>
                <a:spcPts val="600"/>
              </a:spcBef>
              <a:spcAft>
                <a:spcPts val="0"/>
              </a:spcAft>
              <a:buClr>
                <a:srgbClr val="0E5C9A"/>
              </a:buClr>
              <a:buSzPts val="200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Move a Virtual Disk to a different storage area.</a:t>
            </a:r>
            <a:endParaRPr sz="1800" b="0" i="0" u="none" strike="noStrike" cap="none" dirty="0">
              <a:solidFill>
                <a:srgbClr val="262626"/>
              </a:solidFill>
              <a:latin typeface="Roboto" panose="02000000000000000000" pitchFamily="2" charset="0"/>
              <a:ea typeface="Roboto" panose="02000000000000000000" pitchFamily="2" charset="0"/>
              <a:cs typeface="Noto Sans Symbols"/>
              <a:sym typeface="Noto Sans Symbols"/>
            </a:endParaRPr>
          </a:p>
          <a:p>
            <a:pPr marL="1200150" marR="0" lvl="2" indent="-285750" algn="l" rtl="0">
              <a:spcBef>
                <a:spcPts val="600"/>
              </a:spcBef>
              <a:spcAft>
                <a:spcPts val="0"/>
              </a:spcAft>
              <a:buClr>
                <a:srgbClr val="0E5C9A"/>
              </a:buClr>
              <a:buSzPts val="2000"/>
              <a:buFont typeface="Arial"/>
              <a:buChar char="•"/>
            </a:pPr>
            <a:r>
              <a:rPr lang="en-US" sz="1800" b="0" i="0" u="none" strike="noStrike" cap="none" dirty="0">
                <a:solidFill>
                  <a:srgbClr val="262626"/>
                </a:solidFill>
                <a:latin typeface="Roboto" panose="02000000000000000000" pitchFamily="2" charset="0"/>
                <a:ea typeface="Roboto" panose="02000000000000000000" pitchFamily="2" charset="0"/>
                <a:cs typeface="Calibri"/>
                <a:sym typeface="Calibri"/>
              </a:rPr>
              <a:t>Add an NFS Share to a VM)</a:t>
            </a:r>
            <a:endParaRPr sz="1800" b="0" i="0" u="none" strike="noStrike" cap="none" dirty="0">
              <a:solidFill>
                <a:schemeClr val="dk1"/>
              </a:solidFill>
              <a:latin typeface="Roboto" panose="02000000000000000000" pitchFamily="2" charset="0"/>
              <a:ea typeface="Roboto" panose="02000000000000000000" pitchFamily="2" charset="0"/>
              <a:sym typeface="Arial"/>
            </a:endParaRPr>
          </a:p>
        </p:txBody>
      </p:sp>
      <p:cxnSp>
        <p:nvCxnSpPr>
          <p:cNvPr id="853" name="Google Shape;853;g302bd11f498_0_139"/>
          <p:cNvCxnSpPr/>
          <p:nvPr/>
        </p:nvCxnSpPr>
        <p:spPr>
          <a:xfrm>
            <a:off x="0" y="2084457"/>
            <a:ext cx="11850000" cy="0"/>
          </a:xfrm>
          <a:prstGeom prst="straightConnector1">
            <a:avLst/>
          </a:prstGeom>
          <a:noFill/>
          <a:ln w="19050" cap="flat" cmpd="sng">
            <a:solidFill>
              <a:schemeClr val="accent1"/>
            </a:solidFill>
            <a:prstDash val="solid"/>
            <a:miter lim="800000"/>
            <a:headEnd type="none" w="sm" len="sm"/>
            <a:tailEnd type="none" w="sm" len="sm"/>
          </a:ln>
        </p:spPr>
      </p:cxnSp>
      <p:pic>
        <p:nvPicPr>
          <p:cNvPr id="854" name="Google Shape;854;g302bd11f498_0_139" descr="A screenshot of a computer&#10;&#10;Description automatically generated"/>
          <p:cNvPicPr preferRelativeResize="0"/>
          <p:nvPr/>
        </p:nvPicPr>
        <p:blipFill rotWithShape="1">
          <a:blip r:embed="rId3">
            <a:alphaModFix/>
          </a:blip>
          <a:srcRect/>
          <a:stretch/>
        </p:blipFill>
        <p:spPr>
          <a:xfrm>
            <a:off x="5738179" y="2376185"/>
            <a:ext cx="5475768" cy="3471386"/>
          </a:xfrm>
          <a:prstGeom prst="rect">
            <a:avLst/>
          </a:prstGeom>
          <a:noFill/>
          <a:ln>
            <a:solidFill>
              <a:schemeClr val="bg1">
                <a:lumMod val="85000"/>
              </a:schemeClr>
            </a:solidFill>
          </a:ln>
        </p:spPr>
      </p:pic>
      <p:sp>
        <p:nvSpPr>
          <p:cNvPr id="2" name="TextBox 1">
            <a:extLst>
              <a:ext uri="{FF2B5EF4-FFF2-40B4-BE49-F238E27FC236}">
                <a16:creationId xmlns:a16="http://schemas.microsoft.com/office/drawing/2014/main" id="{EA15E324-827E-22E0-BB6C-318DA929272B}"/>
              </a:ext>
            </a:extLst>
          </p:cNvPr>
          <p:cNvSpPr txBox="1"/>
          <p:nvPr/>
        </p:nvSpPr>
        <p:spPr>
          <a:xfrm>
            <a:off x="10725979" y="365125"/>
            <a:ext cx="1255641" cy="307777"/>
          </a:xfrm>
          <a:prstGeom prst="rect">
            <a:avLst/>
          </a:prstGeom>
          <a:noFill/>
        </p:spPr>
        <p:txBody>
          <a:bodyPr wrap="square" rtlCol="0">
            <a:spAutoFit/>
          </a:bodyPr>
          <a:lstStyle/>
          <a:p>
            <a:r>
              <a:rPr lang="en-US" b="0" dirty="0">
                <a:solidFill>
                  <a:srgbClr val="666D78"/>
                </a:solidFill>
                <a:latin typeface="Roboto" panose="02000000000000000000" pitchFamily="2" charset="0"/>
                <a:ea typeface="Roboto" panose="02000000000000000000" pitchFamily="2" charset="0"/>
                <a:cs typeface="Roboto" panose="02000000000000000000" pitchFamily="2" charset="0"/>
              </a:rPr>
              <a:t>Module 07. </a:t>
            </a:r>
            <a:endParaRPr lang="en-US" dirty="0">
              <a:solidFill>
                <a:srgbClr val="666D78"/>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38191</TotalTime>
  <Words>10342</Words>
  <Application>Microsoft Macintosh PowerPoint</Application>
  <PresentationFormat>Widescreen</PresentationFormat>
  <Paragraphs>1534</Paragraphs>
  <Slides>140</Slides>
  <Notes>140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140</vt:i4>
      </vt:variant>
    </vt:vector>
  </HeadingPairs>
  <TitlesOfParts>
    <vt:vector size="145" baseType="lpstr">
      <vt:lpstr>Play</vt:lpstr>
      <vt:lpstr>Roboto</vt:lpstr>
      <vt:lpstr>Arial</vt:lpstr>
      <vt:lpstr>Consolas</vt:lpstr>
      <vt:lpstr>Office Theme</vt:lpstr>
      <vt:lpstr>NDG Proxmox VE 8:  Setup and Management</vt:lpstr>
      <vt:lpstr>Course Contents</vt:lpstr>
      <vt:lpstr>Objectives per Module</vt:lpstr>
      <vt:lpstr>Objectives per Module</vt:lpstr>
      <vt:lpstr>Objectives per Module</vt:lpstr>
      <vt:lpstr>Module 01. Introduction to Proxmox VE</vt:lpstr>
      <vt:lpstr>Module 01.  Overview and Learning Objectives</vt:lpstr>
      <vt:lpstr>What is Proxmox VE?</vt:lpstr>
      <vt:lpstr>Why should I learn how to use Proxmox?</vt:lpstr>
      <vt:lpstr>Main Proxmox VE Benefits</vt:lpstr>
      <vt:lpstr>Main Proxmox VE Benefits</vt:lpstr>
      <vt:lpstr>Main Proxmox Components and Structure</vt:lpstr>
      <vt:lpstr>Module 02. Proxmox VE Subscriptions and Repositories</vt:lpstr>
      <vt:lpstr>Module 02.  Overview and Learning Objectives</vt:lpstr>
      <vt:lpstr>Two Main Definitions</vt:lpstr>
      <vt:lpstr>Subscription Types</vt:lpstr>
      <vt:lpstr>How to Subscribe and Access Repositories</vt:lpstr>
      <vt:lpstr>Repositories and Key Terms</vt:lpstr>
      <vt:lpstr>Repositories via the GUI</vt:lpstr>
      <vt:lpstr>Module 03. Proxmox VE Installation</vt:lpstr>
      <vt:lpstr>Module 03.  Overview and Learning Objectives</vt:lpstr>
      <vt:lpstr>Files and Minimum Requirements</vt:lpstr>
      <vt:lpstr>Important Terms to Remember</vt:lpstr>
      <vt:lpstr>Proxmox VE Installation Process</vt:lpstr>
      <vt:lpstr>Proxmox VE Installation Process</vt:lpstr>
      <vt:lpstr>Proxmox VE Installation Process</vt:lpstr>
      <vt:lpstr>Proxmox VE 8: Setup and Management  Lab 2: Installing Proxmox VE</vt:lpstr>
      <vt:lpstr>What to do after installation is complete:</vt:lpstr>
      <vt:lpstr>A Refresher on APT Repositories </vt:lpstr>
      <vt:lpstr>Proxmox VE 8: Setup and Management  Lab 3: Basic Setup and Configuration</vt:lpstr>
      <vt:lpstr>Module 04. Proxmox VE GUI Navigation</vt:lpstr>
      <vt:lpstr>Module 04.  Overview and Learning Objectives</vt:lpstr>
      <vt:lpstr>Overview and Features</vt:lpstr>
      <vt:lpstr>Log in Components</vt:lpstr>
      <vt:lpstr>GUI Overview</vt:lpstr>
      <vt:lpstr>PowerPoint Presentation</vt:lpstr>
      <vt:lpstr>Main Options per section</vt:lpstr>
      <vt:lpstr>Proxmox VE Objects: Nodes</vt:lpstr>
      <vt:lpstr>Proxmox VE Objects: Guests</vt:lpstr>
      <vt:lpstr>Proxmox VE Objects: Storage</vt:lpstr>
      <vt:lpstr>Proxmox VE Objects: Pools</vt:lpstr>
      <vt:lpstr>Proxmox VE 8: Setup and Management  Lab 1: Accessing the Lab Environment</vt:lpstr>
      <vt:lpstr>Module 05. Proxmox VE Virtual Storage</vt:lpstr>
      <vt:lpstr>Module 05.  Overview and Learning Objectives</vt:lpstr>
      <vt:lpstr>Proxmox VE Storage Overview</vt:lpstr>
      <vt:lpstr>Local Storage vs Shared Storage</vt:lpstr>
      <vt:lpstr>File-level Storage vs Block-level Storage</vt:lpstr>
      <vt:lpstr>File-level vs Block-level Storage</vt:lpstr>
      <vt:lpstr>Storage Types</vt:lpstr>
      <vt:lpstr>Zettabyte File System (ZFS)</vt:lpstr>
      <vt:lpstr>Content Tags</vt:lpstr>
      <vt:lpstr>Logical Volume Manager (LVM)</vt:lpstr>
      <vt:lpstr>LVM Features</vt:lpstr>
      <vt:lpstr>LVM Features</vt:lpstr>
      <vt:lpstr>Proxmox VE 8: Setup and Management  Lab 8: Local Storage</vt:lpstr>
      <vt:lpstr>Pros and Cons of Networked Storage</vt:lpstr>
      <vt:lpstr>Network File System (NFS)</vt:lpstr>
      <vt:lpstr>Common Internet File System (CIFS)</vt:lpstr>
      <vt:lpstr>Internet Small Computer Systems Interface (iSCSI)</vt:lpstr>
      <vt:lpstr>Advanced Network Storage Options</vt:lpstr>
      <vt:lpstr>Advanced Network Storage Key Features</vt:lpstr>
      <vt:lpstr>Proxmox VE 8: Setup and Management  Lab 9: Networked Storage</vt:lpstr>
      <vt:lpstr>Module 06. Proxmox VE Virtual Networking</vt:lpstr>
      <vt:lpstr>Module 06. Overview and Learning Objectives</vt:lpstr>
      <vt:lpstr>The Role of Networking in the SDDC</vt:lpstr>
      <vt:lpstr>Essential Components </vt:lpstr>
      <vt:lpstr>Essential Components </vt:lpstr>
      <vt:lpstr>Types of Network Connections</vt:lpstr>
      <vt:lpstr>Types of Network Connections</vt:lpstr>
      <vt:lpstr>Linking VMs to Linux Bridges</vt:lpstr>
      <vt:lpstr>Linking VMs to Linux Bridges (in bulk)</vt:lpstr>
      <vt:lpstr>PowerPoint Presentation</vt:lpstr>
      <vt:lpstr>PVE’s Link Aggregation Protocol (LACP)</vt:lpstr>
      <vt:lpstr>Linux Bond Modes</vt:lpstr>
      <vt:lpstr>Virtual Local Area Network (VLAN)</vt:lpstr>
      <vt:lpstr>Domain Name System (DNS) in PVE</vt:lpstr>
      <vt:lpstr>Firewalls</vt:lpstr>
      <vt:lpstr>Important Firewall Concepts</vt:lpstr>
      <vt:lpstr>Proxmox VE 8: Setup and Management  Lab 12: Networks</vt:lpstr>
      <vt:lpstr>Module 07. Proxmox VE User, VM &amp; CT Management</vt:lpstr>
      <vt:lpstr>Module 07. Overview and Learning Objectives</vt:lpstr>
      <vt:lpstr>System Access: Roles, Users and More</vt:lpstr>
      <vt:lpstr>Important Security Concepts</vt:lpstr>
      <vt:lpstr>Important Security Concepts</vt:lpstr>
      <vt:lpstr>Relationship Between Security Concepts</vt:lpstr>
      <vt:lpstr>Realms</vt:lpstr>
      <vt:lpstr>Types of Two-Factor Authentication (2FA)</vt:lpstr>
      <vt:lpstr>Proxmox VE 8: Setup and Management  Lab 4: Users, Groups, and Permissions</vt:lpstr>
      <vt:lpstr>Virtual Machines</vt:lpstr>
      <vt:lpstr>Benefits of Using Virtual Machines</vt:lpstr>
      <vt:lpstr>Virtualization Files in Proxmox</vt:lpstr>
      <vt:lpstr>Virtualization Files</vt:lpstr>
      <vt:lpstr>Quick EMUlator (QEMU)</vt:lpstr>
      <vt:lpstr>Proxmox VE 8: Setup and Management  Lab 5A: Deploying Virtual Machines</vt:lpstr>
      <vt:lpstr>Containers (LXC)</vt:lpstr>
      <vt:lpstr>Container Components</vt:lpstr>
      <vt:lpstr>Container Management</vt:lpstr>
      <vt:lpstr>Proxmox VE 8: Setup and Management  Lab 5B: Deploying Containers</vt:lpstr>
      <vt:lpstr>Proxmox VE 8: Setup and Management  Lab 6: Modifying Virtual Machines and Containers</vt:lpstr>
      <vt:lpstr>Templates Comparison</vt:lpstr>
      <vt:lpstr>Clones</vt:lpstr>
      <vt:lpstr>Proxmox VE 8: Setup and Management  Lab 7: Cloning and Container Templates</vt:lpstr>
      <vt:lpstr>Command Line Interface (CLI)</vt:lpstr>
      <vt:lpstr>CLI Command Examples</vt:lpstr>
      <vt:lpstr>CLI Command Examples</vt:lpstr>
      <vt:lpstr>Proxmox VE 8: Setup and Management  Lab 13: Command Line Interface (CLI)</vt:lpstr>
      <vt:lpstr>Module 08. Proxmox VE Backup Server Management</vt:lpstr>
      <vt:lpstr>Module 08. Overview and Learning Objectives</vt:lpstr>
      <vt:lpstr>Backups</vt:lpstr>
      <vt:lpstr>VZDumps</vt:lpstr>
      <vt:lpstr>Backup Use Cases</vt:lpstr>
      <vt:lpstr>Backup Modes</vt:lpstr>
      <vt:lpstr>Snapshot</vt:lpstr>
      <vt:lpstr>Proxmox VE 8: Setup and Management  Lab 10: Backup</vt:lpstr>
      <vt:lpstr>Proxmox Backup Server</vt:lpstr>
      <vt:lpstr>Proxmox Backup Server</vt:lpstr>
      <vt:lpstr>Configuration Levels</vt:lpstr>
      <vt:lpstr>Backup Jobs</vt:lpstr>
      <vt:lpstr>Backup Tools</vt:lpstr>
      <vt:lpstr>Proxmox VE 8: Setup and Management  Lab 11: Proxmox Backup Server</vt:lpstr>
      <vt:lpstr>Module 09. Proxmox VE Clusters</vt:lpstr>
      <vt:lpstr>Module 09. Overview and Learning Objectives</vt:lpstr>
      <vt:lpstr>Clusters</vt:lpstr>
      <vt:lpstr>How to Create a Cluster</vt:lpstr>
      <vt:lpstr>Cluster Features: Workload Migrations</vt:lpstr>
      <vt:lpstr>Cluster Features: Replication</vt:lpstr>
      <vt:lpstr>Cluster Features: High Availability</vt:lpstr>
      <vt:lpstr>Proxmox VE 8: Setup and Management  Lab 14: Clustering and High Availability</vt:lpstr>
      <vt:lpstr>NDG Proxmox VE: Setup and Management</vt:lpstr>
      <vt:lpstr>Proxmox VE 8: Setup and Management  Details</vt:lpstr>
      <vt:lpstr>Proxmox VE 8: Setup and Management  Access</vt:lpstr>
      <vt:lpstr>Proxmox VE 8: Setup and Management  Features</vt:lpstr>
      <vt:lpstr>Proxmox VE 8: Setup and Management  Features</vt:lpstr>
      <vt:lpstr>Proxmox VE 8: Setup and Management  Features</vt:lpstr>
      <vt:lpstr>Proxmox VE 8: Setup and Management  Modules</vt:lpstr>
      <vt:lpstr>Proxmox VE 8: Setup and Management  Lab 15: Challenge Lab</vt:lpstr>
      <vt:lpstr>Proxmox VE 8: Setup and Management  Topology</vt:lpstr>
      <vt:lpstr>Proxmox VE 8: Setup and Management  Lab Environment </vt:lpstr>
      <vt:lpstr>Proxmox VE 8: Setup and Management  Questions and Additional Information</vt:lpstr>
      <vt:lpstr>Proxmox VE 8: Setup and Management  Thank you for using our NETLAB+ / NDG Online lab service!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NDG Proxmox VE 8:  Setup and Management</dc:title>
  <dc:creator>Madjida Garcia</dc:creator>
  <cp:lastModifiedBy>Madjida Garcia</cp:lastModifiedBy>
  <cp:revision>285</cp:revision>
  <dcterms:created xsi:type="dcterms:W3CDTF">2024-07-25T14:54:49Z</dcterms:created>
  <dcterms:modified xsi:type="dcterms:W3CDTF">2025-01-21T16:27:03Z</dcterms:modified>
</cp:coreProperties>
</file>