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5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450" r:id="rId2"/>
    <p:sldId id="256" r:id="rId3"/>
    <p:sldId id="259" r:id="rId4"/>
    <p:sldId id="416" r:id="rId5"/>
    <p:sldId id="419" r:id="rId6"/>
    <p:sldId id="432" r:id="rId7"/>
    <p:sldId id="424" r:id="rId8"/>
    <p:sldId id="425" r:id="rId9"/>
    <p:sldId id="426" r:id="rId10"/>
    <p:sldId id="427" r:id="rId11"/>
    <p:sldId id="429" r:id="rId12"/>
    <p:sldId id="431" r:id="rId13"/>
    <p:sldId id="402" r:id="rId14"/>
    <p:sldId id="269" r:id="rId15"/>
    <p:sldId id="267" r:id="rId16"/>
    <p:sldId id="317" r:id="rId17"/>
    <p:sldId id="268" r:id="rId18"/>
    <p:sldId id="434" r:id="rId19"/>
    <p:sldId id="401" r:id="rId20"/>
    <p:sldId id="435" r:id="rId21"/>
    <p:sldId id="318" r:id="rId22"/>
    <p:sldId id="371" r:id="rId23"/>
    <p:sldId id="319" r:id="rId24"/>
    <p:sldId id="444" r:id="rId25"/>
    <p:sldId id="445" r:id="rId26"/>
    <p:sldId id="446" r:id="rId27"/>
    <p:sldId id="442" r:id="rId28"/>
    <p:sldId id="276" r:id="rId29"/>
    <p:sldId id="328" r:id="rId30"/>
    <p:sldId id="326" r:id="rId31"/>
    <p:sldId id="441" r:id="rId32"/>
    <p:sldId id="449" r:id="rId33"/>
    <p:sldId id="272" r:id="rId34"/>
    <p:sldId id="286" r:id="rId35"/>
    <p:sldId id="340" r:id="rId36"/>
    <p:sldId id="453" r:id="rId37"/>
    <p:sldId id="350" r:id="rId38"/>
    <p:sldId id="349" r:id="rId39"/>
    <p:sldId id="437" r:id="rId40"/>
    <p:sldId id="438" r:id="rId41"/>
    <p:sldId id="439" r:id="rId42"/>
    <p:sldId id="451" r:id="rId43"/>
    <p:sldId id="452" r:id="rId44"/>
    <p:sldId id="44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race Bixby" initials="GB [7]" lastIdx="1" clrIdx="6">
    <p:extLst/>
  </p:cmAuthor>
  <p:cmAuthor id="1" name="Grace Bixby" initials="GB" lastIdx="1" clrIdx="0">
    <p:extLst/>
  </p:cmAuthor>
  <p:cmAuthor id="8" name="Grace Bixby" initials="GB [8]" lastIdx="1" clrIdx="7">
    <p:extLst/>
  </p:cmAuthor>
  <p:cmAuthor id="2" name="Grace Bixby" initials="GB [2]" lastIdx="1" clrIdx="1">
    <p:extLst/>
  </p:cmAuthor>
  <p:cmAuthor id="9" name="Grace Bixby" initials="GB [9]" lastIdx="1" clrIdx="8">
    <p:extLst/>
  </p:cmAuthor>
  <p:cmAuthor id="3" name="Grace Bixby" initials="GB [3]" lastIdx="1" clrIdx="2">
    <p:extLst/>
  </p:cmAuthor>
  <p:cmAuthor id="10" name="Grace Bixby" initials="GB [10]" lastIdx="1" clrIdx="9">
    <p:extLst/>
  </p:cmAuthor>
  <p:cmAuthor id="4" name="Grace Bixby" initials="GB [4]" lastIdx="1" clrIdx="3">
    <p:extLst/>
  </p:cmAuthor>
  <p:cmAuthor id="11" name="Grace Bixby" initials="GB [11]" lastIdx="1" clrIdx="10">
    <p:extLst/>
  </p:cmAuthor>
  <p:cmAuthor id="5" name="Grace Bixby" initials="GB [5]" lastIdx="1" clrIdx="4">
    <p:extLst/>
  </p:cmAuthor>
  <p:cmAuthor id="6" name="Grace Bixby" initials="GB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D9C"/>
    <a:srgbClr val="019EDA"/>
    <a:srgbClr val="FFFFFF"/>
    <a:srgbClr val="3074B6"/>
    <a:srgbClr val="105B9A"/>
    <a:srgbClr val="86E7C2"/>
    <a:srgbClr val="A7D9E6"/>
    <a:srgbClr val="00EDC4"/>
    <a:srgbClr val="1CA4E0"/>
    <a:srgbClr val="D05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14"/>
    <p:restoredTop sz="84130"/>
  </p:normalViewPr>
  <p:slideViewPr>
    <p:cSldViewPr snapToGrid="0" snapToObjects="1">
      <p:cViewPr>
        <p:scale>
          <a:sx n="70" d="100"/>
          <a:sy n="70" d="100"/>
        </p:scale>
        <p:origin x="432" y="824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19ED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D9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44.0</c:v>
                </c:pt>
                <c:pt idx="1">
                  <c:v>56.0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3-31T11:14:24.566" idx="1">
    <p:pos x="10" y="10"/>
    <p:text>Graphic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6-03-31T11:15:16.969" idx="1">
    <p:pos x="10" y="10"/>
    <p:text>Graphic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6-03-31T11:16:11.014" idx="1">
    <p:pos x="10" y="10"/>
    <p:text>Graphics (Perhaps the one already created?)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6-03-31T11:16:32.155" idx="1">
    <p:pos x="10" y="10"/>
    <p:text>Graphic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6-03-31T11:16:32.155" idx="1">
    <p:pos x="10" y="10"/>
    <p:text>Graphic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FE122-C8FB-7542-8A32-C99147490532}" type="datetimeFigureOut">
              <a:rPr lang="en-US" smtClean="0"/>
              <a:t>7/19/17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502BC-1A72-FE41-9D97-345199EB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6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137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1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2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07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40A30-B3D1-3543-BBBD-608C23385E1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64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  <a:p>
            <a:endParaRPr lang="en-US" baseline="0" smtClean="0"/>
          </a:p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77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40A30-B3D1-3543-BBBD-608C23385E1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45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63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6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8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 smtClean="0"/>
              <a:t>Netlab</a:t>
            </a:r>
            <a:r>
              <a:rPr lang="en-US" smtClean="0"/>
              <a:t>+ is</a:t>
            </a:r>
            <a:r>
              <a:rPr lang="en-US" baseline="0" smtClean="0"/>
              <a:t> a software product loaded on an appliance that academic institutions use to host Cisco equipment and VMware servers.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smtClean="0"/>
              <a:t>This is important because Cisco requires equipment to teach Cisco courses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smtClean="0"/>
              <a:t>Previously learners and instructors could only access the lab equipment in the classroom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smtClean="0"/>
              <a:t>They can now learn from anywhere, the local classroom, computer lab or anywhere on the internet.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smtClean="0"/>
              <a:t>Students can get more hands on access to lab equipment.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smtClean="0"/>
              <a:t>It also allows for hybrid and distance learning models, where a learner can be in one location and the instructor in another.</a:t>
            </a:r>
            <a:endParaRPr lang="en-US" smtClean="0"/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69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97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86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6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97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64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C0B9-81BC-0941-86F2-5026077E2F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7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4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4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4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40A30-B3D1-3543-BBBD-608C23385E1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94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40A30-B3D1-3543-BBBD-608C23385E1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47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en-US" err="1" smtClean="0"/>
              <a:t>electrek.co</a:t>
            </a:r>
            <a:r>
              <a:rPr lang="en-US" smtClean="0"/>
              <a:t>/2016/05/18/take-a-drive-bill-gates-tesla-model-x/</a:t>
            </a:r>
          </a:p>
          <a:p>
            <a:endParaRPr lang="en-US" smtClean="0"/>
          </a:p>
          <a:p>
            <a:r>
              <a:rPr lang="en-US" smtClean="0"/>
              <a:t>https://</a:t>
            </a:r>
            <a:r>
              <a:rPr lang="en-US" err="1" smtClean="0"/>
              <a:t>blogs.technet.microsoft.com</a:t>
            </a:r>
            <a:r>
              <a:rPr lang="en-US" smtClean="0"/>
              <a:t>/</a:t>
            </a:r>
            <a:r>
              <a:rPr lang="en-US" err="1" smtClean="0"/>
              <a:t>windowsserver</a:t>
            </a:r>
            <a:r>
              <a:rPr lang="en-US" smtClean="0"/>
              <a:t>/2015/05/06/</a:t>
            </a:r>
            <a:r>
              <a:rPr lang="en-US" err="1" smtClean="0"/>
              <a:t>microsoft</a:t>
            </a:r>
            <a:r>
              <a:rPr lang="en-US" smtClean="0"/>
              <a:t>-loves-</a:t>
            </a:r>
            <a:r>
              <a:rPr lang="en-US" err="1" smtClean="0"/>
              <a:t>linux</a:t>
            </a:r>
            <a:r>
              <a:rPr lang="en-US" smtClean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0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3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9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19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32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4179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7718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25995" y="5079369"/>
            <a:ext cx="5758807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625995" y="5399365"/>
            <a:ext cx="5758807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625995" y="5719361"/>
            <a:ext cx="5758807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17723" y="3829649"/>
            <a:ext cx="7900328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667" baseline="0">
                <a:solidFill>
                  <a:schemeClr val="bg2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567687" y="3067667"/>
            <a:ext cx="7940684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8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656167" y="527051"/>
            <a:ext cx="1062565" cy="565151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78032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  <p15:guide id="2" pos="360">
          <p15:clr>
            <a:srgbClr val="FBAE40"/>
          </p15:clr>
        </p15:guide>
        <p15:guide id="3" orient="horz" pos="518">
          <p15:clr>
            <a:srgbClr val="FBAE40"/>
          </p15:clr>
        </p15:guide>
        <p15:guide id="4" pos="812">
          <p15:clr>
            <a:srgbClr val="FBAE40"/>
          </p15:clr>
        </p15:guide>
        <p15:guide id="5" pos="31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4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7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8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6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555736" y="6522714"/>
            <a:ext cx="3581400" cy="3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tiff"/><Relationship Id="rId12" Type="http://schemas.openxmlformats.org/officeDocument/2006/relationships/image" Target="../media/image31.tiff"/><Relationship Id="rId13" Type="http://schemas.openxmlformats.org/officeDocument/2006/relationships/image" Target="../media/image32.tiff"/><Relationship Id="rId14" Type="http://schemas.openxmlformats.org/officeDocument/2006/relationships/image" Target="../media/image33.tiff"/><Relationship Id="rId15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7" Type="http://schemas.openxmlformats.org/officeDocument/2006/relationships/image" Target="../media/image26.tiff"/><Relationship Id="rId8" Type="http://schemas.openxmlformats.org/officeDocument/2006/relationships/image" Target="../media/image27.tiff"/><Relationship Id="rId9" Type="http://schemas.openxmlformats.org/officeDocument/2006/relationships/image" Target="../media/image28.tiff"/><Relationship Id="rId10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microsoft.com/office/2007/relationships/hdphoto" Target="../media/hdphoto1.wdp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6.png"/><Relationship Id="rId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6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tiff"/><Relationship Id="rId6" Type="http://schemas.openxmlformats.org/officeDocument/2006/relationships/image" Target="../media/image45.tiff"/><Relationship Id="rId7" Type="http://schemas.openxmlformats.org/officeDocument/2006/relationships/image" Target="../media/image46.tiff"/><Relationship Id="rId8" Type="http://schemas.openxmlformats.org/officeDocument/2006/relationships/image" Target="../media/image47.tiff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microsoft.com/office/2007/relationships/hdphoto" Target="../media/hdphoto1.wdp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comments" Target="../comments/comment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comments" Target="../comments/commen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comments" Target="../comments/commen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Grace Bixby</a:t>
            </a:r>
            <a:endParaRPr lang="en-US" dirty="0">
              <a:solidFill>
                <a:srgbClr val="019ED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Project Manager // Network Development Group</a:t>
            </a:r>
            <a:endParaRPr lang="en-US" dirty="0">
              <a:solidFill>
                <a:srgbClr val="019EDA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4696" y="2150534"/>
            <a:ext cx="10124328" cy="1795456"/>
          </a:xfrm>
        </p:spPr>
        <p:txBody>
          <a:bodyPr>
            <a:normAutofit fontScale="90000"/>
          </a:bodyPr>
          <a:lstStyle/>
          <a:p>
            <a:r>
              <a:rPr lang="en-US" sz="1800" b="1">
                <a:solidFill>
                  <a:srgbClr val="019EDA"/>
                </a:solidFill>
              </a:rPr>
              <a:t>Cisco Networking Academy and NDG Present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/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Give Students Limitless Opportunities with Linux Courses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5" y="5783540"/>
            <a:ext cx="1219200" cy="3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9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53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5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2192000" cy="52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5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012" y="5598603"/>
            <a:ext cx="6098024" cy="753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208" y="3917844"/>
            <a:ext cx="1892552" cy="1566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20" y="3991446"/>
            <a:ext cx="3204356" cy="863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320" y="2864571"/>
            <a:ext cx="3477447" cy="1157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531" y="1793078"/>
            <a:ext cx="2915628" cy="1071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44" y="5371109"/>
            <a:ext cx="3538920" cy="12902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419" y="1437420"/>
            <a:ext cx="2222996" cy="2222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896" y="4323654"/>
            <a:ext cx="2379631" cy="9518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321" y="3176283"/>
            <a:ext cx="1452347" cy="14523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140" y="1576607"/>
            <a:ext cx="1361167" cy="10820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6812"/>
            <a:ext cx="3925824" cy="29443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804" y="5312033"/>
            <a:ext cx="2585301" cy="1551180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smtClean="0"/>
              <a:t>Companies That Use Linux</a:t>
            </a:r>
            <a:endParaRPr lang="en-US" sz="4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93" y="1215291"/>
            <a:ext cx="2608838" cy="146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mtClean="0">
                <a:solidFill>
                  <a:srgbClr val="019EDA"/>
                </a:solidFill>
              </a:rPr>
              <a:t>Interesting Opportunities for Linux Professionals</a:t>
            </a:r>
            <a:endParaRPr lang="en-US" sz="4000">
              <a:solidFill>
                <a:srgbClr val="019EDA"/>
              </a:solidFill>
            </a:endParaRPr>
          </a:p>
        </p:txBody>
      </p:sp>
      <p:pic>
        <p:nvPicPr>
          <p:cNvPr id="4" name="Picture 3" descr="Microsof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008" y="1669262"/>
            <a:ext cx="5424523" cy="4578876"/>
          </a:xfrm>
          <a:prstGeom prst="rect">
            <a:avLst/>
          </a:prstGeom>
        </p:spPr>
      </p:pic>
      <p:pic>
        <p:nvPicPr>
          <p:cNvPr id="7" name="Picture 6" descr="http://www.isc.hbs.edu/Style%20Library/hbs/images/home/icons/large-circles/employers-icon.png"/>
          <p:cNvPicPr/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8" y="1674863"/>
            <a:ext cx="5797953" cy="45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90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14" y="290642"/>
            <a:ext cx="10515600" cy="1325563"/>
          </a:xfrm>
        </p:spPr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Example: Cisco wants Linux professionals too!</a:t>
            </a:r>
            <a:endParaRPr lang="en-US">
              <a:solidFill>
                <a:srgbClr val="019EDA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89"/>
          <a:stretch/>
        </p:blipFill>
        <p:spPr>
          <a:xfrm>
            <a:off x="618065" y="1616205"/>
            <a:ext cx="10989647" cy="4818462"/>
          </a:xfrm>
        </p:spPr>
      </p:pic>
      <p:pic>
        <p:nvPicPr>
          <p:cNvPr id="5" name="Picture 4" descr="http://www.isc.hbs.edu/Style%20Library/hbs/images/home/icons/large-circles/employers-icon.png"/>
          <p:cNvPicPr/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18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Linux Skills Are In Demand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09267" y="2036112"/>
            <a:ext cx="10049547" cy="4224280"/>
          </a:xfrm>
        </p:spPr>
        <p:txBody>
          <a:bodyPr/>
          <a:lstStyle/>
          <a:p>
            <a:pPr marL="76179" indent="0">
              <a:spcAft>
                <a:spcPts val="2400"/>
              </a:spcAft>
              <a:buNone/>
            </a:pPr>
            <a:r>
              <a:rPr lang="en-US" sz="4267" b="1">
                <a:solidFill>
                  <a:srgbClr val="C00000"/>
                </a:solidFill>
              </a:rPr>
              <a:t>97% </a:t>
            </a:r>
            <a:r>
              <a:rPr lang="en-US" sz="2400"/>
              <a:t>of hiring managers plan to hire Linux talent within 6 months</a:t>
            </a:r>
          </a:p>
          <a:p>
            <a:pPr marL="76179" indent="0">
              <a:spcAft>
                <a:spcPts val="2400"/>
              </a:spcAft>
              <a:buNone/>
            </a:pPr>
            <a:r>
              <a:rPr lang="en-US" sz="4267" b="1">
                <a:solidFill>
                  <a:schemeClr val="accent5">
                    <a:lumMod val="50000"/>
                  </a:schemeClr>
                </a:solidFill>
              </a:rPr>
              <a:t>88% </a:t>
            </a:r>
            <a:r>
              <a:rPr lang="en-US" sz="2400"/>
              <a:t>of hiring managers say it is difficult to find qualified Linux talent</a:t>
            </a:r>
          </a:p>
          <a:p>
            <a:pPr marL="76179" indent="0">
              <a:spcAft>
                <a:spcPts val="2400"/>
              </a:spcAft>
              <a:buNone/>
            </a:pPr>
            <a:r>
              <a:rPr lang="en-US" sz="4267" b="1">
                <a:solidFill>
                  <a:schemeClr val="accent3">
                    <a:lumMod val="75000"/>
                  </a:schemeClr>
                </a:solidFill>
              </a:rPr>
              <a:t>9</a:t>
            </a:r>
            <a:r>
              <a:rPr lang="en-US" sz="4267" b="1" smtClean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4267" b="1">
                <a:solidFill>
                  <a:schemeClr val="accent3">
                    <a:lumMod val="75000"/>
                  </a:schemeClr>
                </a:solidFill>
              </a:rPr>
              <a:t>% 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of professionals </a:t>
            </a:r>
            <a:r>
              <a:rPr lang="en-US" sz="2400" smtClean="0">
                <a:solidFill>
                  <a:schemeClr val="bg2">
                    <a:lumMod val="50000"/>
                  </a:schemeClr>
                </a:solidFill>
              </a:rPr>
              <a:t>say 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that knowing Linux has advanced their careers</a:t>
            </a:r>
            <a:endParaRPr lang="en-US" sz="1467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Linux Skills Are In Demand</a:t>
            </a:r>
            <a:endParaRPr lang="en-US">
              <a:solidFill>
                <a:srgbClr val="019EDA"/>
              </a:solidFill>
            </a:endParaRPr>
          </a:p>
        </p:txBody>
      </p:sp>
      <p:pic>
        <p:nvPicPr>
          <p:cNvPr id="4" name="Picture 3" descr="http://www.engage2excel.com/wp-content/uploads/2015/09/Productivity-ico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45" y="4052117"/>
            <a:ext cx="972399" cy="97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gestioncthibault.com/wp-content/uploads/employer-icon-larg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95" y="1876020"/>
            <a:ext cx="998917" cy="99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isc.hbs.edu/Style%20Library/hbs/images/home/icons/large-circles/employers-icon.png"/>
          <p:cNvPicPr/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94" y="2989526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6138337" y="5813782"/>
            <a:ext cx="5826672" cy="470021"/>
          </a:xfrm>
          <a:prstGeom prst="rect">
            <a:avLst/>
          </a:prstGeom>
        </p:spPr>
        <p:txBody>
          <a:bodyPr lIns="121893" tIns="60947" rIns="121893" bIns="60947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79" indent="0" algn="r">
              <a:spcAft>
                <a:spcPts val="2400"/>
              </a:spcAft>
              <a:buNone/>
            </a:pPr>
            <a:r>
              <a:rPr lang="en-US" sz="1333"/>
              <a:t>Source:  </a:t>
            </a:r>
            <a:r>
              <a:rPr lang="en-US" sz="1333" i="1"/>
              <a:t>2015 Linux Jobs Report (Linux Foundation and Dice)</a:t>
            </a:r>
            <a:endParaRPr lang="en-US" sz="1333"/>
          </a:p>
        </p:txBody>
      </p:sp>
    </p:spTree>
    <p:extLst>
      <p:ext uri="{BB962C8B-B14F-4D97-AF65-F5344CB8AC3E}">
        <p14:creationId xmlns:p14="http://schemas.microsoft.com/office/powerpoint/2010/main" val="345258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Linux Skills Are In Demand</a:t>
            </a:r>
            <a:endParaRPr lang="en-US">
              <a:solidFill>
                <a:srgbClr val="019EDA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28955"/>
              </p:ext>
            </p:extLst>
          </p:nvPr>
        </p:nvGraphicFramePr>
        <p:xfrm>
          <a:off x="838199" y="2358391"/>
          <a:ext cx="2425995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84"/>
                <a:gridCol w="1212111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Jobs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Country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76,594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China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i-FI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63,929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USA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19,867</a:t>
                      </a:r>
                      <a:endParaRPr lang="sk-SK" sz="18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Japan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sk-SK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19,030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India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sk-SK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10,965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England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sk-SK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8,576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France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8,362</a:t>
                      </a:r>
                      <a:endParaRPr lang="pl-PL" sz="18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Germany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1,255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Australia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1,187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Mexico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463749"/>
              </p:ext>
            </p:extLst>
          </p:nvPr>
        </p:nvGraphicFramePr>
        <p:xfrm>
          <a:off x="838200" y="1690688"/>
          <a:ext cx="242599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9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Indeed.com</a:t>
                      </a:r>
                      <a:r>
                        <a:rPr lang="en-US" baseline="0" smtClean="0"/>
                        <a:t> Job Search</a:t>
                      </a:r>
                    </a:p>
                    <a:p>
                      <a:pPr algn="ctr"/>
                      <a:r>
                        <a:rPr lang="en-US" baseline="0" smtClean="0"/>
                        <a:t>Keyword = Linux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494" y="1911845"/>
            <a:ext cx="7863634" cy="3855553"/>
          </a:xfrm>
          <a:prstGeom prst="rect">
            <a:avLst/>
          </a:prstGeom>
        </p:spPr>
      </p:pic>
      <p:pic>
        <p:nvPicPr>
          <p:cNvPr id="6" name="Picture 5" descr="http://www.isc.hbs.edu/Style%20Library/hbs/images/home/icons/large-circles/employers-icon.png"/>
          <p:cNvPicPr/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044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601" y="4056952"/>
            <a:ext cx="3717523" cy="24769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852" y="1307976"/>
            <a:ext cx="3706625" cy="24780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548" y="4054742"/>
            <a:ext cx="2794893" cy="24848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599" y="1302222"/>
            <a:ext cx="3721004" cy="24792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302222"/>
            <a:ext cx="3721004" cy="24792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" y="4054632"/>
            <a:ext cx="3026127" cy="2479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1302222"/>
            <a:ext cx="2690989" cy="2479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872" y="1302222"/>
            <a:ext cx="2710733" cy="24871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31" y="4054632"/>
            <a:ext cx="2696561" cy="2479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643" y="1302329"/>
            <a:ext cx="2702132" cy="24848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871" y="4054632"/>
            <a:ext cx="2702132" cy="24792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5368738"/>
            <a:ext cx="2690989" cy="11651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4054748"/>
            <a:ext cx="2690989" cy="116794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330556" y="5222793"/>
            <a:ext cx="2690989" cy="146161"/>
          </a:xfrm>
          <a:prstGeom prst="rect">
            <a:avLst/>
          </a:prstGeom>
          <a:solidFill>
            <a:srgbClr val="1EB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711759" y="302863"/>
            <a:ext cx="4769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/>
              <a:t>Linux Salary Guide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03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isc.hbs.edu/Style%20Library/hbs/images/home/icons/large-circles/employers-icon.png"/>
          <p:cNvPicPr/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661" y="-304800"/>
            <a:ext cx="9515826" cy="70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813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Who is NDG</a:t>
            </a:r>
            <a:r>
              <a:rPr lang="en-US" dirty="0" smtClean="0">
                <a:solidFill>
                  <a:srgbClr val="019EDA"/>
                </a:solidFill>
              </a:rPr>
              <a:t>?</a:t>
            </a:r>
            <a:endParaRPr lang="en-US" dirty="0">
              <a:solidFill>
                <a:srgbClr val="019ED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05B9A"/>
                </a:solidFill>
              </a:rPr>
              <a:t>Focus: Serving others by helping with job </a:t>
            </a:r>
            <a:r>
              <a:rPr lang="en-US" dirty="0" smtClean="0">
                <a:solidFill>
                  <a:srgbClr val="105B9A"/>
                </a:solidFill>
              </a:rPr>
              <a:t>skills</a:t>
            </a:r>
          </a:p>
          <a:p>
            <a:r>
              <a:rPr lang="en-US" dirty="0" smtClean="0">
                <a:solidFill>
                  <a:srgbClr val="105B9A"/>
                </a:solidFill>
              </a:rPr>
              <a:t>Mission: Help </a:t>
            </a:r>
            <a:r>
              <a:rPr lang="en-US" dirty="0">
                <a:solidFill>
                  <a:srgbClr val="105B9A"/>
                </a:solidFill>
              </a:rPr>
              <a:t>a</a:t>
            </a:r>
            <a:r>
              <a:rPr lang="en-US" dirty="0" smtClean="0">
                <a:solidFill>
                  <a:srgbClr val="105B9A"/>
                </a:solidFill>
              </a:rPr>
              <a:t>cademic institutions teach IT</a:t>
            </a:r>
          </a:p>
          <a:p>
            <a:r>
              <a:rPr lang="en-US" dirty="0" smtClean="0">
                <a:solidFill>
                  <a:srgbClr val="105B9A"/>
                </a:solidFill>
              </a:rPr>
              <a:t>Develop instructional content aligned to jobs</a:t>
            </a:r>
          </a:p>
          <a:p>
            <a:r>
              <a:rPr lang="en-US" dirty="0" smtClean="0">
                <a:solidFill>
                  <a:srgbClr val="105B9A"/>
                </a:solidFill>
              </a:rPr>
              <a:t>Working with academia 15</a:t>
            </a:r>
            <a:r>
              <a:rPr lang="en-US" smtClean="0">
                <a:solidFill>
                  <a:srgbClr val="105B9A"/>
                </a:solidFill>
              </a:rPr>
              <a:t>+ years</a:t>
            </a:r>
            <a:endParaRPr lang="en-US" dirty="0">
              <a:solidFill>
                <a:srgbClr val="105B9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748" y="4507398"/>
            <a:ext cx="6016052" cy="16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0" y="4376928"/>
            <a:ext cx="12192000" cy="1194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</a:rPr>
              <a:t>Linux is a core skill for all IT professionals.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491" y="6403448"/>
            <a:ext cx="4018813" cy="4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134" y="2235200"/>
            <a:ext cx="10403457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NDG Linux Courses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1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3" y="365125"/>
            <a:ext cx="11299371" cy="1325563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019EDA"/>
                </a:solidFill>
              </a:rPr>
              <a:t>NDG Linux </a:t>
            </a:r>
            <a:r>
              <a:rPr lang="en-US" sz="3600">
                <a:solidFill>
                  <a:srgbClr val="019EDA"/>
                </a:solidFill>
              </a:rPr>
              <a:t>Courses Offered to Cisco Networking Academies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0" y="2692400"/>
            <a:ext cx="3139339" cy="20791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2839738" y="2692400"/>
            <a:ext cx="2912258" cy="20791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5733025" y="2692400"/>
            <a:ext cx="3160409" cy="2079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8893434" y="2692400"/>
            <a:ext cx="3015264" cy="20791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7198" y="4820115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Unhatched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0249" y="4771505"/>
            <a:ext cx="2131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Essentials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06854" y="47715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148292" y="47715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31626" y="1781250"/>
            <a:ext cx="2565224" cy="2565224"/>
            <a:chOff x="1121363" y="1383321"/>
            <a:chExt cx="1923918" cy="1923918"/>
          </a:xfrm>
        </p:grpSpPr>
        <p:sp>
          <p:nvSpPr>
            <p:cNvPr id="8" name="Oval 7"/>
            <p:cNvSpPr/>
            <p:nvPr/>
          </p:nvSpPr>
          <p:spPr>
            <a:xfrm>
              <a:off x="1121363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665133" y="2098129"/>
              <a:ext cx="836378" cy="556815"/>
              <a:chOff x="4370548" y="2312266"/>
              <a:chExt cx="413715" cy="275429"/>
            </a:xfrm>
            <a:solidFill>
              <a:schemeClr val="accent1"/>
            </a:solidFill>
          </p:grpSpPr>
          <p:sp>
            <p:nvSpPr>
              <p:cNvPr id="12" name="Freeform 11"/>
              <p:cNvSpPr>
                <a:spLocks noEditPoints="1"/>
              </p:cNvSpPr>
              <p:nvPr/>
            </p:nvSpPr>
            <p:spPr bwMode="auto">
              <a:xfrm>
                <a:off x="4370548" y="2312266"/>
                <a:ext cx="413715" cy="275429"/>
              </a:xfrm>
              <a:custGeom>
                <a:avLst/>
                <a:gdLst>
                  <a:gd name="T0" fmla="*/ 734 w 800"/>
                  <a:gd name="T1" fmla="*/ 467 h 534"/>
                  <a:gd name="T2" fmla="*/ 67 w 800"/>
                  <a:gd name="T3" fmla="*/ 467 h 534"/>
                  <a:gd name="T4" fmla="*/ 67 w 800"/>
                  <a:gd name="T5" fmla="*/ 117 h 534"/>
                  <a:gd name="T6" fmla="*/ 734 w 800"/>
                  <a:gd name="T7" fmla="*/ 117 h 534"/>
                  <a:gd name="T8" fmla="*/ 734 w 800"/>
                  <a:gd name="T9" fmla="*/ 467 h 534"/>
                  <a:gd name="T10" fmla="*/ 541 w 800"/>
                  <a:gd name="T11" fmla="*/ 34 h 534"/>
                  <a:gd name="T12" fmla="*/ 566 w 800"/>
                  <a:gd name="T13" fmla="*/ 59 h 534"/>
                  <a:gd name="T14" fmla="*/ 541 w 800"/>
                  <a:gd name="T15" fmla="*/ 84 h 534"/>
                  <a:gd name="T16" fmla="*/ 516 w 800"/>
                  <a:gd name="T17" fmla="*/ 59 h 534"/>
                  <a:gd name="T18" fmla="*/ 541 w 800"/>
                  <a:gd name="T19" fmla="*/ 34 h 534"/>
                  <a:gd name="T20" fmla="*/ 625 w 800"/>
                  <a:gd name="T21" fmla="*/ 34 h 534"/>
                  <a:gd name="T22" fmla="*/ 650 w 800"/>
                  <a:gd name="T23" fmla="*/ 59 h 534"/>
                  <a:gd name="T24" fmla="*/ 625 w 800"/>
                  <a:gd name="T25" fmla="*/ 84 h 534"/>
                  <a:gd name="T26" fmla="*/ 600 w 800"/>
                  <a:gd name="T27" fmla="*/ 59 h 534"/>
                  <a:gd name="T28" fmla="*/ 625 w 800"/>
                  <a:gd name="T29" fmla="*/ 34 h 534"/>
                  <a:gd name="T30" fmla="*/ 708 w 800"/>
                  <a:gd name="T31" fmla="*/ 34 h 534"/>
                  <a:gd name="T32" fmla="*/ 733 w 800"/>
                  <a:gd name="T33" fmla="*/ 59 h 534"/>
                  <a:gd name="T34" fmla="*/ 708 w 800"/>
                  <a:gd name="T35" fmla="*/ 84 h 534"/>
                  <a:gd name="T36" fmla="*/ 683 w 800"/>
                  <a:gd name="T37" fmla="*/ 59 h 534"/>
                  <a:gd name="T38" fmla="*/ 708 w 800"/>
                  <a:gd name="T39" fmla="*/ 34 h 534"/>
                  <a:gd name="T40" fmla="*/ 767 w 800"/>
                  <a:gd name="T41" fmla="*/ 0 h 534"/>
                  <a:gd name="T42" fmla="*/ 34 w 800"/>
                  <a:gd name="T43" fmla="*/ 0 h 534"/>
                  <a:gd name="T44" fmla="*/ 0 w 800"/>
                  <a:gd name="T45" fmla="*/ 34 h 534"/>
                  <a:gd name="T46" fmla="*/ 0 w 800"/>
                  <a:gd name="T47" fmla="*/ 500 h 534"/>
                  <a:gd name="T48" fmla="*/ 34 w 800"/>
                  <a:gd name="T49" fmla="*/ 534 h 534"/>
                  <a:gd name="T50" fmla="*/ 767 w 800"/>
                  <a:gd name="T51" fmla="*/ 534 h 534"/>
                  <a:gd name="T52" fmla="*/ 800 w 800"/>
                  <a:gd name="T53" fmla="*/ 500 h 534"/>
                  <a:gd name="T54" fmla="*/ 800 w 800"/>
                  <a:gd name="T55" fmla="*/ 34 h 534"/>
                  <a:gd name="T56" fmla="*/ 767 w 800"/>
                  <a:gd name="T57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0" h="534">
                    <a:moveTo>
                      <a:pt x="734" y="467"/>
                    </a:moveTo>
                    <a:lnTo>
                      <a:pt x="67" y="467"/>
                    </a:lnTo>
                    <a:lnTo>
                      <a:pt x="67" y="117"/>
                    </a:lnTo>
                    <a:lnTo>
                      <a:pt x="734" y="117"/>
                    </a:lnTo>
                    <a:lnTo>
                      <a:pt x="734" y="467"/>
                    </a:lnTo>
                    <a:close/>
                    <a:moveTo>
                      <a:pt x="541" y="34"/>
                    </a:moveTo>
                    <a:cubicBezTo>
                      <a:pt x="555" y="34"/>
                      <a:pt x="566" y="45"/>
                      <a:pt x="566" y="59"/>
                    </a:cubicBezTo>
                    <a:cubicBezTo>
                      <a:pt x="566" y="72"/>
                      <a:pt x="555" y="84"/>
                      <a:pt x="541" y="84"/>
                    </a:cubicBezTo>
                    <a:cubicBezTo>
                      <a:pt x="528" y="84"/>
                      <a:pt x="516" y="72"/>
                      <a:pt x="516" y="59"/>
                    </a:cubicBezTo>
                    <a:cubicBezTo>
                      <a:pt x="516" y="45"/>
                      <a:pt x="528" y="34"/>
                      <a:pt x="541" y="34"/>
                    </a:cubicBezTo>
                    <a:moveTo>
                      <a:pt x="625" y="34"/>
                    </a:moveTo>
                    <a:cubicBezTo>
                      <a:pt x="638" y="34"/>
                      <a:pt x="650" y="45"/>
                      <a:pt x="650" y="59"/>
                    </a:cubicBezTo>
                    <a:cubicBezTo>
                      <a:pt x="650" y="72"/>
                      <a:pt x="638" y="84"/>
                      <a:pt x="625" y="84"/>
                    </a:cubicBezTo>
                    <a:cubicBezTo>
                      <a:pt x="611" y="84"/>
                      <a:pt x="600" y="72"/>
                      <a:pt x="600" y="59"/>
                    </a:cubicBezTo>
                    <a:cubicBezTo>
                      <a:pt x="600" y="45"/>
                      <a:pt x="611" y="34"/>
                      <a:pt x="625" y="34"/>
                    </a:cubicBezTo>
                    <a:moveTo>
                      <a:pt x="708" y="34"/>
                    </a:moveTo>
                    <a:cubicBezTo>
                      <a:pt x="722" y="34"/>
                      <a:pt x="733" y="45"/>
                      <a:pt x="733" y="59"/>
                    </a:cubicBezTo>
                    <a:cubicBezTo>
                      <a:pt x="733" y="72"/>
                      <a:pt x="722" y="84"/>
                      <a:pt x="708" y="84"/>
                    </a:cubicBezTo>
                    <a:cubicBezTo>
                      <a:pt x="694" y="84"/>
                      <a:pt x="683" y="72"/>
                      <a:pt x="683" y="59"/>
                    </a:cubicBezTo>
                    <a:cubicBezTo>
                      <a:pt x="683" y="45"/>
                      <a:pt x="694" y="34"/>
                      <a:pt x="708" y="34"/>
                    </a:cubicBezTo>
                    <a:moveTo>
                      <a:pt x="767" y="0"/>
                    </a:moveTo>
                    <a:lnTo>
                      <a:pt x="34" y="0"/>
                    </a:lnTo>
                    <a:cubicBezTo>
                      <a:pt x="15" y="0"/>
                      <a:pt x="0" y="15"/>
                      <a:pt x="0" y="34"/>
                    </a:cubicBezTo>
                    <a:lnTo>
                      <a:pt x="0" y="500"/>
                    </a:lnTo>
                    <a:cubicBezTo>
                      <a:pt x="0" y="519"/>
                      <a:pt x="15" y="534"/>
                      <a:pt x="34" y="534"/>
                    </a:cubicBezTo>
                    <a:lnTo>
                      <a:pt x="767" y="534"/>
                    </a:lnTo>
                    <a:cubicBezTo>
                      <a:pt x="785" y="534"/>
                      <a:pt x="800" y="519"/>
                      <a:pt x="800" y="500"/>
                    </a:cubicBezTo>
                    <a:lnTo>
                      <a:pt x="800" y="34"/>
                    </a:lnTo>
                    <a:cubicBezTo>
                      <a:pt x="800" y="15"/>
                      <a:pt x="785" y="0"/>
                      <a:pt x="7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4620834" y="2397981"/>
                <a:ext cx="76572" cy="130286"/>
              </a:xfrm>
              <a:custGeom>
                <a:avLst/>
                <a:gdLst>
                  <a:gd name="T0" fmla="*/ 78 w 150"/>
                  <a:gd name="T1" fmla="*/ 241 h 252"/>
                  <a:gd name="T2" fmla="*/ 95 w 150"/>
                  <a:gd name="T3" fmla="*/ 249 h 252"/>
                  <a:gd name="T4" fmla="*/ 103 w 150"/>
                  <a:gd name="T5" fmla="*/ 232 h 252"/>
                  <a:gd name="T6" fmla="*/ 81 w 150"/>
                  <a:gd name="T7" fmla="*/ 174 h 252"/>
                  <a:gd name="T8" fmla="*/ 150 w 150"/>
                  <a:gd name="T9" fmla="*/ 171 h 252"/>
                  <a:gd name="T10" fmla="*/ 0 w 150"/>
                  <a:gd name="T11" fmla="*/ 0 h 252"/>
                  <a:gd name="T12" fmla="*/ 0 w 150"/>
                  <a:gd name="T13" fmla="*/ 228 h 252"/>
                  <a:gd name="T14" fmla="*/ 56 w 150"/>
                  <a:gd name="T15" fmla="*/ 183 h 252"/>
                  <a:gd name="T16" fmla="*/ 78 w 150"/>
                  <a:gd name="T17" fmla="*/ 24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52">
                    <a:moveTo>
                      <a:pt x="78" y="241"/>
                    </a:moveTo>
                    <a:cubicBezTo>
                      <a:pt x="80" y="248"/>
                      <a:pt x="88" y="252"/>
                      <a:pt x="95" y="249"/>
                    </a:cubicBezTo>
                    <a:cubicBezTo>
                      <a:pt x="102" y="247"/>
                      <a:pt x="105" y="239"/>
                      <a:pt x="103" y="232"/>
                    </a:cubicBezTo>
                    <a:lnTo>
                      <a:pt x="81" y="174"/>
                    </a:lnTo>
                    <a:lnTo>
                      <a:pt x="150" y="171"/>
                    </a:lnTo>
                    <a:lnTo>
                      <a:pt x="0" y="0"/>
                    </a:lnTo>
                    <a:lnTo>
                      <a:pt x="0" y="228"/>
                    </a:lnTo>
                    <a:lnTo>
                      <a:pt x="56" y="183"/>
                    </a:lnTo>
                    <a:lnTo>
                      <a:pt x="78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7966180" y="4470127"/>
            <a:ext cx="2896116" cy="19184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133"/>
              <a:t>Real command-line experience through NDG virtual terminal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Easy to Use</a:t>
            </a:r>
            <a:endParaRPr lang="en-US">
              <a:solidFill>
                <a:srgbClr val="019ED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2328" y="4470127"/>
            <a:ext cx="2857008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133"/>
              <a:t>Delivered on the Networking Academy learning platform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5172" y="4471950"/>
            <a:ext cx="3381400" cy="20160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133"/>
              <a:t>Lectures, content, labs, assessments, and classroom aids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34784" y="1844428"/>
            <a:ext cx="2565224" cy="2565224"/>
            <a:chOff x="3610042" y="1383321"/>
            <a:chExt cx="1923918" cy="1923918"/>
          </a:xfrm>
        </p:grpSpPr>
        <p:sp>
          <p:nvSpPr>
            <p:cNvPr id="9" name="Oval 8"/>
            <p:cNvSpPr/>
            <p:nvPr/>
          </p:nvSpPr>
          <p:spPr>
            <a:xfrm>
              <a:off x="3610042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4133850" y="2047185"/>
              <a:ext cx="1002896" cy="846325"/>
              <a:chOff x="4133850" y="2047185"/>
              <a:chExt cx="1002896" cy="846325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4133850" y="2047185"/>
                <a:ext cx="790575" cy="560060"/>
              </a:xfrm>
              <a:prstGeom prst="roundRect">
                <a:avLst>
                  <a:gd name="adj" fmla="val 9864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grpSp>
            <p:nvGrpSpPr>
              <p:cNvPr id="39" name="Group 67"/>
              <p:cNvGrpSpPr>
                <a:grpSpLocks noChangeAspect="1"/>
              </p:cNvGrpSpPr>
              <p:nvPr/>
            </p:nvGrpSpPr>
            <p:grpSpPr>
              <a:xfrm>
                <a:off x="4260032" y="2134461"/>
                <a:ext cx="311969" cy="164929"/>
                <a:chOff x="609600" y="528537"/>
                <a:chExt cx="1444734" cy="763789"/>
              </a:xfrm>
              <a:solidFill>
                <a:schemeClr val="bg1"/>
              </a:solidFill>
            </p:grpSpPr>
            <p:sp>
              <p:nvSpPr>
                <p:cNvPr id="40" name="Rectangle 39"/>
                <p:cNvSpPr>
                  <a:spLocks noChangeArrowheads="1"/>
                </p:cNvSpPr>
                <p:nvPr/>
              </p:nvSpPr>
              <p:spPr bwMode="black">
                <a:xfrm>
                  <a:off x="1016578" y="1035681"/>
                  <a:ext cx="65914" cy="2497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1" name="Freeform 40"/>
                <p:cNvSpPr>
                  <a:spLocks/>
                </p:cNvSpPr>
                <p:nvPr/>
              </p:nvSpPr>
              <p:spPr bwMode="black">
                <a:xfrm>
                  <a:off x="1400563" y="1028765"/>
                  <a:ext cx="190843" cy="263561"/>
                </a:xfrm>
                <a:custGeom>
                  <a:avLst/>
                  <a:gdLst/>
                  <a:ahLst/>
                  <a:cxnLst>
                    <a:cxn ang="0">
                      <a:pos x="58" y="24"/>
                    </a:cxn>
                    <a:cxn ang="0">
                      <a:pos x="42" y="20"/>
                    </a:cxn>
                    <a:cxn ang="0">
                      <a:pos x="21" y="40"/>
                    </a:cxn>
                    <a:cxn ang="0">
                      <a:pos x="42" y="60"/>
                    </a:cxn>
                    <a:cxn ang="0">
                      <a:pos x="58" y="56"/>
                    </a:cxn>
                    <a:cxn ang="0">
                      <a:pos x="58" y="77"/>
                    </a:cxn>
                    <a:cxn ang="0">
                      <a:pos x="41" y="80"/>
                    </a:cxn>
                    <a:cxn ang="0">
                      <a:pos x="0" y="40"/>
                    </a:cxn>
                    <a:cxn ang="0">
                      <a:pos x="41" y="0"/>
                    </a:cxn>
                    <a:cxn ang="0">
                      <a:pos x="58" y="3"/>
                    </a:cxn>
                    <a:cxn ang="0">
                      <a:pos x="58" y="24"/>
                    </a:cxn>
                  </a:cxnLst>
                  <a:rect l="0" t="0" r="r" b="b"/>
                  <a:pathLst>
                    <a:path w="58" h="80">
                      <a:moveTo>
                        <a:pt x="58" y="24"/>
                      </a:moveTo>
                      <a:cubicBezTo>
                        <a:pt x="58" y="23"/>
                        <a:pt x="51" y="20"/>
                        <a:pt x="42" y="20"/>
                      </a:cubicBezTo>
                      <a:cubicBezTo>
                        <a:pt x="30" y="20"/>
                        <a:pt x="21" y="28"/>
                        <a:pt x="21" y="40"/>
                      </a:cubicBezTo>
                      <a:cubicBezTo>
                        <a:pt x="21" y="51"/>
                        <a:pt x="29" y="60"/>
                        <a:pt x="42" y="60"/>
                      </a:cubicBezTo>
                      <a:cubicBezTo>
                        <a:pt x="51" y="60"/>
                        <a:pt x="57" y="57"/>
                        <a:pt x="58" y="56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6" y="78"/>
                        <a:pt x="49" y="80"/>
                        <a:pt x="41" y="80"/>
                      </a:cubicBezTo>
                      <a:cubicBezTo>
                        <a:pt x="19" y="80"/>
                        <a:pt x="0" y="65"/>
                        <a:pt x="0" y="40"/>
                      </a:cubicBezTo>
                      <a:cubicBezTo>
                        <a:pt x="0" y="17"/>
                        <a:pt x="17" y="0"/>
                        <a:pt x="41" y="0"/>
                      </a:cubicBezTo>
                      <a:cubicBezTo>
                        <a:pt x="50" y="0"/>
                        <a:pt x="56" y="3"/>
                        <a:pt x="58" y="3"/>
                      </a:cubicBezTo>
                      <a:lnTo>
                        <a:pt x="58" y="2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2" name="Freeform 41"/>
                <p:cNvSpPr>
                  <a:spLocks/>
                </p:cNvSpPr>
                <p:nvPr/>
              </p:nvSpPr>
              <p:spPr bwMode="black">
                <a:xfrm>
                  <a:off x="740661" y="1028765"/>
                  <a:ext cx="190843" cy="263561"/>
                </a:xfrm>
                <a:custGeom>
                  <a:avLst/>
                  <a:gdLst/>
                  <a:ahLst/>
                  <a:cxnLst>
                    <a:cxn ang="0">
                      <a:pos x="58" y="24"/>
                    </a:cxn>
                    <a:cxn ang="0">
                      <a:pos x="42" y="20"/>
                    </a:cxn>
                    <a:cxn ang="0">
                      <a:pos x="21" y="40"/>
                    </a:cxn>
                    <a:cxn ang="0">
                      <a:pos x="42" y="60"/>
                    </a:cxn>
                    <a:cxn ang="0">
                      <a:pos x="58" y="56"/>
                    </a:cxn>
                    <a:cxn ang="0">
                      <a:pos x="58" y="77"/>
                    </a:cxn>
                    <a:cxn ang="0">
                      <a:pos x="40" y="80"/>
                    </a:cxn>
                    <a:cxn ang="0">
                      <a:pos x="0" y="40"/>
                    </a:cxn>
                    <a:cxn ang="0">
                      <a:pos x="40" y="0"/>
                    </a:cxn>
                    <a:cxn ang="0">
                      <a:pos x="58" y="3"/>
                    </a:cxn>
                    <a:cxn ang="0">
                      <a:pos x="58" y="24"/>
                    </a:cxn>
                  </a:cxnLst>
                  <a:rect l="0" t="0" r="r" b="b"/>
                  <a:pathLst>
                    <a:path w="58" h="80">
                      <a:moveTo>
                        <a:pt x="58" y="24"/>
                      </a:moveTo>
                      <a:cubicBezTo>
                        <a:pt x="57" y="23"/>
                        <a:pt x="51" y="20"/>
                        <a:pt x="42" y="20"/>
                      </a:cubicBezTo>
                      <a:cubicBezTo>
                        <a:pt x="29" y="20"/>
                        <a:pt x="21" y="28"/>
                        <a:pt x="21" y="40"/>
                      </a:cubicBezTo>
                      <a:cubicBezTo>
                        <a:pt x="21" y="51"/>
                        <a:pt x="29" y="60"/>
                        <a:pt x="42" y="60"/>
                      </a:cubicBezTo>
                      <a:cubicBezTo>
                        <a:pt x="51" y="60"/>
                        <a:pt x="57" y="57"/>
                        <a:pt x="58" y="56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6" y="78"/>
                        <a:pt x="49" y="80"/>
                        <a:pt x="40" y="80"/>
                      </a:cubicBezTo>
                      <a:cubicBezTo>
                        <a:pt x="19" y="80"/>
                        <a:pt x="0" y="65"/>
                        <a:pt x="0" y="40"/>
                      </a:cubicBezTo>
                      <a:cubicBezTo>
                        <a:pt x="0" y="17"/>
                        <a:pt x="17" y="0"/>
                        <a:pt x="40" y="0"/>
                      </a:cubicBezTo>
                      <a:cubicBezTo>
                        <a:pt x="49" y="0"/>
                        <a:pt x="56" y="3"/>
                        <a:pt x="58" y="3"/>
                      </a:cubicBezTo>
                      <a:lnTo>
                        <a:pt x="58" y="2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3" name="Freeform 42"/>
                <p:cNvSpPr>
                  <a:spLocks noEditPoints="1"/>
                </p:cNvSpPr>
                <p:nvPr/>
              </p:nvSpPr>
              <p:spPr bwMode="black">
                <a:xfrm>
                  <a:off x="1660385" y="1028765"/>
                  <a:ext cx="262122" cy="263561"/>
                </a:xfrm>
                <a:custGeom>
                  <a:avLst/>
                  <a:gdLst/>
                  <a:ahLst/>
                  <a:cxnLst>
                    <a:cxn ang="0">
                      <a:pos x="80" y="40"/>
                    </a:cxn>
                    <a:cxn ang="0">
                      <a:pos x="40" y="80"/>
                    </a:cxn>
                    <a:cxn ang="0">
                      <a:pos x="0" y="40"/>
                    </a:cxn>
                    <a:cxn ang="0">
                      <a:pos x="40" y="0"/>
                    </a:cxn>
                    <a:cxn ang="0">
                      <a:pos x="80" y="40"/>
                    </a:cxn>
                    <a:cxn ang="0">
                      <a:pos x="40" y="20"/>
                    </a:cxn>
                    <a:cxn ang="0">
                      <a:pos x="20" y="40"/>
                    </a:cxn>
                    <a:cxn ang="0">
                      <a:pos x="40" y="60"/>
                    </a:cxn>
                    <a:cxn ang="0">
                      <a:pos x="60" y="40"/>
                    </a:cxn>
                    <a:cxn ang="0">
                      <a:pos x="40" y="20"/>
                    </a:cxn>
                  </a:cxnLst>
                  <a:rect l="0" t="0" r="r" b="b"/>
                  <a:pathLst>
                    <a:path w="80" h="80">
                      <a:moveTo>
                        <a:pt x="80" y="40"/>
                      </a:moveTo>
                      <a:cubicBezTo>
                        <a:pt x="80" y="62"/>
                        <a:pt x="64" y="80"/>
                        <a:pt x="40" y="80"/>
                      </a:cubicBezTo>
                      <a:cubicBezTo>
                        <a:pt x="16" y="80"/>
                        <a:pt x="0" y="62"/>
                        <a:pt x="0" y="40"/>
                      </a:cubicBezTo>
                      <a:cubicBezTo>
                        <a:pt x="0" y="18"/>
                        <a:pt x="16" y="0"/>
                        <a:pt x="40" y="0"/>
                      </a:cubicBezTo>
                      <a:cubicBezTo>
                        <a:pt x="64" y="0"/>
                        <a:pt x="80" y="18"/>
                        <a:pt x="80" y="40"/>
                      </a:cubicBezTo>
                      <a:moveTo>
                        <a:pt x="40" y="20"/>
                      </a:moveTo>
                      <a:cubicBezTo>
                        <a:pt x="29" y="20"/>
                        <a:pt x="20" y="29"/>
                        <a:pt x="20" y="40"/>
                      </a:cubicBezTo>
                      <a:cubicBezTo>
                        <a:pt x="20" y="51"/>
                        <a:pt x="29" y="60"/>
                        <a:pt x="40" y="60"/>
                      </a:cubicBezTo>
                      <a:cubicBezTo>
                        <a:pt x="51" y="60"/>
                        <a:pt x="60" y="51"/>
                        <a:pt x="60" y="40"/>
                      </a:cubicBezTo>
                      <a:cubicBezTo>
                        <a:pt x="60" y="29"/>
                        <a:pt x="51" y="20"/>
                        <a:pt x="40" y="2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4" name="Freeform 43"/>
                <p:cNvSpPr>
                  <a:spLocks/>
                </p:cNvSpPr>
                <p:nvPr/>
              </p:nvSpPr>
              <p:spPr bwMode="black">
                <a:xfrm>
                  <a:off x="1167566" y="1028765"/>
                  <a:ext cx="170916" cy="263561"/>
                </a:xfrm>
                <a:custGeom>
                  <a:avLst/>
                  <a:gdLst/>
                  <a:ahLst/>
                  <a:cxnLst>
                    <a:cxn ang="0">
                      <a:pos x="47" y="19"/>
                    </a:cxn>
                    <a:cxn ang="0">
                      <a:pos x="32" y="17"/>
                    </a:cxn>
                    <a:cxn ang="0">
                      <a:pos x="20" y="23"/>
                    </a:cxn>
                    <a:cxn ang="0">
                      <a:pos x="29" y="30"/>
                    </a:cxn>
                    <a:cxn ang="0">
                      <a:pos x="34" y="32"/>
                    </a:cxn>
                    <a:cxn ang="0">
                      <a:pos x="52" y="54"/>
                    </a:cxn>
                    <a:cxn ang="0">
                      <a:pos x="21" y="80"/>
                    </a:cxn>
                    <a:cxn ang="0">
                      <a:pos x="0" y="77"/>
                    </a:cxn>
                    <a:cxn ang="0">
                      <a:pos x="0" y="60"/>
                    </a:cxn>
                    <a:cxn ang="0">
                      <a:pos x="18" y="63"/>
                    </a:cxn>
                    <a:cxn ang="0">
                      <a:pos x="32" y="56"/>
                    </a:cxn>
                    <a:cxn ang="0">
                      <a:pos x="23" y="48"/>
                    </a:cxn>
                    <a:cxn ang="0">
                      <a:pos x="19" y="47"/>
                    </a:cxn>
                    <a:cxn ang="0">
                      <a:pos x="0" y="24"/>
                    </a:cxn>
                    <a:cxn ang="0">
                      <a:pos x="28" y="0"/>
                    </a:cxn>
                    <a:cxn ang="0">
                      <a:pos x="47" y="3"/>
                    </a:cxn>
                    <a:cxn ang="0">
                      <a:pos x="47" y="19"/>
                    </a:cxn>
                  </a:cxnLst>
                  <a:rect l="0" t="0" r="r" b="b"/>
                  <a:pathLst>
                    <a:path w="52" h="80">
                      <a:moveTo>
                        <a:pt x="47" y="19"/>
                      </a:moveTo>
                      <a:cubicBezTo>
                        <a:pt x="47" y="19"/>
                        <a:pt x="38" y="17"/>
                        <a:pt x="32" y="17"/>
                      </a:cubicBezTo>
                      <a:cubicBezTo>
                        <a:pt x="24" y="17"/>
                        <a:pt x="20" y="19"/>
                        <a:pt x="20" y="23"/>
                      </a:cubicBezTo>
                      <a:cubicBezTo>
                        <a:pt x="20" y="28"/>
                        <a:pt x="26" y="29"/>
                        <a:pt x="29" y="30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47" y="36"/>
                        <a:pt x="52" y="45"/>
                        <a:pt x="52" y="54"/>
                      </a:cubicBezTo>
                      <a:cubicBezTo>
                        <a:pt x="52" y="73"/>
                        <a:pt x="35" y="80"/>
                        <a:pt x="21" y="80"/>
                      </a:cubicBezTo>
                      <a:cubicBezTo>
                        <a:pt x="10" y="80"/>
                        <a:pt x="1" y="78"/>
                        <a:pt x="0" y="77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2" y="60"/>
                        <a:pt x="10" y="63"/>
                        <a:pt x="18" y="63"/>
                      </a:cubicBezTo>
                      <a:cubicBezTo>
                        <a:pt x="28" y="63"/>
                        <a:pt x="32" y="60"/>
                        <a:pt x="32" y="56"/>
                      </a:cubicBezTo>
                      <a:cubicBezTo>
                        <a:pt x="32" y="52"/>
                        <a:pt x="28" y="49"/>
                        <a:pt x="23" y="48"/>
                      </a:cubicBezTo>
                      <a:cubicBezTo>
                        <a:pt x="22" y="48"/>
                        <a:pt x="21" y="47"/>
                        <a:pt x="19" y="47"/>
                      </a:cubicBezTo>
                      <a:cubicBezTo>
                        <a:pt x="9" y="43"/>
                        <a:pt x="0" y="37"/>
                        <a:pt x="0" y="24"/>
                      </a:cubicBezTo>
                      <a:cubicBezTo>
                        <a:pt x="0" y="10"/>
                        <a:pt x="10" y="0"/>
                        <a:pt x="28" y="0"/>
                      </a:cubicBezTo>
                      <a:cubicBezTo>
                        <a:pt x="37" y="0"/>
                        <a:pt x="46" y="3"/>
                        <a:pt x="47" y="3"/>
                      </a:cubicBezTo>
                      <a:lnTo>
                        <a:pt x="47" y="1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5" name="Freeform 44"/>
                <p:cNvSpPr>
                  <a:spLocks/>
                </p:cNvSpPr>
                <p:nvPr/>
              </p:nvSpPr>
              <p:spPr bwMode="black">
                <a:xfrm>
                  <a:off x="609600" y="732931"/>
                  <a:ext cx="62081" cy="128323"/>
                </a:xfrm>
                <a:custGeom>
                  <a:avLst/>
                  <a:gdLst/>
                  <a:ahLst/>
                  <a:cxnLst>
                    <a:cxn ang="0">
                      <a:pos x="19" y="1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10" y="39"/>
                    </a:cxn>
                    <a:cxn ang="0">
                      <a:pos x="19" y="30"/>
                    </a:cxn>
                    <a:cxn ang="0">
                      <a:pos x="19" y="10"/>
                    </a:cxn>
                  </a:cxnLst>
                  <a:rect l="0" t="0" r="r" b="b"/>
                  <a:pathLst>
                    <a:path w="19" h="39">
                      <a:moveTo>
                        <a:pt x="19" y="10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4" y="39"/>
                        <a:pt x="10" y="39"/>
                      </a:cubicBezTo>
                      <a:cubicBezTo>
                        <a:pt x="15" y="39"/>
                        <a:pt x="19" y="35"/>
                        <a:pt x="19" y="30"/>
                      </a:cubicBezTo>
                      <a:lnTo>
                        <a:pt x="19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6" name="Freeform 45"/>
                <p:cNvSpPr>
                  <a:spLocks/>
                </p:cNvSpPr>
                <p:nvPr/>
              </p:nvSpPr>
              <p:spPr bwMode="black">
                <a:xfrm>
                  <a:off x="783581" y="646870"/>
                  <a:ext cx="62081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9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4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9" y="65"/>
                      </a:cubicBezTo>
                      <a:cubicBezTo>
                        <a:pt x="14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7" name="Freeform 46"/>
                <p:cNvSpPr>
                  <a:spLocks/>
                </p:cNvSpPr>
                <p:nvPr/>
              </p:nvSpPr>
              <p:spPr bwMode="black">
                <a:xfrm>
                  <a:off x="954497" y="528537"/>
                  <a:ext cx="62081" cy="394958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111"/>
                    </a:cxn>
                    <a:cxn ang="0">
                      <a:pos x="10" y="120"/>
                    </a:cxn>
                    <a:cxn ang="0">
                      <a:pos x="19" y="111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120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6"/>
                        <a:pt x="5" y="120"/>
                        <a:pt x="10" y="120"/>
                      </a:cubicBezTo>
                      <a:cubicBezTo>
                        <a:pt x="15" y="120"/>
                        <a:pt x="19" y="116"/>
                        <a:pt x="19" y="111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black">
                <a:xfrm>
                  <a:off x="1128478" y="646870"/>
                  <a:ext cx="62081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9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9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9" name="Freeform 48"/>
                <p:cNvSpPr>
                  <a:spLocks/>
                </p:cNvSpPr>
                <p:nvPr/>
              </p:nvSpPr>
              <p:spPr bwMode="black">
                <a:xfrm>
                  <a:off x="1298627" y="732931"/>
                  <a:ext cx="65914" cy="128323"/>
                </a:xfrm>
                <a:custGeom>
                  <a:avLst/>
                  <a:gdLst/>
                  <a:ahLst/>
                  <a:cxnLst>
                    <a:cxn ang="0">
                      <a:pos x="20" y="1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10" y="39"/>
                    </a:cxn>
                    <a:cxn ang="0">
                      <a:pos x="20" y="30"/>
                    </a:cxn>
                    <a:cxn ang="0">
                      <a:pos x="20" y="10"/>
                    </a:cxn>
                  </a:cxnLst>
                  <a:rect l="0" t="0" r="r" b="b"/>
                  <a:pathLst>
                    <a:path w="20" h="39">
                      <a:moveTo>
                        <a:pt x="20" y="10"/>
                      </a:moveTo>
                      <a:cubicBezTo>
                        <a:pt x="20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5" y="39"/>
                        <a:pt x="10" y="39"/>
                      </a:cubicBezTo>
                      <a:cubicBezTo>
                        <a:pt x="15" y="39"/>
                        <a:pt x="20" y="35"/>
                        <a:pt x="20" y="30"/>
                      </a:cubicBezTo>
                      <a:lnTo>
                        <a:pt x="20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0" name="Freeform 49"/>
                <p:cNvSpPr>
                  <a:spLocks/>
                </p:cNvSpPr>
                <p:nvPr/>
              </p:nvSpPr>
              <p:spPr bwMode="black">
                <a:xfrm>
                  <a:off x="1472608" y="646870"/>
                  <a:ext cx="62848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10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10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black">
                <a:xfrm>
                  <a:off x="1646590" y="528537"/>
                  <a:ext cx="62848" cy="394958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111"/>
                    </a:cxn>
                    <a:cxn ang="0">
                      <a:pos x="9" y="120"/>
                    </a:cxn>
                    <a:cxn ang="0">
                      <a:pos x="19" y="111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120">
                      <a:moveTo>
                        <a:pt x="19" y="9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6"/>
                        <a:pt x="4" y="120"/>
                        <a:pt x="9" y="120"/>
                      </a:cubicBezTo>
                      <a:cubicBezTo>
                        <a:pt x="15" y="120"/>
                        <a:pt x="19" y="116"/>
                        <a:pt x="19" y="111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black">
                <a:xfrm>
                  <a:off x="1817505" y="646870"/>
                  <a:ext cx="62848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10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5" y="65"/>
                        <a:pt x="10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black">
                <a:xfrm>
                  <a:off x="1991486" y="732931"/>
                  <a:ext cx="62848" cy="128323"/>
                </a:xfrm>
                <a:custGeom>
                  <a:avLst/>
                  <a:gdLst/>
                  <a:ahLst/>
                  <a:cxnLst>
                    <a:cxn ang="0">
                      <a:pos x="19" y="10"/>
                    </a:cxn>
                    <a:cxn ang="0">
                      <a:pos x="9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9" y="39"/>
                    </a:cxn>
                    <a:cxn ang="0">
                      <a:pos x="19" y="30"/>
                    </a:cxn>
                    <a:cxn ang="0">
                      <a:pos x="19" y="10"/>
                    </a:cxn>
                  </a:cxnLst>
                  <a:rect l="0" t="0" r="r" b="b"/>
                  <a:pathLst>
                    <a:path w="19" h="39">
                      <a:moveTo>
                        <a:pt x="19" y="10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4" y="39"/>
                        <a:pt x="9" y="39"/>
                      </a:cubicBezTo>
                      <a:cubicBezTo>
                        <a:pt x="15" y="39"/>
                        <a:pt x="19" y="35"/>
                        <a:pt x="19" y="30"/>
                      </a:cubicBezTo>
                      <a:lnTo>
                        <a:pt x="19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4619772" y="2376536"/>
                <a:ext cx="516974" cy="516974"/>
                <a:chOff x="4665938" y="2398429"/>
                <a:chExt cx="516974" cy="516974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4681918" y="2420462"/>
                  <a:ext cx="350012" cy="3500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2400"/>
                </a:p>
              </p:txBody>
            </p:sp>
            <p:sp>
              <p:nvSpPr>
                <p:cNvPr id="17" name="Freeform 16"/>
                <p:cNvSpPr>
                  <a:spLocks noEditPoints="1"/>
                </p:cNvSpPr>
                <p:nvPr/>
              </p:nvSpPr>
              <p:spPr bwMode="auto">
                <a:xfrm>
                  <a:off x="4665938" y="2398429"/>
                  <a:ext cx="516974" cy="516974"/>
                </a:xfrm>
                <a:custGeom>
                  <a:avLst/>
                  <a:gdLst>
                    <a:gd name="T0" fmla="*/ 267 w 737"/>
                    <a:gd name="T1" fmla="*/ 467 h 734"/>
                    <a:gd name="T2" fmla="*/ 67 w 737"/>
                    <a:gd name="T3" fmla="*/ 267 h 734"/>
                    <a:gd name="T4" fmla="*/ 267 w 737"/>
                    <a:gd name="T5" fmla="*/ 67 h 734"/>
                    <a:gd name="T6" fmla="*/ 467 w 737"/>
                    <a:gd name="T7" fmla="*/ 267 h 734"/>
                    <a:gd name="T8" fmla="*/ 267 w 737"/>
                    <a:gd name="T9" fmla="*/ 467 h 734"/>
                    <a:gd name="T10" fmla="*/ 724 w 737"/>
                    <a:gd name="T11" fmla="*/ 677 h 734"/>
                    <a:gd name="T12" fmla="*/ 477 w 737"/>
                    <a:gd name="T13" fmla="*/ 430 h 734"/>
                    <a:gd name="T14" fmla="*/ 533 w 737"/>
                    <a:gd name="T15" fmla="*/ 267 h 734"/>
                    <a:gd name="T16" fmla="*/ 267 w 737"/>
                    <a:gd name="T17" fmla="*/ 0 h 734"/>
                    <a:gd name="T18" fmla="*/ 0 w 737"/>
                    <a:gd name="T19" fmla="*/ 267 h 734"/>
                    <a:gd name="T20" fmla="*/ 267 w 737"/>
                    <a:gd name="T21" fmla="*/ 534 h 734"/>
                    <a:gd name="T22" fmla="*/ 430 w 737"/>
                    <a:gd name="T23" fmla="*/ 477 h 734"/>
                    <a:gd name="T24" fmla="*/ 676 w 737"/>
                    <a:gd name="T25" fmla="*/ 724 h 734"/>
                    <a:gd name="T26" fmla="*/ 700 w 737"/>
                    <a:gd name="T27" fmla="*/ 734 h 734"/>
                    <a:gd name="T28" fmla="*/ 724 w 737"/>
                    <a:gd name="T29" fmla="*/ 724 h 734"/>
                    <a:gd name="T30" fmla="*/ 724 w 737"/>
                    <a:gd name="T31" fmla="*/ 677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37" h="734">
                      <a:moveTo>
                        <a:pt x="267" y="467"/>
                      </a:moveTo>
                      <a:cubicBezTo>
                        <a:pt x="156" y="467"/>
                        <a:pt x="67" y="377"/>
                        <a:pt x="67" y="267"/>
                      </a:cubicBezTo>
                      <a:cubicBezTo>
                        <a:pt x="67" y="157"/>
                        <a:pt x="156" y="67"/>
                        <a:pt x="267" y="67"/>
                      </a:cubicBezTo>
                      <a:cubicBezTo>
                        <a:pt x="377" y="67"/>
                        <a:pt x="467" y="157"/>
                        <a:pt x="467" y="267"/>
                      </a:cubicBezTo>
                      <a:cubicBezTo>
                        <a:pt x="467" y="377"/>
                        <a:pt x="377" y="467"/>
                        <a:pt x="267" y="467"/>
                      </a:cubicBezTo>
                      <a:moveTo>
                        <a:pt x="724" y="677"/>
                      </a:moveTo>
                      <a:lnTo>
                        <a:pt x="477" y="430"/>
                      </a:lnTo>
                      <a:cubicBezTo>
                        <a:pt x="512" y="385"/>
                        <a:pt x="533" y="329"/>
                        <a:pt x="533" y="267"/>
                      </a:cubicBezTo>
                      <a:cubicBezTo>
                        <a:pt x="533" y="120"/>
                        <a:pt x="414" y="0"/>
                        <a:pt x="267" y="0"/>
                      </a:cubicBezTo>
                      <a:cubicBezTo>
                        <a:pt x="119" y="0"/>
                        <a:pt x="0" y="120"/>
                        <a:pt x="0" y="267"/>
                      </a:cubicBezTo>
                      <a:cubicBezTo>
                        <a:pt x="0" y="414"/>
                        <a:pt x="119" y="534"/>
                        <a:pt x="267" y="534"/>
                      </a:cubicBezTo>
                      <a:cubicBezTo>
                        <a:pt x="328" y="534"/>
                        <a:pt x="385" y="513"/>
                        <a:pt x="430" y="477"/>
                      </a:cubicBezTo>
                      <a:lnTo>
                        <a:pt x="676" y="724"/>
                      </a:lnTo>
                      <a:cubicBezTo>
                        <a:pt x="683" y="730"/>
                        <a:pt x="691" y="734"/>
                        <a:pt x="700" y="734"/>
                      </a:cubicBezTo>
                      <a:cubicBezTo>
                        <a:pt x="709" y="734"/>
                        <a:pt x="717" y="730"/>
                        <a:pt x="724" y="724"/>
                      </a:cubicBezTo>
                      <a:cubicBezTo>
                        <a:pt x="737" y="711"/>
                        <a:pt x="737" y="690"/>
                        <a:pt x="724" y="677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endParaRPr lang="en-US" sz="2400"/>
                </a:p>
              </p:txBody>
            </p:sp>
          </p:grpSp>
        </p:grpSp>
      </p:grpSp>
      <p:grpSp>
        <p:nvGrpSpPr>
          <p:cNvPr id="20" name="Group 19"/>
          <p:cNvGrpSpPr/>
          <p:nvPr/>
        </p:nvGrpSpPr>
        <p:grpSpPr>
          <a:xfrm>
            <a:off x="4835475" y="1781250"/>
            <a:ext cx="2565224" cy="2565224"/>
            <a:chOff x="4835475" y="1781250"/>
            <a:chExt cx="2565224" cy="2565224"/>
          </a:xfrm>
        </p:grpSpPr>
        <p:sp>
          <p:nvSpPr>
            <p:cNvPr id="79" name="Oval 78"/>
            <p:cNvSpPr/>
            <p:nvPr/>
          </p:nvSpPr>
          <p:spPr>
            <a:xfrm>
              <a:off x="4835475" y="1781250"/>
              <a:ext cx="2565224" cy="25652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89D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5268" y="2502568"/>
              <a:ext cx="1122431" cy="107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03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110010672"/>
              </p:ext>
            </p:extLst>
          </p:nvPr>
        </p:nvGraphicFramePr>
        <p:xfrm>
          <a:off x="-401917" y="1740150"/>
          <a:ext cx="7138894" cy="452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19EDA"/>
                </a:solidFill>
              </a:rPr>
              <a:t>Certifications Help Students Stand Out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896715" y="2410117"/>
            <a:ext cx="5143320" cy="2955259"/>
          </a:xfrm>
          <a:prstGeom prst="rect">
            <a:avLst/>
          </a:prstGeom>
          <a:solidFill>
            <a:schemeClr val="bg1"/>
          </a:solidFill>
        </p:spPr>
        <p:txBody>
          <a:bodyPr vert="horz" lIns="91420" tIns="45710" rIns="91420" bIns="45710" rtlCol="0">
            <a:noAutofit/>
          </a:bodyPr>
          <a:lstStyle>
            <a:lvl1pPr marL="374561" indent="-298382" algn="l" defTabSz="914400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32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1pPr>
            <a:lvl2pPr marL="677176" indent="-287799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2pPr>
            <a:lvl3pPr marL="996719" indent="-22854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2133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3pPr>
            <a:lvl4pPr marL="1214683" indent="-22854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1867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4pPr>
            <a:lvl5pPr marL="1443231" indent="-22431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79" indent="0">
              <a:lnSpc>
                <a:spcPct val="150000"/>
              </a:lnSpc>
              <a:buFont typeface="Arial"/>
              <a:buNone/>
            </a:pPr>
            <a:r>
              <a:rPr lang="en-US" sz="3733" b="1" smtClean="0">
                <a:solidFill>
                  <a:srgbClr val="00BD9C"/>
                </a:solidFill>
              </a:rPr>
              <a:t>44%</a:t>
            </a:r>
            <a:r>
              <a:rPr lang="en-US" sz="2133" b="1" smtClean="0">
                <a:solidFill>
                  <a:srgbClr val="00BD9C"/>
                </a:solidFill>
              </a:rPr>
              <a:t> </a:t>
            </a:r>
            <a:r>
              <a:rPr lang="en-US" sz="2800" smtClean="0"/>
              <a:t>of hiring managers are more likely to hire a candidate with Linux certification.</a:t>
            </a:r>
            <a:endParaRPr lang="en-US" sz="2800"/>
          </a:p>
        </p:txBody>
      </p:sp>
      <p:pic>
        <p:nvPicPr>
          <p:cNvPr id="7" name="Picture 6" descr="https://gestioncthibault.com/wp-content/uploads/employer-icon-large.png"/>
          <p:cNvPicPr/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982" y="3578051"/>
            <a:ext cx="821989" cy="821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31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19EDA"/>
                </a:solidFill>
              </a:rPr>
              <a:t>Certifications Help Students Stand Out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54666"/>
              </p:ext>
            </p:extLst>
          </p:nvPr>
        </p:nvGraphicFramePr>
        <p:xfrm>
          <a:off x="0" y="1430867"/>
          <a:ext cx="12192000" cy="5427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00388"/>
                <a:gridCol w="7891612"/>
              </a:tblGrid>
              <a:tr h="822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900" b="0" smtClean="0">
                          <a:solidFill>
                            <a:schemeClr val="bg1"/>
                          </a:solidFill>
                          <a:effectLst/>
                        </a:rPr>
                        <a:t>COURSE TITLE</a:t>
                      </a:r>
                      <a:endParaRPr lang="en-US" sz="1900" b="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900" b="0" smtClean="0">
                          <a:solidFill>
                            <a:schemeClr val="bg1"/>
                          </a:solidFill>
                          <a:effectLst/>
                        </a:rPr>
                        <a:t>CERTIFICATION EXAM</a:t>
                      </a:r>
                      <a:r>
                        <a:rPr lang="en-US" sz="1900" b="0" baseline="0" smtClean="0">
                          <a:solidFill>
                            <a:schemeClr val="bg1"/>
                          </a:solidFill>
                          <a:effectLst/>
                        </a:rPr>
                        <a:t> ALIGNMENT</a:t>
                      </a:r>
                      <a:endParaRPr lang="en-US" sz="1900" b="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</a:tr>
              <a:tr h="11773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8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NDG Linux Unhatched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D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        </a:t>
                      </a: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CompTIA</a:t>
                      </a:r>
                      <a:r>
                        <a:rPr lang="en-US" sz="24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 A+ (Linux Knowledge)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D9C"/>
                    </a:solidFill>
                  </a:tcPr>
                </a:tc>
              </a:tr>
              <a:tr h="11773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NDG Linux Essentials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        Linux 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Essentials Professional Development Certificate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DA"/>
                    </a:solidFill>
                  </a:tcPr>
                </a:tc>
              </a:tr>
              <a:tr h="114104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800" smtClean="0">
                          <a:solidFill>
                            <a:schemeClr val="bg1"/>
                          </a:solidFill>
                          <a:effectLst/>
                        </a:rPr>
                        <a:t>NDG Linux Series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        LPIC-1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: Linux Server </a:t>
                      </a: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Professional Certification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</a:tr>
              <a:tr h="1109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        CompTIA 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Linux+ Powered by </a:t>
                      </a: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LPI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459" y="4843229"/>
            <a:ext cx="745017" cy="749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476" y="6035042"/>
            <a:ext cx="658981" cy="548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164" y="2551404"/>
            <a:ext cx="765312" cy="638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459" y="3694647"/>
            <a:ext cx="745017" cy="749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491" y="6403448"/>
            <a:ext cx="4018813" cy="4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928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65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46899"/>
            <a:ext cx="3801533" cy="1325563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019EDA"/>
                </a:solidFill>
              </a:rPr>
              <a:t>Learn By Doing!</a:t>
            </a:r>
            <a:endParaRPr lang="en-US">
              <a:solidFill>
                <a:srgbClr val="019ED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13" y="1872462"/>
            <a:ext cx="6180148" cy="3272484"/>
          </a:xfrm>
          <a:noFill/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“I 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hear and I </a:t>
            </a: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forget.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I 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see and I remember. </a:t>
            </a:r>
            <a:endParaRPr lang="en-US" sz="4000" smtClean="0">
              <a:solidFill>
                <a:schemeClr val="accent1">
                  <a:lumMod val="5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I 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do and I understand</a:t>
            </a: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4030" y="5326721"/>
            <a:ext cx="203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+mj-lt"/>
              </a:rPr>
              <a:t>Confucius</a:t>
            </a:r>
            <a:endParaRPr lang="en-US" sz="360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368" y="1452938"/>
            <a:ext cx="6961632" cy="52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solidFill>
                  <a:srgbClr val="103D74"/>
                </a:solidFill>
              </a:rPr>
              <a:t>Course Content with Virtual </a:t>
            </a:r>
            <a:r>
              <a:rPr lang="en-US">
                <a:solidFill>
                  <a:srgbClr val="103D74"/>
                </a:solidFill>
              </a:rPr>
              <a:t>M</a:t>
            </a:r>
            <a:r>
              <a:rPr lang="en-US" smtClean="0">
                <a:solidFill>
                  <a:srgbClr val="103D74"/>
                </a:solidFill>
              </a:rPr>
              <a:t>achine </a:t>
            </a:r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0779036" y="143845"/>
            <a:ext cx="1280160" cy="1280160"/>
            <a:chOff x="1121363" y="1383321"/>
            <a:chExt cx="1923918" cy="1923918"/>
          </a:xfrm>
        </p:grpSpPr>
        <p:sp>
          <p:nvSpPr>
            <p:cNvPr id="7" name="Oval 6"/>
            <p:cNvSpPr/>
            <p:nvPr/>
          </p:nvSpPr>
          <p:spPr>
            <a:xfrm>
              <a:off x="1121363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665133" y="2098129"/>
              <a:ext cx="836378" cy="556815"/>
              <a:chOff x="4370548" y="2312266"/>
              <a:chExt cx="413715" cy="275429"/>
            </a:xfrm>
            <a:solidFill>
              <a:schemeClr val="accent1"/>
            </a:solidFill>
          </p:grpSpPr>
          <p:sp>
            <p:nvSpPr>
              <p:cNvPr id="9" name="Freeform 8"/>
              <p:cNvSpPr>
                <a:spLocks noEditPoints="1"/>
              </p:cNvSpPr>
              <p:nvPr/>
            </p:nvSpPr>
            <p:spPr bwMode="auto">
              <a:xfrm>
                <a:off x="4370548" y="2312266"/>
                <a:ext cx="413715" cy="275429"/>
              </a:xfrm>
              <a:custGeom>
                <a:avLst/>
                <a:gdLst>
                  <a:gd name="T0" fmla="*/ 734 w 800"/>
                  <a:gd name="T1" fmla="*/ 467 h 534"/>
                  <a:gd name="T2" fmla="*/ 67 w 800"/>
                  <a:gd name="T3" fmla="*/ 467 h 534"/>
                  <a:gd name="T4" fmla="*/ 67 w 800"/>
                  <a:gd name="T5" fmla="*/ 117 h 534"/>
                  <a:gd name="T6" fmla="*/ 734 w 800"/>
                  <a:gd name="T7" fmla="*/ 117 h 534"/>
                  <a:gd name="T8" fmla="*/ 734 w 800"/>
                  <a:gd name="T9" fmla="*/ 467 h 534"/>
                  <a:gd name="T10" fmla="*/ 541 w 800"/>
                  <a:gd name="T11" fmla="*/ 34 h 534"/>
                  <a:gd name="T12" fmla="*/ 566 w 800"/>
                  <a:gd name="T13" fmla="*/ 59 h 534"/>
                  <a:gd name="T14" fmla="*/ 541 w 800"/>
                  <a:gd name="T15" fmla="*/ 84 h 534"/>
                  <a:gd name="T16" fmla="*/ 516 w 800"/>
                  <a:gd name="T17" fmla="*/ 59 h 534"/>
                  <a:gd name="T18" fmla="*/ 541 w 800"/>
                  <a:gd name="T19" fmla="*/ 34 h 534"/>
                  <a:gd name="T20" fmla="*/ 625 w 800"/>
                  <a:gd name="T21" fmla="*/ 34 h 534"/>
                  <a:gd name="T22" fmla="*/ 650 w 800"/>
                  <a:gd name="T23" fmla="*/ 59 h 534"/>
                  <a:gd name="T24" fmla="*/ 625 w 800"/>
                  <a:gd name="T25" fmla="*/ 84 h 534"/>
                  <a:gd name="T26" fmla="*/ 600 w 800"/>
                  <a:gd name="T27" fmla="*/ 59 h 534"/>
                  <a:gd name="T28" fmla="*/ 625 w 800"/>
                  <a:gd name="T29" fmla="*/ 34 h 534"/>
                  <a:gd name="T30" fmla="*/ 708 w 800"/>
                  <a:gd name="T31" fmla="*/ 34 h 534"/>
                  <a:gd name="T32" fmla="*/ 733 w 800"/>
                  <a:gd name="T33" fmla="*/ 59 h 534"/>
                  <a:gd name="T34" fmla="*/ 708 w 800"/>
                  <a:gd name="T35" fmla="*/ 84 h 534"/>
                  <a:gd name="T36" fmla="*/ 683 w 800"/>
                  <a:gd name="T37" fmla="*/ 59 h 534"/>
                  <a:gd name="T38" fmla="*/ 708 w 800"/>
                  <a:gd name="T39" fmla="*/ 34 h 534"/>
                  <a:gd name="T40" fmla="*/ 767 w 800"/>
                  <a:gd name="T41" fmla="*/ 0 h 534"/>
                  <a:gd name="T42" fmla="*/ 34 w 800"/>
                  <a:gd name="T43" fmla="*/ 0 h 534"/>
                  <a:gd name="T44" fmla="*/ 0 w 800"/>
                  <a:gd name="T45" fmla="*/ 34 h 534"/>
                  <a:gd name="T46" fmla="*/ 0 w 800"/>
                  <a:gd name="T47" fmla="*/ 500 h 534"/>
                  <a:gd name="T48" fmla="*/ 34 w 800"/>
                  <a:gd name="T49" fmla="*/ 534 h 534"/>
                  <a:gd name="T50" fmla="*/ 767 w 800"/>
                  <a:gd name="T51" fmla="*/ 534 h 534"/>
                  <a:gd name="T52" fmla="*/ 800 w 800"/>
                  <a:gd name="T53" fmla="*/ 500 h 534"/>
                  <a:gd name="T54" fmla="*/ 800 w 800"/>
                  <a:gd name="T55" fmla="*/ 34 h 534"/>
                  <a:gd name="T56" fmla="*/ 767 w 800"/>
                  <a:gd name="T57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0" h="534">
                    <a:moveTo>
                      <a:pt x="734" y="467"/>
                    </a:moveTo>
                    <a:lnTo>
                      <a:pt x="67" y="467"/>
                    </a:lnTo>
                    <a:lnTo>
                      <a:pt x="67" y="117"/>
                    </a:lnTo>
                    <a:lnTo>
                      <a:pt x="734" y="117"/>
                    </a:lnTo>
                    <a:lnTo>
                      <a:pt x="734" y="467"/>
                    </a:lnTo>
                    <a:close/>
                    <a:moveTo>
                      <a:pt x="541" y="34"/>
                    </a:moveTo>
                    <a:cubicBezTo>
                      <a:pt x="555" y="34"/>
                      <a:pt x="566" y="45"/>
                      <a:pt x="566" y="59"/>
                    </a:cubicBezTo>
                    <a:cubicBezTo>
                      <a:pt x="566" y="72"/>
                      <a:pt x="555" y="84"/>
                      <a:pt x="541" y="84"/>
                    </a:cubicBezTo>
                    <a:cubicBezTo>
                      <a:pt x="528" y="84"/>
                      <a:pt x="516" y="72"/>
                      <a:pt x="516" y="59"/>
                    </a:cubicBezTo>
                    <a:cubicBezTo>
                      <a:pt x="516" y="45"/>
                      <a:pt x="528" y="34"/>
                      <a:pt x="541" y="34"/>
                    </a:cubicBezTo>
                    <a:moveTo>
                      <a:pt x="625" y="34"/>
                    </a:moveTo>
                    <a:cubicBezTo>
                      <a:pt x="638" y="34"/>
                      <a:pt x="650" y="45"/>
                      <a:pt x="650" y="59"/>
                    </a:cubicBezTo>
                    <a:cubicBezTo>
                      <a:pt x="650" y="72"/>
                      <a:pt x="638" y="84"/>
                      <a:pt x="625" y="84"/>
                    </a:cubicBezTo>
                    <a:cubicBezTo>
                      <a:pt x="611" y="84"/>
                      <a:pt x="600" y="72"/>
                      <a:pt x="600" y="59"/>
                    </a:cubicBezTo>
                    <a:cubicBezTo>
                      <a:pt x="600" y="45"/>
                      <a:pt x="611" y="34"/>
                      <a:pt x="625" y="34"/>
                    </a:cubicBezTo>
                    <a:moveTo>
                      <a:pt x="708" y="34"/>
                    </a:moveTo>
                    <a:cubicBezTo>
                      <a:pt x="722" y="34"/>
                      <a:pt x="733" y="45"/>
                      <a:pt x="733" y="59"/>
                    </a:cubicBezTo>
                    <a:cubicBezTo>
                      <a:pt x="733" y="72"/>
                      <a:pt x="722" y="84"/>
                      <a:pt x="708" y="84"/>
                    </a:cubicBezTo>
                    <a:cubicBezTo>
                      <a:pt x="694" y="84"/>
                      <a:pt x="683" y="72"/>
                      <a:pt x="683" y="59"/>
                    </a:cubicBezTo>
                    <a:cubicBezTo>
                      <a:pt x="683" y="45"/>
                      <a:pt x="694" y="34"/>
                      <a:pt x="708" y="34"/>
                    </a:cubicBezTo>
                    <a:moveTo>
                      <a:pt x="767" y="0"/>
                    </a:moveTo>
                    <a:lnTo>
                      <a:pt x="34" y="0"/>
                    </a:lnTo>
                    <a:cubicBezTo>
                      <a:pt x="15" y="0"/>
                      <a:pt x="0" y="15"/>
                      <a:pt x="0" y="34"/>
                    </a:cubicBezTo>
                    <a:lnTo>
                      <a:pt x="0" y="500"/>
                    </a:lnTo>
                    <a:cubicBezTo>
                      <a:pt x="0" y="519"/>
                      <a:pt x="15" y="534"/>
                      <a:pt x="34" y="534"/>
                    </a:cubicBezTo>
                    <a:lnTo>
                      <a:pt x="767" y="534"/>
                    </a:lnTo>
                    <a:cubicBezTo>
                      <a:pt x="785" y="534"/>
                      <a:pt x="800" y="519"/>
                      <a:pt x="800" y="500"/>
                    </a:cubicBezTo>
                    <a:lnTo>
                      <a:pt x="800" y="34"/>
                    </a:lnTo>
                    <a:cubicBezTo>
                      <a:pt x="800" y="15"/>
                      <a:pt x="785" y="0"/>
                      <a:pt x="7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4620834" y="2397981"/>
                <a:ext cx="76572" cy="130286"/>
              </a:xfrm>
              <a:custGeom>
                <a:avLst/>
                <a:gdLst>
                  <a:gd name="T0" fmla="*/ 78 w 150"/>
                  <a:gd name="T1" fmla="*/ 241 h 252"/>
                  <a:gd name="T2" fmla="*/ 95 w 150"/>
                  <a:gd name="T3" fmla="*/ 249 h 252"/>
                  <a:gd name="T4" fmla="*/ 103 w 150"/>
                  <a:gd name="T5" fmla="*/ 232 h 252"/>
                  <a:gd name="T6" fmla="*/ 81 w 150"/>
                  <a:gd name="T7" fmla="*/ 174 h 252"/>
                  <a:gd name="T8" fmla="*/ 150 w 150"/>
                  <a:gd name="T9" fmla="*/ 171 h 252"/>
                  <a:gd name="T10" fmla="*/ 0 w 150"/>
                  <a:gd name="T11" fmla="*/ 0 h 252"/>
                  <a:gd name="T12" fmla="*/ 0 w 150"/>
                  <a:gd name="T13" fmla="*/ 228 h 252"/>
                  <a:gd name="T14" fmla="*/ 56 w 150"/>
                  <a:gd name="T15" fmla="*/ 183 h 252"/>
                  <a:gd name="T16" fmla="*/ 78 w 150"/>
                  <a:gd name="T17" fmla="*/ 24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52">
                    <a:moveTo>
                      <a:pt x="78" y="241"/>
                    </a:moveTo>
                    <a:cubicBezTo>
                      <a:pt x="80" y="248"/>
                      <a:pt x="88" y="252"/>
                      <a:pt x="95" y="249"/>
                    </a:cubicBezTo>
                    <a:cubicBezTo>
                      <a:pt x="102" y="247"/>
                      <a:pt x="105" y="239"/>
                      <a:pt x="103" y="232"/>
                    </a:cubicBezTo>
                    <a:lnTo>
                      <a:pt x="81" y="174"/>
                    </a:lnTo>
                    <a:lnTo>
                      <a:pt x="150" y="171"/>
                    </a:lnTo>
                    <a:lnTo>
                      <a:pt x="0" y="0"/>
                    </a:lnTo>
                    <a:lnTo>
                      <a:pt x="0" y="228"/>
                    </a:lnTo>
                    <a:lnTo>
                      <a:pt x="56" y="183"/>
                    </a:lnTo>
                    <a:lnTo>
                      <a:pt x="78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5990"/>
            <a:ext cx="12192000" cy="5271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736" y="6522714"/>
            <a:ext cx="3581400" cy="3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8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Easy to Get Started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940" y="4739068"/>
            <a:ext cx="2438400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400"/>
              <a:t>No Special Training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7178" y="4739068"/>
            <a:ext cx="2438400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400"/>
              <a:t>No Lab Equipment</a:t>
            </a:r>
          </a:p>
          <a:p>
            <a:pPr algn="ctr"/>
            <a:endParaRPr lang="en-US" sz="2400"/>
          </a:p>
        </p:txBody>
      </p:sp>
      <p:sp>
        <p:nvSpPr>
          <p:cNvPr id="9" name="Oval 8"/>
          <p:cNvSpPr/>
          <p:nvPr/>
        </p:nvSpPr>
        <p:spPr>
          <a:xfrm>
            <a:off x="1132081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/>
          <p:cNvSpPr/>
          <p:nvPr/>
        </p:nvSpPr>
        <p:spPr>
          <a:xfrm>
            <a:off x="4450319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116" name="Group 114"/>
          <p:cNvGrpSpPr>
            <a:grpSpLocks noChangeAspect="1"/>
          </p:cNvGrpSpPr>
          <p:nvPr/>
        </p:nvGrpSpPr>
        <p:grpSpPr bwMode="auto">
          <a:xfrm>
            <a:off x="1885410" y="2881514"/>
            <a:ext cx="1089259" cy="1132775"/>
            <a:chOff x="1260" y="-528"/>
            <a:chExt cx="801" cy="833"/>
          </a:xfrm>
          <a:solidFill>
            <a:schemeClr val="accent1"/>
          </a:solidFill>
        </p:grpSpPr>
        <p:sp>
          <p:nvSpPr>
            <p:cNvPr id="1119" name="Freeform 116"/>
            <p:cNvSpPr>
              <a:spLocks noEditPoints="1"/>
            </p:cNvSpPr>
            <p:nvPr/>
          </p:nvSpPr>
          <p:spPr bwMode="auto">
            <a:xfrm>
              <a:off x="1260" y="-528"/>
              <a:ext cx="801" cy="833"/>
            </a:xfrm>
            <a:custGeom>
              <a:avLst/>
              <a:gdLst>
                <a:gd name="T0" fmla="*/ 325 w 3203"/>
                <a:gd name="T1" fmla="*/ 2166 h 3333"/>
                <a:gd name="T2" fmla="*/ 2877 w 3203"/>
                <a:gd name="T3" fmla="*/ 570 h 3333"/>
                <a:gd name="T4" fmla="*/ 1601 w 3203"/>
                <a:gd name="T5" fmla="*/ 0 h 3333"/>
                <a:gd name="T6" fmla="*/ 1666 w 3203"/>
                <a:gd name="T7" fmla="*/ 12 h 3333"/>
                <a:gd name="T8" fmla="*/ 1722 w 3203"/>
                <a:gd name="T9" fmla="*/ 43 h 3333"/>
                <a:gd name="T10" fmla="*/ 1762 w 3203"/>
                <a:gd name="T11" fmla="*/ 92 h 3333"/>
                <a:gd name="T12" fmla="*/ 1785 w 3203"/>
                <a:gd name="T13" fmla="*/ 153 h 3333"/>
                <a:gd name="T14" fmla="*/ 1786 w 3203"/>
                <a:gd name="T15" fmla="*/ 209 h 3333"/>
                <a:gd name="T16" fmla="*/ 1774 w 3203"/>
                <a:gd name="T17" fmla="*/ 251 h 3333"/>
                <a:gd name="T18" fmla="*/ 3032 w 3203"/>
                <a:gd name="T19" fmla="*/ 272 h 3333"/>
                <a:gd name="T20" fmla="*/ 3092 w 3203"/>
                <a:gd name="T21" fmla="*/ 283 h 3333"/>
                <a:gd name="T22" fmla="*/ 3142 w 3203"/>
                <a:gd name="T23" fmla="*/ 312 h 3333"/>
                <a:gd name="T24" fmla="*/ 3180 w 3203"/>
                <a:gd name="T25" fmla="*/ 356 h 3333"/>
                <a:gd name="T26" fmla="*/ 3200 w 3203"/>
                <a:gd name="T27" fmla="*/ 412 h 3333"/>
                <a:gd name="T28" fmla="*/ 3203 w 3203"/>
                <a:gd name="T29" fmla="*/ 2329 h 3333"/>
                <a:gd name="T30" fmla="*/ 3193 w 3203"/>
                <a:gd name="T31" fmla="*/ 2388 h 3333"/>
                <a:gd name="T32" fmla="*/ 3163 w 3203"/>
                <a:gd name="T33" fmla="*/ 2438 h 3333"/>
                <a:gd name="T34" fmla="*/ 3118 w 3203"/>
                <a:gd name="T35" fmla="*/ 2476 h 3333"/>
                <a:gd name="T36" fmla="*/ 3063 w 3203"/>
                <a:gd name="T37" fmla="*/ 2497 h 3333"/>
                <a:gd name="T38" fmla="*/ 1995 w 3203"/>
                <a:gd name="T39" fmla="*/ 2500 h 3333"/>
                <a:gd name="T40" fmla="*/ 2200 w 3203"/>
                <a:gd name="T41" fmla="*/ 3230 h 3333"/>
                <a:gd name="T42" fmla="*/ 2192 w 3203"/>
                <a:gd name="T43" fmla="*/ 3269 h 3333"/>
                <a:gd name="T44" fmla="*/ 2168 w 3203"/>
                <a:gd name="T45" fmla="*/ 3300 h 3333"/>
                <a:gd name="T46" fmla="*/ 2130 w 3203"/>
                <a:gd name="T47" fmla="*/ 3316 h 3333"/>
                <a:gd name="T48" fmla="*/ 2030 w 3203"/>
                <a:gd name="T49" fmla="*/ 3333 h 3333"/>
                <a:gd name="T50" fmla="*/ 1988 w 3203"/>
                <a:gd name="T51" fmla="*/ 3322 h 3333"/>
                <a:gd name="T52" fmla="*/ 1954 w 3203"/>
                <a:gd name="T53" fmla="*/ 3296 h 3333"/>
                <a:gd name="T54" fmla="*/ 1933 w 3203"/>
                <a:gd name="T55" fmla="*/ 3260 h 3333"/>
                <a:gd name="T56" fmla="*/ 1485 w 3203"/>
                <a:gd name="T57" fmla="*/ 2500 h 3333"/>
                <a:gd name="T58" fmla="*/ 1262 w 3203"/>
                <a:gd name="T59" fmla="*/ 3279 h 3333"/>
                <a:gd name="T60" fmla="*/ 1234 w 3203"/>
                <a:gd name="T61" fmla="*/ 3312 h 3333"/>
                <a:gd name="T62" fmla="*/ 1196 w 3203"/>
                <a:gd name="T63" fmla="*/ 3330 h 3333"/>
                <a:gd name="T64" fmla="*/ 1152 w 3203"/>
                <a:gd name="T65" fmla="*/ 3331 h 3333"/>
                <a:gd name="T66" fmla="*/ 1053 w 3203"/>
                <a:gd name="T67" fmla="*/ 3310 h 3333"/>
                <a:gd name="T68" fmla="*/ 1021 w 3203"/>
                <a:gd name="T69" fmla="*/ 3286 h 3333"/>
                <a:gd name="T70" fmla="*/ 1005 w 3203"/>
                <a:gd name="T71" fmla="*/ 3251 h 3333"/>
                <a:gd name="T72" fmla="*/ 1006 w 3203"/>
                <a:gd name="T73" fmla="*/ 3210 h 3333"/>
                <a:gd name="T74" fmla="*/ 171 w 3203"/>
                <a:gd name="T75" fmla="*/ 2500 h 3333"/>
                <a:gd name="T76" fmla="*/ 112 w 3203"/>
                <a:gd name="T77" fmla="*/ 2489 h 3333"/>
                <a:gd name="T78" fmla="*/ 61 w 3203"/>
                <a:gd name="T79" fmla="*/ 2460 h 3333"/>
                <a:gd name="T80" fmla="*/ 24 w 3203"/>
                <a:gd name="T81" fmla="*/ 2414 h 3333"/>
                <a:gd name="T82" fmla="*/ 3 w 3203"/>
                <a:gd name="T83" fmla="*/ 2359 h 3333"/>
                <a:gd name="T84" fmla="*/ 0 w 3203"/>
                <a:gd name="T85" fmla="*/ 443 h 3333"/>
                <a:gd name="T86" fmla="*/ 11 w 3203"/>
                <a:gd name="T87" fmla="*/ 384 h 3333"/>
                <a:gd name="T88" fmla="*/ 40 w 3203"/>
                <a:gd name="T89" fmla="*/ 333 h 3333"/>
                <a:gd name="T90" fmla="*/ 85 w 3203"/>
                <a:gd name="T91" fmla="*/ 295 h 3333"/>
                <a:gd name="T92" fmla="*/ 141 w 3203"/>
                <a:gd name="T93" fmla="*/ 274 h 3333"/>
                <a:gd name="T94" fmla="*/ 1439 w 3203"/>
                <a:gd name="T95" fmla="*/ 272 h 3333"/>
                <a:gd name="T96" fmla="*/ 1422 w 3203"/>
                <a:gd name="T97" fmla="*/ 231 h 3333"/>
                <a:gd name="T98" fmla="*/ 1415 w 3203"/>
                <a:gd name="T99" fmla="*/ 186 h 3333"/>
                <a:gd name="T100" fmla="*/ 1427 w 3203"/>
                <a:gd name="T101" fmla="*/ 121 h 3333"/>
                <a:gd name="T102" fmla="*/ 1459 w 3203"/>
                <a:gd name="T103" fmla="*/ 66 h 3333"/>
                <a:gd name="T104" fmla="*/ 1508 w 3203"/>
                <a:gd name="T105" fmla="*/ 25 h 3333"/>
                <a:gd name="T106" fmla="*/ 1568 w 3203"/>
                <a:gd name="T107" fmla="*/ 3 h 3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03" h="3333">
                  <a:moveTo>
                    <a:pt x="325" y="570"/>
                  </a:moveTo>
                  <a:lnTo>
                    <a:pt x="325" y="2166"/>
                  </a:lnTo>
                  <a:lnTo>
                    <a:pt x="2877" y="2166"/>
                  </a:lnTo>
                  <a:lnTo>
                    <a:pt x="2877" y="570"/>
                  </a:lnTo>
                  <a:lnTo>
                    <a:pt x="325" y="570"/>
                  </a:lnTo>
                  <a:close/>
                  <a:moveTo>
                    <a:pt x="1601" y="0"/>
                  </a:moveTo>
                  <a:lnTo>
                    <a:pt x="1635" y="3"/>
                  </a:lnTo>
                  <a:lnTo>
                    <a:pt x="1666" y="12"/>
                  </a:lnTo>
                  <a:lnTo>
                    <a:pt x="1696" y="25"/>
                  </a:lnTo>
                  <a:lnTo>
                    <a:pt x="1722" y="43"/>
                  </a:lnTo>
                  <a:lnTo>
                    <a:pt x="1743" y="66"/>
                  </a:lnTo>
                  <a:lnTo>
                    <a:pt x="1762" y="92"/>
                  </a:lnTo>
                  <a:lnTo>
                    <a:pt x="1776" y="121"/>
                  </a:lnTo>
                  <a:lnTo>
                    <a:pt x="1785" y="153"/>
                  </a:lnTo>
                  <a:lnTo>
                    <a:pt x="1788" y="186"/>
                  </a:lnTo>
                  <a:lnTo>
                    <a:pt x="1786" y="209"/>
                  </a:lnTo>
                  <a:lnTo>
                    <a:pt x="1781" y="231"/>
                  </a:lnTo>
                  <a:lnTo>
                    <a:pt x="1774" y="251"/>
                  </a:lnTo>
                  <a:lnTo>
                    <a:pt x="1764" y="272"/>
                  </a:lnTo>
                  <a:lnTo>
                    <a:pt x="3032" y="272"/>
                  </a:lnTo>
                  <a:lnTo>
                    <a:pt x="3063" y="274"/>
                  </a:lnTo>
                  <a:lnTo>
                    <a:pt x="3092" y="283"/>
                  </a:lnTo>
                  <a:lnTo>
                    <a:pt x="3118" y="295"/>
                  </a:lnTo>
                  <a:lnTo>
                    <a:pt x="3142" y="312"/>
                  </a:lnTo>
                  <a:lnTo>
                    <a:pt x="3163" y="333"/>
                  </a:lnTo>
                  <a:lnTo>
                    <a:pt x="3180" y="356"/>
                  </a:lnTo>
                  <a:lnTo>
                    <a:pt x="3193" y="384"/>
                  </a:lnTo>
                  <a:lnTo>
                    <a:pt x="3200" y="412"/>
                  </a:lnTo>
                  <a:lnTo>
                    <a:pt x="3203" y="443"/>
                  </a:lnTo>
                  <a:lnTo>
                    <a:pt x="3203" y="2329"/>
                  </a:lnTo>
                  <a:lnTo>
                    <a:pt x="3200" y="2359"/>
                  </a:lnTo>
                  <a:lnTo>
                    <a:pt x="3193" y="2388"/>
                  </a:lnTo>
                  <a:lnTo>
                    <a:pt x="3180" y="2414"/>
                  </a:lnTo>
                  <a:lnTo>
                    <a:pt x="3163" y="2438"/>
                  </a:lnTo>
                  <a:lnTo>
                    <a:pt x="3142" y="2460"/>
                  </a:lnTo>
                  <a:lnTo>
                    <a:pt x="3118" y="2476"/>
                  </a:lnTo>
                  <a:lnTo>
                    <a:pt x="3091" y="2489"/>
                  </a:lnTo>
                  <a:lnTo>
                    <a:pt x="3063" y="2497"/>
                  </a:lnTo>
                  <a:lnTo>
                    <a:pt x="3032" y="2500"/>
                  </a:lnTo>
                  <a:lnTo>
                    <a:pt x="1995" y="2500"/>
                  </a:lnTo>
                  <a:lnTo>
                    <a:pt x="2197" y="3210"/>
                  </a:lnTo>
                  <a:lnTo>
                    <a:pt x="2200" y="3230"/>
                  </a:lnTo>
                  <a:lnTo>
                    <a:pt x="2198" y="3251"/>
                  </a:lnTo>
                  <a:lnTo>
                    <a:pt x="2192" y="3269"/>
                  </a:lnTo>
                  <a:lnTo>
                    <a:pt x="2182" y="3286"/>
                  </a:lnTo>
                  <a:lnTo>
                    <a:pt x="2168" y="3300"/>
                  </a:lnTo>
                  <a:lnTo>
                    <a:pt x="2151" y="3310"/>
                  </a:lnTo>
                  <a:lnTo>
                    <a:pt x="2130" y="3316"/>
                  </a:lnTo>
                  <a:lnTo>
                    <a:pt x="2051" y="3331"/>
                  </a:lnTo>
                  <a:lnTo>
                    <a:pt x="2030" y="3333"/>
                  </a:lnTo>
                  <a:lnTo>
                    <a:pt x="2008" y="3330"/>
                  </a:lnTo>
                  <a:lnTo>
                    <a:pt x="1988" y="3322"/>
                  </a:lnTo>
                  <a:lnTo>
                    <a:pt x="1970" y="3312"/>
                  </a:lnTo>
                  <a:lnTo>
                    <a:pt x="1954" y="3296"/>
                  </a:lnTo>
                  <a:lnTo>
                    <a:pt x="1942" y="3279"/>
                  </a:lnTo>
                  <a:lnTo>
                    <a:pt x="1933" y="3260"/>
                  </a:lnTo>
                  <a:lnTo>
                    <a:pt x="1718" y="2500"/>
                  </a:lnTo>
                  <a:lnTo>
                    <a:pt x="1485" y="2500"/>
                  </a:lnTo>
                  <a:lnTo>
                    <a:pt x="1270" y="3260"/>
                  </a:lnTo>
                  <a:lnTo>
                    <a:pt x="1262" y="3279"/>
                  </a:lnTo>
                  <a:lnTo>
                    <a:pt x="1249" y="3296"/>
                  </a:lnTo>
                  <a:lnTo>
                    <a:pt x="1234" y="3312"/>
                  </a:lnTo>
                  <a:lnTo>
                    <a:pt x="1215" y="3322"/>
                  </a:lnTo>
                  <a:lnTo>
                    <a:pt x="1196" y="3330"/>
                  </a:lnTo>
                  <a:lnTo>
                    <a:pt x="1174" y="3333"/>
                  </a:lnTo>
                  <a:lnTo>
                    <a:pt x="1152" y="3331"/>
                  </a:lnTo>
                  <a:lnTo>
                    <a:pt x="1072" y="3316"/>
                  </a:lnTo>
                  <a:lnTo>
                    <a:pt x="1053" y="3310"/>
                  </a:lnTo>
                  <a:lnTo>
                    <a:pt x="1035" y="3300"/>
                  </a:lnTo>
                  <a:lnTo>
                    <a:pt x="1021" y="3286"/>
                  </a:lnTo>
                  <a:lnTo>
                    <a:pt x="1010" y="3269"/>
                  </a:lnTo>
                  <a:lnTo>
                    <a:pt x="1005" y="3251"/>
                  </a:lnTo>
                  <a:lnTo>
                    <a:pt x="1003" y="3230"/>
                  </a:lnTo>
                  <a:lnTo>
                    <a:pt x="1006" y="3210"/>
                  </a:lnTo>
                  <a:lnTo>
                    <a:pt x="1208" y="2500"/>
                  </a:lnTo>
                  <a:lnTo>
                    <a:pt x="171" y="2500"/>
                  </a:lnTo>
                  <a:lnTo>
                    <a:pt x="141" y="2497"/>
                  </a:lnTo>
                  <a:lnTo>
                    <a:pt x="112" y="2489"/>
                  </a:lnTo>
                  <a:lnTo>
                    <a:pt x="85" y="2476"/>
                  </a:lnTo>
                  <a:lnTo>
                    <a:pt x="61" y="2460"/>
                  </a:lnTo>
                  <a:lnTo>
                    <a:pt x="40" y="2438"/>
                  </a:lnTo>
                  <a:lnTo>
                    <a:pt x="24" y="2414"/>
                  </a:lnTo>
                  <a:lnTo>
                    <a:pt x="11" y="2388"/>
                  </a:lnTo>
                  <a:lnTo>
                    <a:pt x="3" y="2359"/>
                  </a:lnTo>
                  <a:lnTo>
                    <a:pt x="0" y="2329"/>
                  </a:lnTo>
                  <a:lnTo>
                    <a:pt x="0" y="443"/>
                  </a:lnTo>
                  <a:lnTo>
                    <a:pt x="3" y="412"/>
                  </a:lnTo>
                  <a:lnTo>
                    <a:pt x="11" y="384"/>
                  </a:lnTo>
                  <a:lnTo>
                    <a:pt x="24" y="356"/>
                  </a:lnTo>
                  <a:lnTo>
                    <a:pt x="40" y="333"/>
                  </a:lnTo>
                  <a:lnTo>
                    <a:pt x="61" y="312"/>
                  </a:lnTo>
                  <a:lnTo>
                    <a:pt x="85" y="295"/>
                  </a:lnTo>
                  <a:lnTo>
                    <a:pt x="112" y="283"/>
                  </a:lnTo>
                  <a:lnTo>
                    <a:pt x="141" y="274"/>
                  </a:lnTo>
                  <a:lnTo>
                    <a:pt x="171" y="272"/>
                  </a:lnTo>
                  <a:lnTo>
                    <a:pt x="1439" y="272"/>
                  </a:lnTo>
                  <a:lnTo>
                    <a:pt x="1430" y="251"/>
                  </a:lnTo>
                  <a:lnTo>
                    <a:pt x="1422" y="231"/>
                  </a:lnTo>
                  <a:lnTo>
                    <a:pt x="1417" y="209"/>
                  </a:lnTo>
                  <a:lnTo>
                    <a:pt x="1415" y="186"/>
                  </a:lnTo>
                  <a:lnTo>
                    <a:pt x="1418" y="153"/>
                  </a:lnTo>
                  <a:lnTo>
                    <a:pt x="1427" y="121"/>
                  </a:lnTo>
                  <a:lnTo>
                    <a:pt x="1441" y="92"/>
                  </a:lnTo>
                  <a:lnTo>
                    <a:pt x="1459" y="66"/>
                  </a:lnTo>
                  <a:lnTo>
                    <a:pt x="1482" y="43"/>
                  </a:lnTo>
                  <a:lnTo>
                    <a:pt x="1508" y="25"/>
                  </a:lnTo>
                  <a:lnTo>
                    <a:pt x="1536" y="12"/>
                  </a:lnTo>
                  <a:lnTo>
                    <a:pt x="1568" y="3"/>
                  </a:lnTo>
                  <a:lnTo>
                    <a:pt x="16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N" sz="2400"/>
            </a:p>
          </p:txBody>
        </p:sp>
        <p:sp>
          <p:nvSpPr>
            <p:cNvPr id="1120" name="Freeform 117"/>
            <p:cNvSpPr>
              <a:spLocks/>
            </p:cNvSpPr>
            <p:nvPr/>
          </p:nvSpPr>
          <p:spPr bwMode="auto">
            <a:xfrm>
              <a:off x="1383" y="-285"/>
              <a:ext cx="534" cy="232"/>
            </a:xfrm>
            <a:custGeom>
              <a:avLst/>
              <a:gdLst>
                <a:gd name="T0" fmla="*/ 2054 w 2135"/>
                <a:gd name="T1" fmla="*/ 10 h 925"/>
                <a:gd name="T2" fmla="*/ 2112 w 2135"/>
                <a:gd name="T3" fmla="*/ 59 h 925"/>
                <a:gd name="T4" fmla="*/ 2135 w 2135"/>
                <a:gd name="T5" fmla="*/ 132 h 925"/>
                <a:gd name="T6" fmla="*/ 2112 w 2135"/>
                <a:gd name="T7" fmla="*/ 207 h 925"/>
                <a:gd name="T8" fmla="*/ 2054 w 2135"/>
                <a:gd name="T9" fmla="*/ 255 h 925"/>
                <a:gd name="T10" fmla="*/ 1980 w 2135"/>
                <a:gd name="T11" fmla="*/ 263 h 925"/>
                <a:gd name="T12" fmla="*/ 1598 w 2135"/>
                <a:gd name="T13" fmla="*/ 558 h 925"/>
                <a:gd name="T14" fmla="*/ 1604 w 2135"/>
                <a:gd name="T15" fmla="*/ 621 h 925"/>
                <a:gd name="T16" fmla="*/ 1567 w 2135"/>
                <a:gd name="T17" fmla="*/ 688 h 925"/>
                <a:gd name="T18" fmla="*/ 1500 w 2135"/>
                <a:gd name="T19" fmla="*/ 724 h 925"/>
                <a:gd name="T20" fmla="*/ 1422 w 2135"/>
                <a:gd name="T21" fmla="*/ 716 h 925"/>
                <a:gd name="T22" fmla="*/ 1363 w 2135"/>
                <a:gd name="T23" fmla="*/ 669 h 925"/>
                <a:gd name="T24" fmla="*/ 1340 w 2135"/>
                <a:gd name="T25" fmla="*/ 594 h 925"/>
                <a:gd name="T26" fmla="*/ 1308 w 2135"/>
                <a:gd name="T27" fmla="*/ 541 h 925"/>
                <a:gd name="T28" fmla="*/ 1187 w 2135"/>
                <a:gd name="T29" fmla="*/ 438 h 925"/>
                <a:gd name="T30" fmla="*/ 1068 w 2135"/>
                <a:gd name="T31" fmla="*/ 337 h 925"/>
                <a:gd name="T32" fmla="*/ 983 w 2135"/>
                <a:gd name="T33" fmla="*/ 290 h 925"/>
                <a:gd name="T34" fmla="*/ 918 w 2135"/>
                <a:gd name="T35" fmla="*/ 297 h 925"/>
                <a:gd name="T36" fmla="*/ 863 w 2135"/>
                <a:gd name="T37" fmla="*/ 273 h 925"/>
                <a:gd name="T38" fmla="*/ 765 w 2135"/>
                <a:gd name="T39" fmla="*/ 350 h 925"/>
                <a:gd name="T40" fmla="*/ 640 w 2135"/>
                <a:gd name="T41" fmla="*/ 449 h 925"/>
                <a:gd name="T42" fmla="*/ 506 w 2135"/>
                <a:gd name="T43" fmla="*/ 557 h 925"/>
                <a:gd name="T44" fmla="*/ 373 w 2135"/>
                <a:gd name="T45" fmla="*/ 663 h 925"/>
                <a:gd name="T46" fmla="*/ 258 w 2135"/>
                <a:gd name="T47" fmla="*/ 755 h 925"/>
                <a:gd name="T48" fmla="*/ 263 w 2135"/>
                <a:gd name="T49" fmla="*/ 819 h 925"/>
                <a:gd name="T50" fmla="*/ 227 w 2135"/>
                <a:gd name="T51" fmla="*/ 886 h 925"/>
                <a:gd name="T52" fmla="*/ 160 w 2135"/>
                <a:gd name="T53" fmla="*/ 922 h 925"/>
                <a:gd name="T54" fmla="*/ 82 w 2135"/>
                <a:gd name="T55" fmla="*/ 915 h 925"/>
                <a:gd name="T56" fmla="*/ 23 w 2135"/>
                <a:gd name="T57" fmla="*/ 867 h 925"/>
                <a:gd name="T58" fmla="*/ 0 w 2135"/>
                <a:gd name="T59" fmla="*/ 792 h 925"/>
                <a:gd name="T60" fmla="*/ 23 w 2135"/>
                <a:gd name="T61" fmla="*/ 718 h 925"/>
                <a:gd name="T62" fmla="*/ 82 w 2135"/>
                <a:gd name="T63" fmla="*/ 671 h 925"/>
                <a:gd name="T64" fmla="*/ 153 w 2135"/>
                <a:gd name="T65" fmla="*/ 662 h 925"/>
                <a:gd name="T66" fmla="*/ 206 w 2135"/>
                <a:gd name="T67" fmla="*/ 685 h 925"/>
                <a:gd name="T68" fmla="*/ 806 w 2135"/>
                <a:gd name="T69" fmla="*/ 167 h 925"/>
                <a:gd name="T70" fmla="*/ 829 w 2135"/>
                <a:gd name="T71" fmla="*/ 92 h 925"/>
                <a:gd name="T72" fmla="*/ 887 w 2135"/>
                <a:gd name="T73" fmla="*/ 44 h 925"/>
                <a:gd name="T74" fmla="*/ 965 w 2135"/>
                <a:gd name="T75" fmla="*/ 37 h 925"/>
                <a:gd name="T76" fmla="*/ 1032 w 2135"/>
                <a:gd name="T77" fmla="*/ 73 h 925"/>
                <a:gd name="T78" fmla="*/ 1068 w 2135"/>
                <a:gd name="T79" fmla="*/ 140 h 925"/>
                <a:gd name="T80" fmla="*/ 1062 w 2135"/>
                <a:gd name="T81" fmla="*/ 212 h 925"/>
                <a:gd name="T82" fmla="*/ 1172 w 2135"/>
                <a:gd name="T83" fmla="*/ 306 h 925"/>
                <a:gd name="T84" fmla="*/ 1289 w 2135"/>
                <a:gd name="T85" fmla="*/ 405 h 925"/>
                <a:gd name="T86" fmla="*/ 1391 w 2135"/>
                <a:gd name="T87" fmla="*/ 492 h 925"/>
                <a:gd name="T88" fmla="*/ 1451 w 2135"/>
                <a:gd name="T89" fmla="*/ 464 h 925"/>
                <a:gd name="T90" fmla="*/ 1522 w 2135"/>
                <a:gd name="T91" fmla="*/ 473 h 925"/>
                <a:gd name="T92" fmla="*/ 1612 w 2135"/>
                <a:gd name="T93" fmla="*/ 423 h 925"/>
                <a:gd name="T94" fmla="*/ 1731 w 2135"/>
                <a:gd name="T95" fmla="*/ 316 h 925"/>
                <a:gd name="T96" fmla="*/ 1846 w 2135"/>
                <a:gd name="T97" fmla="*/ 212 h 925"/>
                <a:gd name="T98" fmla="*/ 1869 w 2135"/>
                <a:gd name="T99" fmla="*/ 132 h 925"/>
                <a:gd name="T100" fmla="*/ 1892 w 2135"/>
                <a:gd name="T101" fmla="*/ 59 h 925"/>
                <a:gd name="T102" fmla="*/ 1951 w 2135"/>
                <a:gd name="T103" fmla="*/ 10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5" h="925">
                  <a:moveTo>
                    <a:pt x="2002" y="0"/>
                  </a:moveTo>
                  <a:lnTo>
                    <a:pt x="2029" y="2"/>
                  </a:lnTo>
                  <a:lnTo>
                    <a:pt x="2054" y="10"/>
                  </a:lnTo>
                  <a:lnTo>
                    <a:pt x="2075" y="23"/>
                  </a:lnTo>
                  <a:lnTo>
                    <a:pt x="2096" y="39"/>
                  </a:lnTo>
                  <a:lnTo>
                    <a:pt x="2112" y="59"/>
                  </a:lnTo>
                  <a:lnTo>
                    <a:pt x="2124" y="81"/>
                  </a:lnTo>
                  <a:lnTo>
                    <a:pt x="2132" y="106"/>
                  </a:lnTo>
                  <a:lnTo>
                    <a:pt x="2135" y="132"/>
                  </a:lnTo>
                  <a:lnTo>
                    <a:pt x="2132" y="159"/>
                  </a:lnTo>
                  <a:lnTo>
                    <a:pt x="2124" y="184"/>
                  </a:lnTo>
                  <a:lnTo>
                    <a:pt x="2112" y="207"/>
                  </a:lnTo>
                  <a:lnTo>
                    <a:pt x="2096" y="227"/>
                  </a:lnTo>
                  <a:lnTo>
                    <a:pt x="2075" y="243"/>
                  </a:lnTo>
                  <a:lnTo>
                    <a:pt x="2054" y="255"/>
                  </a:lnTo>
                  <a:lnTo>
                    <a:pt x="2029" y="262"/>
                  </a:lnTo>
                  <a:lnTo>
                    <a:pt x="2002" y="266"/>
                  </a:lnTo>
                  <a:lnTo>
                    <a:pt x="1980" y="263"/>
                  </a:lnTo>
                  <a:lnTo>
                    <a:pt x="1960" y="257"/>
                  </a:lnTo>
                  <a:lnTo>
                    <a:pt x="1941" y="248"/>
                  </a:lnTo>
                  <a:lnTo>
                    <a:pt x="1598" y="558"/>
                  </a:lnTo>
                  <a:lnTo>
                    <a:pt x="1604" y="575"/>
                  </a:lnTo>
                  <a:lnTo>
                    <a:pt x="1606" y="594"/>
                  </a:lnTo>
                  <a:lnTo>
                    <a:pt x="1604" y="621"/>
                  </a:lnTo>
                  <a:lnTo>
                    <a:pt x="1595" y="646"/>
                  </a:lnTo>
                  <a:lnTo>
                    <a:pt x="1583" y="669"/>
                  </a:lnTo>
                  <a:lnTo>
                    <a:pt x="1567" y="688"/>
                  </a:lnTo>
                  <a:lnTo>
                    <a:pt x="1547" y="704"/>
                  </a:lnTo>
                  <a:lnTo>
                    <a:pt x="1525" y="716"/>
                  </a:lnTo>
                  <a:lnTo>
                    <a:pt x="1500" y="724"/>
                  </a:lnTo>
                  <a:lnTo>
                    <a:pt x="1474" y="727"/>
                  </a:lnTo>
                  <a:lnTo>
                    <a:pt x="1447" y="724"/>
                  </a:lnTo>
                  <a:lnTo>
                    <a:pt x="1422" y="716"/>
                  </a:lnTo>
                  <a:lnTo>
                    <a:pt x="1399" y="704"/>
                  </a:lnTo>
                  <a:lnTo>
                    <a:pt x="1379" y="688"/>
                  </a:lnTo>
                  <a:lnTo>
                    <a:pt x="1363" y="669"/>
                  </a:lnTo>
                  <a:lnTo>
                    <a:pt x="1350" y="646"/>
                  </a:lnTo>
                  <a:lnTo>
                    <a:pt x="1343" y="621"/>
                  </a:lnTo>
                  <a:lnTo>
                    <a:pt x="1340" y="594"/>
                  </a:lnTo>
                  <a:lnTo>
                    <a:pt x="1341" y="583"/>
                  </a:lnTo>
                  <a:lnTo>
                    <a:pt x="1345" y="572"/>
                  </a:lnTo>
                  <a:lnTo>
                    <a:pt x="1308" y="541"/>
                  </a:lnTo>
                  <a:lnTo>
                    <a:pt x="1269" y="507"/>
                  </a:lnTo>
                  <a:lnTo>
                    <a:pt x="1229" y="473"/>
                  </a:lnTo>
                  <a:lnTo>
                    <a:pt x="1187" y="438"/>
                  </a:lnTo>
                  <a:lnTo>
                    <a:pt x="1146" y="403"/>
                  </a:lnTo>
                  <a:lnTo>
                    <a:pt x="1106" y="370"/>
                  </a:lnTo>
                  <a:lnTo>
                    <a:pt x="1068" y="337"/>
                  </a:lnTo>
                  <a:lnTo>
                    <a:pt x="1034" y="308"/>
                  </a:lnTo>
                  <a:lnTo>
                    <a:pt x="1002" y="281"/>
                  </a:lnTo>
                  <a:lnTo>
                    <a:pt x="983" y="290"/>
                  </a:lnTo>
                  <a:lnTo>
                    <a:pt x="961" y="297"/>
                  </a:lnTo>
                  <a:lnTo>
                    <a:pt x="938" y="299"/>
                  </a:lnTo>
                  <a:lnTo>
                    <a:pt x="918" y="297"/>
                  </a:lnTo>
                  <a:lnTo>
                    <a:pt x="898" y="292"/>
                  </a:lnTo>
                  <a:lnTo>
                    <a:pt x="881" y="284"/>
                  </a:lnTo>
                  <a:lnTo>
                    <a:pt x="863" y="273"/>
                  </a:lnTo>
                  <a:lnTo>
                    <a:pt x="834" y="296"/>
                  </a:lnTo>
                  <a:lnTo>
                    <a:pt x="800" y="322"/>
                  </a:lnTo>
                  <a:lnTo>
                    <a:pt x="765" y="350"/>
                  </a:lnTo>
                  <a:lnTo>
                    <a:pt x="725" y="381"/>
                  </a:lnTo>
                  <a:lnTo>
                    <a:pt x="683" y="414"/>
                  </a:lnTo>
                  <a:lnTo>
                    <a:pt x="640" y="449"/>
                  </a:lnTo>
                  <a:lnTo>
                    <a:pt x="596" y="484"/>
                  </a:lnTo>
                  <a:lnTo>
                    <a:pt x="550" y="520"/>
                  </a:lnTo>
                  <a:lnTo>
                    <a:pt x="506" y="557"/>
                  </a:lnTo>
                  <a:lnTo>
                    <a:pt x="460" y="593"/>
                  </a:lnTo>
                  <a:lnTo>
                    <a:pt x="416" y="629"/>
                  </a:lnTo>
                  <a:lnTo>
                    <a:pt x="373" y="663"/>
                  </a:lnTo>
                  <a:lnTo>
                    <a:pt x="332" y="696"/>
                  </a:lnTo>
                  <a:lnTo>
                    <a:pt x="294" y="727"/>
                  </a:lnTo>
                  <a:lnTo>
                    <a:pt x="258" y="755"/>
                  </a:lnTo>
                  <a:lnTo>
                    <a:pt x="264" y="774"/>
                  </a:lnTo>
                  <a:lnTo>
                    <a:pt x="266" y="792"/>
                  </a:lnTo>
                  <a:lnTo>
                    <a:pt x="263" y="819"/>
                  </a:lnTo>
                  <a:lnTo>
                    <a:pt x="255" y="844"/>
                  </a:lnTo>
                  <a:lnTo>
                    <a:pt x="243" y="867"/>
                  </a:lnTo>
                  <a:lnTo>
                    <a:pt x="227" y="886"/>
                  </a:lnTo>
                  <a:lnTo>
                    <a:pt x="207" y="903"/>
                  </a:lnTo>
                  <a:lnTo>
                    <a:pt x="185" y="915"/>
                  </a:lnTo>
                  <a:lnTo>
                    <a:pt x="160" y="922"/>
                  </a:lnTo>
                  <a:lnTo>
                    <a:pt x="133" y="925"/>
                  </a:lnTo>
                  <a:lnTo>
                    <a:pt x="107" y="922"/>
                  </a:lnTo>
                  <a:lnTo>
                    <a:pt x="82" y="915"/>
                  </a:lnTo>
                  <a:lnTo>
                    <a:pt x="59" y="903"/>
                  </a:lnTo>
                  <a:lnTo>
                    <a:pt x="39" y="886"/>
                  </a:lnTo>
                  <a:lnTo>
                    <a:pt x="23" y="867"/>
                  </a:lnTo>
                  <a:lnTo>
                    <a:pt x="11" y="844"/>
                  </a:lnTo>
                  <a:lnTo>
                    <a:pt x="4" y="819"/>
                  </a:lnTo>
                  <a:lnTo>
                    <a:pt x="0" y="792"/>
                  </a:lnTo>
                  <a:lnTo>
                    <a:pt x="4" y="766"/>
                  </a:lnTo>
                  <a:lnTo>
                    <a:pt x="11" y="741"/>
                  </a:lnTo>
                  <a:lnTo>
                    <a:pt x="23" y="718"/>
                  </a:lnTo>
                  <a:lnTo>
                    <a:pt x="39" y="699"/>
                  </a:lnTo>
                  <a:lnTo>
                    <a:pt x="59" y="683"/>
                  </a:lnTo>
                  <a:lnTo>
                    <a:pt x="82" y="671"/>
                  </a:lnTo>
                  <a:lnTo>
                    <a:pt x="107" y="663"/>
                  </a:lnTo>
                  <a:lnTo>
                    <a:pt x="133" y="661"/>
                  </a:lnTo>
                  <a:lnTo>
                    <a:pt x="153" y="662"/>
                  </a:lnTo>
                  <a:lnTo>
                    <a:pt x="173" y="668"/>
                  </a:lnTo>
                  <a:lnTo>
                    <a:pt x="190" y="675"/>
                  </a:lnTo>
                  <a:lnTo>
                    <a:pt x="206" y="685"/>
                  </a:lnTo>
                  <a:lnTo>
                    <a:pt x="815" y="212"/>
                  </a:lnTo>
                  <a:lnTo>
                    <a:pt x="808" y="190"/>
                  </a:lnTo>
                  <a:lnTo>
                    <a:pt x="806" y="167"/>
                  </a:lnTo>
                  <a:lnTo>
                    <a:pt x="809" y="140"/>
                  </a:lnTo>
                  <a:lnTo>
                    <a:pt x="817" y="115"/>
                  </a:lnTo>
                  <a:lnTo>
                    <a:pt x="829" y="92"/>
                  </a:lnTo>
                  <a:lnTo>
                    <a:pt x="845" y="73"/>
                  </a:lnTo>
                  <a:lnTo>
                    <a:pt x="864" y="56"/>
                  </a:lnTo>
                  <a:lnTo>
                    <a:pt x="887" y="44"/>
                  </a:lnTo>
                  <a:lnTo>
                    <a:pt x="912" y="37"/>
                  </a:lnTo>
                  <a:lnTo>
                    <a:pt x="939" y="34"/>
                  </a:lnTo>
                  <a:lnTo>
                    <a:pt x="965" y="37"/>
                  </a:lnTo>
                  <a:lnTo>
                    <a:pt x="990" y="44"/>
                  </a:lnTo>
                  <a:lnTo>
                    <a:pt x="1013" y="56"/>
                  </a:lnTo>
                  <a:lnTo>
                    <a:pt x="1032" y="73"/>
                  </a:lnTo>
                  <a:lnTo>
                    <a:pt x="1049" y="92"/>
                  </a:lnTo>
                  <a:lnTo>
                    <a:pt x="1061" y="115"/>
                  </a:lnTo>
                  <a:lnTo>
                    <a:pt x="1068" y="140"/>
                  </a:lnTo>
                  <a:lnTo>
                    <a:pt x="1070" y="167"/>
                  </a:lnTo>
                  <a:lnTo>
                    <a:pt x="1068" y="190"/>
                  </a:lnTo>
                  <a:lnTo>
                    <a:pt x="1062" y="212"/>
                  </a:lnTo>
                  <a:lnTo>
                    <a:pt x="1096" y="242"/>
                  </a:lnTo>
                  <a:lnTo>
                    <a:pt x="1134" y="273"/>
                  </a:lnTo>
                  <a:lnTo>
                    <a:pt x="1172" y="306"/>
                  </a:lnTo>
                  <a:lnTo>
                    <a:pt x="1212" y="339"/>
                  </a:lnTo>
                  <a:lnTo>
                    <a:pt x="1251" y="373"/>
                  </a:lnTo>
                  <a:lnTo>
                    <a:pt x="1289" y="405"/>
                  </a:lnTo>
                  <a:lnTo>
                    <a:pt x="1326" y="437"/>
                  </a:lnTo>
                  <a:lnTo>
                    <a:pt x="1361" y="466"/>
                  </a:lnTo>
                  <a:lnTo>
                    <a:pt x="1391" y="492"/>
                  </a:lnTo>
                  <a:lnTo>
                    <a:pt x="1410" y="480"/>
                  </a:lnTo>
                  <a:lnTo>
                    <a:pt x="1429" y="470"/>
                  </a:lnTo>
                  <a:lnTo>
                    <a:pt x="1451" y="464"/>
                  </a:lnTo>
                  <a:lnTo>
                    <a:pt x="1474" y="462"/>
                  </a:lnTo>
                  <a:lnTo>
                    <a:pt x="1499" y="465"/>
                  </a:lnTo>
                  <a:lnTo>
                    <a:pt x="1522" y="473"/>
                  </a:lnTo>
                  <a:lnTo>
                    <a:pt x="1544" y="484"/>
                  </a:lnTo>
                  <a:lnTo>
                    <a:pt x="1577" y="455"/>
                  </a:lnTo>
                  <a:lnTo>
                    <a:pt x="1612" y="423"/>
                  </a:lnTo>
                  <a:lnTo>
                    <a:pt x="1650" y="388"/>
                  </a:lnTo>
                  <a:lnTo>
                    <a:pt x="1691" y="352"/>
                  </a:lnTo>
                  <a:lnTo>
                    <a:pt x="1731" y="316"/>
                  </a:lnTo>
                  <a:lnTo>
                    <a:pt x="1771" y="281"/>
                  </a:lnTo>
                  <a:lnTo>
                    <a:pt x="1809" y="245"/>
                  </a:lnTo>
                  <a:lnTo>
                    <a:pt x="1846" y="212"/>
                  </a:lnTo>
                  <a:lnTo>
                    <a:pt x="1879" y="182"/>
                  </a:lnTo>
                  <a:lnTo>
                    <a:pt x="1873" y="158"/>
                  </a:lnTo>
                  <a:lnTo>
                    <a:pt x="1869" y="132"/>
                  </a:lnTo>
                  <a:lnTo>
                    <a:pt x="1873" y="106"/>
                  </a:lnTo>
                  <a:lnTo>
                    <a:pt x="1880" y="81"/>
                  </a:lnTo>
                  <a:lnTo>
                    <a:pt x="1892" y="59"/>
                  </a:lnTo>
                  <a:lnTo>
                    <a:pt x="1908" y="39"/>
                  </a:lnTo>
                  <a:lnTo>
                    <a:pt x="1928" y="23"/>
                  </a:lnTo>
                  <a:lnTo>
                    <a:pt x="1951" y="10"/>
                  </a:lnTo>
                  <a:lnTo>
                    <a:pt x="1975" y="2"/>
                  </a:lnTo>
                  <a:lnTo>
                    <a:pt x="20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N" sz="2400"/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148970" y="2998259"/>
            <a:ext cx="1194816" cy="795445"/>
            <a:chOff x="6178541" y="606590"/>
            <a:chExt cx="413714" cy="275429"/>
          </a:xfrm>
          <a:solidFill>
            <a:schemeClr val="accent6"/>
          </a:solidFill>
        </p:grpSpPr>
        <p:sp>
          <p:nvSpPr>
            <p:cNvPr id="16" name="Freeform 89"/>
            <p:cNvSpPr>
              <a:spLocks noEditPoints="1"/>
            </p:cNvSpPr>
            <p:nvPr/>
          </p:nvSpPr>
          <p:spPr bwMode="auto">
            <a:xfrm>
              <a:off x="6178541" y="606590"/>
              <a:ext cx="292572" cy="206857"/>
            </a:xfrm>
            <a:custGeom>
              <a:avLst/>
              <a:gdLst>
                <a:gd name="T0" fmla="*/ 500 w 567"/>
                <a:gd name="T1" fmla="*/ 333 h 400"/>
                <a:gd name="T2" fmla="*/ 66 w 567"/>
                <a:gd name="T3" fmla="*/ 333 h 400"/>
                <a:gd name="T4" fmla="*/ 66 w 567"/>
                <a:gd name="T5" fmla="*/ 67 h 400"/>
                <a:gd name="T6" fmla="*/ 500 w 567"/>
                <a:gd name="T7" fmla="*/ 67 h 400"/>
                <a:gd name="T8" fmla="*/ 500 w 567"/>
                <a:gd name="T9" fmla="*/ 333 h 400"/>
                <a:gd name="T10" fmla="*/ 533 w 567"/>
                <a:gd name="T11" fmla="*/ 0 h 400"/>
                <a:gd name="T12" fmla="*/ 33 w 567"/>
                <a:gd name="T13" fmla="*/ 0 h 400"/>
                <a:gd name="T14" fmla="*/ 0 w 567"/>
                <a:gd name="T15" fmla="*/ 33 h 400"/>
                <a:gd name="T16" fmla="*/ 0 w 567"/>
                <a:gd name="T17" fmla="*/ 367 h 400"/>
                <a:gd name="T18" fmla="*/ 33 w 567"/>
                <a:gd name="T19" fmla="*/ 400 h 400"/>
                <a:gd name="T20" fmla="*/ 533 w 567"/>
                <a:gd name="T21" fmla="*/ 400 h 400"/>
                <a:gd name="T22" fmla="*/ 567 w 567"/>
                <a:gd name="T23" fmla="*/ 367 h 400"/>
                <a:gd name="T24" fmla="*/ 567 w 567"/>
                <a:gd name="T25" fmla="*/ 33 h 400"/>
                <a:gd name="T26" fmla="*/ 533 w 567"/>
                <a:gd name="T2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7" h="400">
                  <a:moveTo>
                    <a:pt x="500" y="333"/>
                  </a:moveTo>
                  <a:lnTo>
                    <a:pt x="66" y="333"/>
                  </a:lnTo>
                  <a:lnTo>
                    <a:pt x="66" y="67"/>
                  </a:lnTo>
                  <a:lnTo>
                    <a:pt x="500" y="67"/>
                  </a:lnTo>
                  <a:lnTo>
                    <a:pt x="500" y="333"/>
                  </a:lnTo>
                  <a:close/>
                  <a:moveTo>
                    <a:pt x="533" y="0"/>
                  </a:move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367"/>
                  </a:lnTo>
                  <a:cubicBezTo>
                    <a:pt x="0" y="385"/>
                    <a:pt x="15" y="400"/>
                    <a:pt x="33" y="400"/>
                  </a:cubicBezTo>
                  <a:lnTo>
                    <a:pt x="533" y="400"/>
                  </a:lnTo>
                  <a:cubicBezTo>
                    <a:pt x="552" y="400"/>
                    <a:pt x="567" y="385"/>
                    <a:pt x="567" y="367"/>
                  </a:cubicBezTo>
                  <a:lnTo>
                    <a:pt x="567" y="33"/>
                  </a:lnTo>
                  <a:cubicBezTo>
                    <a:pt x="567" y="15"/>
                    <a:pt x="552" y="0"/>
                    <a:pt x="5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90"/>
            <p:cNvSpPr>
              <a:spLocks/>
            </p:cNvSpPr>
            <p:nvPr/>
          </p:nvSpPr>
          <p:spPr bwMode="auto">
            <a:xfrm>
              <a:off x="6247112" y="847733"/>
              <a:ext cx="155429" cy="34286"/>
            </a:xfrm>
            <a:custGeom>
              <a:avLst/>
              <a:gdLst>
                <a:gd name="T0" fmla="*/ 275 w 300"/>
                <a:gd name="T1" fmla="*/ 16 h 66"/>
                <a:gd name="T2" fmla="*/ 150 w 300"/>
                <a:gd name="T3" fmla="*/ 0 h 66"/>
                <a:gd name="T4" fmla="*/ 25 w 300"/>
                <a:gd name="T5" fmla="*/ 16 h 66"/>
                <a:gd name="T6" fmla="*/ 0 w 300"/>
                <a:gd name="T7" fmla="*/ 41 h 66"/>
                <a:gd name="T8" fmla="*/ 25 w 300"/>
                <a:gd name="T9" fmla="*/ 66 h 66"/>
                <a:gd name="T10" fmla="*/ 275 w 300"/>
                <a:gd name="T11" fmla="*/ 66 h 66"/>
                <a:gd name="T12" fmla="*/ 300 w 300"/>
                <a:gd name="T13" fmla="*/ 41 h 66"/>
                <a:gd name="T14" fmla="*/ 275 w 300"/>
                <a:gd name="T15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6">
                  <a:moveTo>
                    <a:pt x="275" y="16"/>
                  </a:moveTo>
                  <a:lnTo>
                    <a:pt x="150" y="0"/>
                  </a:lnTo>
                  <a:lnTo>
                    <a:pt x="25" y="16"/>
                  </a:lnTo>
                  <a:cubicBezTo>
                    <a:pt x="11" y="16"/>
                    <a:pt x="0" y="28"/>
                    <a:pt x="0" y="41"/>
                  </a:cubicBezTo>
                  <a:cubicBezTo>
                    <a:pt x="0" y="55"/>
                    <a:pt x="11" y="66"/>
                    <a:pt x="25" y="66"/>
                  </a:cubicBezTo>
                  <a:lnTo>
                    <a:pt x="275" y="66"/>
                  </a:lnTo>
                  <a:cubicBezTo>
                    <a:pt x="289" y="66"/>
                    <a:pt x="300" y="55"/>
                    <a:pt x="300" y="41"/>
                  </a:cubicBezTo>
                  <a:cubicBezTo>
                    <a:pt x="300" y="28"/>
                    <a:pt x="289" y="16"/>
                    <a:pt x="27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91"/>
            <p:cNvSpPr>
              <a:spLocks/>
            </p:cNvSpPr>
            <p:nvPr/>
          </p:nvSpPr>
          <p:spPr bwMode="auto">
            <a:xfrm>
              <a:off x="6505398" y="606590"/>
              <a:ext cx="86857" cy="275429"/>
            </a:xfrm>
            <a:custGeom>
              <a:avLst/>
              <a:gdLst>
                <a:gd name="T0" fmla="*/ 133 w 167"/>
                <a:gd name="T1" fmla="*/ 0 h 533"/>
                <a:gd name="T2" fmla="*/ 34 w 167"/>
                <a:gd name="T3" fmla="*/ 0 h 533"/>
                <a:gd name="T4" fmla="*/ 0 w 167"/>
                <a:gd name="T5" fmla="*/ 33 h 533"/>
                <a:gd name="T6" fmla="*/ 0 w 167"/>
                <a:gd name="T7" fmla="*/ 500 h 533"/>
                <a:gd name="T8" fmla="*/ 34 w 167"/>
                <a:gd name="T9" fmla="*/ 533 h 533"/>
                <a:gd name="T10" fmla="*/ 133 w 167"/>
                <a:gd name="T11" fmla="*/ 533 h 533"/>
                <a:gd name="T12" fmla="*/ 167 w 167"/>
                <a:gd name="T13" fmla="*/ 500 h 533"/>
                <a:gd name="T14" fmla="*/ 167 w 167"/>
                <a:gd name="T15" fmla="*/ 33 h 533"/>
                <a:gd name="T16" fmla="*/ 133 w 167"/>
                <a:gd name="T1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533">
                  <a:moveTo>
                    <a:pt x="133" y="0"/>
                  </a:moveTo>
                  <a:lnTo>
                    <a:pt x="34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500"/>
                  </a:lnTo>
                  <a:cubicBezTo>
                    <a:pt x="0" y="518"/>
                    <a:pt x="15" y="533"/>
                    <a:pt x="34" y="533"/>
                  </a:cubicBezTo>
                  <a:lnTo>
                    <a:pt x="133" y="533"/>
                  </a:lnTo>
                  <a:cubicBezTo>
                    <a:pt x="152" y="533"/>
                    <a:pt x="167" y="518"/>
                    <a:pt x="167" y="500"/>
                  </a:cubicBezTo>
                  <a:lnTo>
                    <a:pt x="167" y="33"/>
                  </a:lnTo>
                  <a:cubicBezTo>
                    <a:pt x="167" y="15"/>
                    <a:pt x="152" y="0"/>
                    <a:pt x="1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1357258" y="2626062"/>
            <a:ext cx="2090057" cy="14862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684086" y="2631858"/>
            <a:ext cx="2090057" cy="14862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768557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reeform 9"/>
          <p:cNvSpPr>
            <a:spLocks noEditPoints="1"/>
          </p:cNvSpPr>
          <p:nvPr/>
        </p:nvSpPr>
        <p:spPr bwMode="auto">
          <a:xfrm>
            <a:off x="8486721" y="2828498"/>
            <a:ext cx="1128896" cy="1134965"/>
          </a:xfrm>
          <a:custGeom>
            <a:avLst/>
            <a:gdLst>
              <a:gd name="T0" fmla="*/ 2026 w 3718"/>
              <a:gd name="T1" fmla="*/ 1052 h 3740"/>
              <a:gd name="T2" fmla="*/ 2021 w 3718"/>
              <a:gd name="T3" fmla="*/ 1154 h 3740"/>
              <a:gd name="T4" fmla="*/ 1990 w 3718"/>
              <a:gd name="T5" fmla="*/ 1199 h 3740"/>
              <a:gd name="T6" fmla="*/ 1523 w 3718"/>
              <a:gd name="T7" fmla="*/ 1512 h 3740"/>
              <a:gd name="T8" fmla="*/ 1458 w 3718"/>
              <a:gd name="T9" fmla="*/ 1528 h 3740"/>
              <a:gd name="T10" fmla="*/ 1359 w 3718"/>
              <a:gd name="T11" fmla="*/ 1486 h 3740"/>
              <a:gd name="T12" fmla="*/ 1316 w 3718"/>
              <a:gd name="T13" fmla="*/ 1386 h 3740"/>
              <a:gd name="T14" fmla="*/ 1222 w 3718"/>
              <a:gd name="T15" fmla="*/ 3583 h 3740"/>
              <a:gd name="T16" fmla="*/ 1157 w 3718"/>
              <a:gd name="T17" fmla="*/ 3695 h 3740"/>
              <a:gd name="T18" fmla="*/ 1034 w 3718"/>
              <a:gd name="T19" fmla="*/ 3740 h 3740"/>
              <a:gd name="T20" fmla="*/ 911 w 3718"/>
              <a:gd name="T21" fmla="*/ 3696 h 3740"/>
              <a:gd name="T22" fmla="*/ 847 w 3718"/>
              <a:gd name="T23" fmla="*/ 3586 h 3740"/>
              <a:gd name="T24" fmla="*/ 756 w 3718"/>
              <a:gd name="T25" fmla="*/ 1992 h 3740"/>
              <a:gd name="T26" fmla="*/ 729 w 3718"/>
              <a:gd name="T27" fmla="*/ 3645 h 3740"/>
              <a:gd name="T28" fmla="*/ 631 w 3718"/>
              <a:gd name="T29" fmla="*/ 3728 h 3740"/>
              <a:gd name="T30" fmla="*/ 497 w 3718"/>
              <a:gd name="T31" fmla="*/ 3728 h 3740"/>
              <a:gd name="T32" fmla="*/ 398 w 3718"/>
              <a:gd name="T33" fmla="*/ 3645 h 3740"/>
              <a:gd name="T34" fmla="*/ 372 w 3718"/>
              <a:gd name="T35" fmla="*/ 1137 h 3740"/>
              <a:gd name="T36" fmla="*/ 269 w 3718"/>
              <a:gd name="T37" fmla="*/ 1971 h 3740"/>
              <a:gd name="T38" fmla="*/ 175 w 3718"/>
              <a:gd name="T39" fmla="*/ 2048 h 3740"/>
              <a:gd name="T40" fmla="*/ 53 w 3718"/>
              <a:gd name="T41" fmla="*/ 2020 h 3740"/>
              <a:gd name="T42" fmla="*/ 0 w 3718"/>
              <a:gd name="T43" fmla="*/ 1908 h 3740"/>
              <a:gd name="T44" fmla="*/ 0 w 3718"/>
              <a:gd name="T45" fmla="*/ 1902 h 3740"/>
              <a:gd name="T46" fmla="*/ 2 w 3718"/>
              <a:gd name="T47" fmla="*/ 1032 h 3740"/>
              <a:gd name="T48" fmla="*/ 23 w 3718"/>
              <a:gd name="T49" fmla="*/ 954 h 3740"/>
              <a:gd name="T50" fmla="*/ 76 w 3718"/>
              <a:gd name="T51" fmla="*/ 862 h 3740"/>
              <a:gd name="T52" fmla="*/ 181 w 3718"/>
              <a:gd name="T53" fmla="*/ 776 h 3740"/>
              <a:gd name="T54" fmla="*/ 351 w 3718"/>
              <a:gd name="T55" fmla="*/ 722 h 3740"/>
              <a:gd name="T56" fmla="*/ 801 w 3718"/>
              <a:gd name="T57" fmla="*/ 968 h 3740"/>
              <a:gd name="T58" fmla="*/ 1152 w 3718"/>
              <a:gd name="T59" fmla="*/ 712 h 3740"/>
              <a:gd name="T60" fmla="*/ 1220 w 3718"/>
              <a:gd name="T61" fmla="*/ 718 h 3740"/>
              <a:gd name="T62" fmla="*/ 1330 w 3718"/>
              <a:gd name="T63" fmla="*/ 743 h 3740"/>
              <a:gd name="T64" fmla="*/ 1450 w 3718"/>
              <a:gd name="T65" fmla="*/ 803 h 3740"/>
              <a:gd name="T66" fmla="*/ 1550 w 3718"/>
              <a:gd name="T67" fmla="*/ 908 h 3740"/>
              <a:gd name="T68" fmla="*/ 1601 w 3718"/>
              <a:gd name="T69" fmla="*/ 1075 h 3740"/>
              <a:gd name="T70" fmla="*/ 1788 w 3718"/>
              <a:gd name="T71" fmla="*/ 995 h 3740"/>
              <a:gd name="T72" fmla="*/ 1874 w 3718"/>
              <a:gd name="T73" fmla="*/ 954 h 3740"/>
              <a:gd name="T74" fmla="*/ 1975 w 3718"/>
              <a:gd name="T75" fmla="*/ 982 h 3740"/>
              <a:gd name="T76" fmla="*/ 3661 w 3718"/>
              <a:gd name="T77" fmla="*/ 175 h 3740"/>
              <a:gd name="T78" fmla="*/ 3716 w 3718"/>
              <a:gd name="T79" fmla="*/ 228 h 3740"/>
              <a:gd name="T80" fmla="*/ 3707 w 3718"/>
              <a:gd name="T81" fmla="*/ 1781 h 3740"/>
              <a:gd name="T82" fmla="*/ 3642 w 3718"/>
              <a:gd name="T83" fmla="*/ 1820 h 3740"/>
              <a:gd name="T84" fmla="*/ 1554 w 3718"/>
              <a:gd name="T85" fmla="*/ 1797 h 3740"/>
              <a:gd name="T86" fmla="*/ 1531 w 3718"/>
              <a:gd name="T87" fmla="*/ 1625 h 3740"/>
              <a:gd name="T88" fmla="*/ 3564 w 3718"/>
              <a:gd name="T89" fmla="*/ 326 h 3740"/>
              <a:gd name="T90" fmla="*/ 1664 w 3718"/>
              <a:gd name="T91" fmla="*/ 906 h 3740"/>
              <a:gd name="T92" fmla="*/ 1583 w 3718"/>
              <a:gd name="T93" fmla="*/ 812 h 3740"/>
              <a:gd name="T94" fmla="*/ 1533 w 3718"/>
              <a:gd name="T95" fmla="*/ 228 h 3740"/>
              <a:gd name="T96" fmla="*/ 1588 w 3718"/>
              <a:gd name="T97" fmla="*/ 175 h 3740"/>
              <a:gd name="T98" fmla="*/ 892 w 3718"/>
              <a:gd name="T99" fmla="*/ 14 h 3740"/>
              <a:gd name="T100" fmla="*/ 1043 w 3718"/>
              <a:gd name="T101" fmla="*/ 112 h 3740"/>
              <a:gd name="T102" fmla="*/ 1120 w 3718"/>
              <a:gd name="T103" fmla="*/ 277 h 3740"/>
              <a:gd name="T104" fmla="*/ 1093 w 3718"/>
              <a:gd name="T105" fmla="*/ 462 h 3740"/>
              <a:gd name="T106" fmla="*/ 974 w 3718"/>
              <a:gd name="T107" fmla="*/ 597 h 3740"/>
              <a:gd name="T108" fmla="*/ 798 w 3718"/>
              <a:gd name="T109" fmla="*/ 650 h 3740"/>
              <a:gd name="T110" fmla="*/ 621 w 3718"/>
              <a:gd name="T111" fmla="*/ 597 h 3740"/>
              <a:gd name="T112" fmla="*/ 503 w 3718"/>
              <a:gd name="T113" fmla="*/ 462 h 3740"/>
              <a:gd name="T114" fmla="*/ 477 w 3718"/>
              <a:gd name="T115" fmla="*/ 277 h 3740"/>
              <a:gd name="T116" fmla="*/ 552 w 3718"/>
              <a:gd name="T117" fmla="*/ 112 h 3740"/>
              <a:gd name="T118" fmla="*/ 704 w 3718"/>
              <a:gd name="T119" fmla="*/ 14 h 3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18" h="3740">
                <a:moveTo>
                  <a:pt x="2728" y="472"/>
                </a:moveTo>
                <a:lnTo>
                  <a:pt x="2762" y="522"/>
                </a:lnTo>
                <a:lnTo>
                  <a:pt x="2016" y="1028"/>
                </a:lnTo>
                <a:lnTo>
                  <a:pt x="2026" y="1052"/>
                </a:lnTo>
                <a:lnTo>
                  <a:pt x="2032" y="1078"/>
                </a:lnTo>
                <a:lnTo>
                  <a:pt x="2032" y="1103"/>
                </a:lnTo>
                <a:lnTo>
                  <a:pt x="2030" y="1129"/>
                </a:lnTo>
                <a:lnTo>
                  <a:pt x="2021" y="1154"/>
                </a:lnTo>
                <a:lnTo>
                  <a:pt x="2008" y="1177"/>
                </a:lnTo>
                <a:lnTo>
                  <a:pt x="1991" y="1198"/>
                </a:lnTo>
                <a:lnTo>
                  <a:pt x="1991" y="1199"/>
                </a:lnTo>
                <a:lnTo>
                  <a:pt x="1990" y="1199"/>
                </a:lnTo>
                <a:lnTo>
                  <a:pt x="1991" y="1199"/>
                </a:lnTo>
                <a:lnTo>
                  <a:pt x="1897" y="1261"/>
                </a:lnTo>
                <a:lnTo>
                  <a:pt x="1769" y="1348"/>
                </a:lnTo>
                <a:lnTo>
                  <a:pt x="1523" y="1512"/>
                </a:lnTo>
                <a:lnTo>
                  <a:pt x="1521" y="1512"/>
                </a:lnTo>
                <a:lnTo>
                  <a:pt x="1502" y="1520"/>
                </a:lnTo>
                <a:lnTo>
                  <a:pt x="1481" y="1525"/>
                </a:lnTo>
                <a:lnTo>
                  <a:pt x="1458" y="1528"/>
                </a:lnTo>
                <a:lnTo>
                  <a:pt x="1430" y="1525"/>
                </a:lnTo>
                <a:lnTo>
                  <a:pt x="1404" y="1517"/>
                </a:lnTo>
                <a:lnTo>
                  <a:pt x="1379" y="1503"/>
                </a:lnTo>
                <a:lnTo>
                  <a:pt x="1359" y="1486"/>
                </a:lnTo>
                <a:lnTo>
                  <a:pt x="1341" y="1466"/>
                </a:lnTo>
                <a:lnTo>
                  <a:pt x="1328" y="1442"/>
                </a:lnTo>
                <a:lnTo>
                  <a:pt x="1320" y="1415"/>
                </a:lnTo>
                <a:lnTo>
                  <a:pt x="1316" y="1386"/>
                </a:lnTo>
                <a:lnTo>
                  <a:pt x="1316" y="1134"/>
                </a:lnTo>
                <a:lnTo>
                  <a:pt x="1225" y="1134"/>
                </a:lnTo>
                <a:lnTo>
                  <a:pt x="1225" y="3549"/>
                </a:lnTo>
                <a:lnTo>
                  <a:pt x="1222" y="3583"/>
                </a:lnTo>
                <a:lnTo>
                  <a:pt x="1213" y="3616"/>
                </a:lnTo>
                <a:lnTo>
                  <a:pt x="1199" y="3645"/>
                </a:lnTo>
                <a:lnTo>
                  <a:pt x="1180" y="3672"/>
                </a:lnTo>
                <a:lnTo>
                  <a:pt x="1157" y="3695"/>
                </a:lnTo>
                <a:lnTo>
                  <a:pt x="1131" y="3714"/>
                </a:lnTo>
                <a:lnTo>
                  <a:pt x="1100" y="3728"/>
                </a:lnTo>
                <a:lnTo>
                  <a:pt x="1068" y="3737"/>
                </a:lnTo>
                <a:lnTo>
                  <a:pt x="1034" y="3740"/>
                </a:lnTo>
                <a:lnTo>
                  <a:pt x="1000" y="3737"/>
                </a:lnTo>
                <a:lnTo>
                  <a:pt x="967" y="3729"/>
                </a:lnTo>
                <a:lnTo>
                  <a:pt x="938" y="3714"/>
                </a:lnTo>
                <a:lnTo>
                  <a:pt x="911" y="3696"/>
                </a:lnTo>
                <a:lnTo>
                  <a:pt x="888" y="3673"/>
                </a:lnTo>
                <a:lnTo>
                  <a:pt x="870" y="3646"/>
                </a:lnTo>
                <a:lnTo>
                  <a:pt x="855" y="3617"/>
                </a:lnTo>
                <a:lnTo>
                  <a:pt x="847" y="3586"/>
                </a:lnTo>
                <a:lnTo>
                  <a:pt x="843" y="3552"/>
                </a:lnTo>
                <a:lnTo>
                  <a:pt x="842" y="3549"/>
                </a:lnTo>
                <a:lnTo>
                  <a:pt x="842" y="1992"/>
                </a:lnTo>
                <a:lnTo>
                  <a:pt x="756" y="1992"/>
                </a:lnTo>
                <a:lnTo>
                  <a:pt x="756" y="3548"/>
                </a:lnTo>
                <a:lnTo>
                  <a:pt x="752" y="3582"/>
                </a:lnTo>
                <a:lnTo>
                  <a:pt x="744" y="3615"/>
                </a:lnTo>
                <a:lnTo>
                  <a:pt x="729" y="3645"/>
                </a:lnTo>
                <a:lnTo>
                  <a:pt x="711" y="3672"/>
                </a:lnTo>
                <a:lnTo>
                  <a:pt x="688" y="3695"/>
                </a:lnTo>
                <a:lnTo>
                  <a:pt x="661" y="3714"/>
                </a:lnTo>
                <a:lnTo>
                  <a:pt x="631" y="3728"/>
                </a:lnTo>
                <a:lnTo>
                  <a:pt x="598" y="3737"/>
                </a:lnTo>
                <a:lnTo>
                  <a:pt x="564" y="3740"/>
                </a:lnTo>
                <a:lnTo>
                  <a:pt x="529" y="3737"/>
                </a:lnTo>
                <a:lnTo>
                  <a:pt x="497" y="3728"/>
                </a:lnTo>
                <a:lnTo>
                  <a:pt x="467" y="3714"/>
                </a:lnTo>
                <a:lnTo>
                  <a:pt x="440" y="3695"/>
                </a:lnTo>
                <a:lnTo>
                  <a:pt x="417" y="3672"/>
                </a:lnTo>
                <a:lnTo>
                  <a:pt x="398" y="3645"/>
                </a:lnTo>
                <a:lnTo>
                  <a:pt x="383" y="3615"/>
                </a:lnTo>
                <a:lnTo>
                  <a:pt x="375" y="3582"/>
                </a:lnTo>
                <a:lnTo>
                  <a:pt x="371" y="3548"/>
                </a:lnTo>
                <a:lnTo>
                  <a:pt x="372" y="1137"/>
                </a:lnTo>
                <a:lnTo>
                  <a:pt x="284" y="1137"/>
                </a:lnTo>
                <a:lnTo>
                  <a:pt x="284" y="1908"/>
                </a:lnTo>
                <a:lnTo>
                  <a:pt x="280" y="1941"/>
                </a:lnTo>
                <a:lnTo>
                  <a:pt x="269" y="1971"/>
                </a:lnTo>
                <a:lnTo>
                  <a:pt x="252" y="1998"/>
                </a:lnTo>
                <a:lnTo>
                  <a:pt x="230" y="2020"/>
                </a:lnTo>
                <a:lnTo>
                  <a:pt x="204" y="2037"/>
                </a:lnTo>
                <a:lnTo>
                  <a:pt x="175" y="2048"/>
                </a:lnTo>
                <a:lnTo>
                  <a:pt x="142" y="2051"/>
                </a:lnTo>
                <a:lnTo>
                  <a:pt x="109" y="2048"/>
                </a:lnTo>
                <a:lnTo>
                  <a:pt x="79" y="2037"/>
                </a:lnTo>
                <a:lnTo>
                  <a:pt x="53" y="2020"/>
                </a:lnTo>
                <a:lnTo>
                  <a:pt x="32" y="1998"/>
                </a:lnTo>
                <a:lnTo>
                  <a:pt x="15" y="1971"/>
                </a:lnTo>
                <a:lnTo>
                  <a:pt x="4" y="1941"/>
                </a:lnTo>
                <a:lnTo>
                  <a:pt x="0" y="1908"/>
                </a:lnTo>
                <a:lnTo>
                  <a:pt x="0" y="1906"/>
                </a:lnTo>
                <a:lnTo>
                  <a:pt x="0" y="1905"/>
                </a:lnTo>
                <a:lnTo>
                  <a:pt x="0" y="1902"/>
                </a:lnTo>
                <a:lnTo>
                  <a:pt x="0" y="1902"/>
                </a:lnTo>
                <a:lnTo>
                  <a:pt x="0" y="1067"/>
                </a:lnTo>
                <a:lnTo>
                  <a:pt x="0" y="1059"/>
                </a:lnTo>
                <a:lnTo>
                  <a:pt x="1" y="1046"/>
                </a:lnTo>
                <a:lnTo>
                  <a:pt x="2" y="1032"/>
                </a:lnTo>
                <a:lnTo>
                  <a:pt x="5" y="1015"/>
                </a:lnTo>
                <a:lnTo>
                  <a:pt x="10" y="997"/>
                </a:lnTo>
                <a:lnTo>
                  <a:pt x="16" y="976"/>
                </a:lnTo>
                <a:lnTo>
                  <a:pt x="23" y="954"/>
                </a:lnTo>
                <a:lnTo>
                  <a:pt x="33" y="931"/>
                </a:lnTo>
                <a:lnTo>
                  <a:pt x="45" y="908"/>
                </a:lnTo>
                <a:lnTo>
                  <a:pt x="59" y="885"/>
                </a:lnTo>
                <a:lnTo>
                  <a:pt x="76" y="862"/>
                </a:lnTo>
                <a:lnTo>
                  <a:pt x="97" y="839"/>
                </a:lnTo>
                <a:lnTo>
                  <a:pt x="121" y="817"/>
                </a:lnTo>
                <a:lnTo>
                  <a:pt x="149" y="795"/>
                </a:lnTo>
                <a:lnTo>
                  <a:pt x="181" y="776"/>
                </a:lnTo>
                <a:lnTo>
                  <a:pt x="216" y="759"/>
                </a:lnTo>
                <a:lnTo>
                  <a:pt x="256" y="743"/>
                </a:lnTo>
                <a:lnTo>
                  <a:pt x="301" y="731"/>
                </a:lnTo>
                <a:lnTo>
                  <a:pt x="351" y="722"/>
                </a:lnTo>
                <a:lnTo>
                  <a:pt x="405" y="714"/>
                </a:lnTo>
                <a:lnTo>
                  <a:pt x="466" y="712"/>
                </a:lnTo>
                <a:lnTo>
                  <a:pt x="643" y="712"/>
                </a:lnTo>
                <a:lnTo>
                  <a:pt x="801" y="968"/>
                </a:lnTo>
                <a:lnTo>
                  <a:pt x="956" y="712"/>
                </a:lnTo>
                <a:lnTo>
                  <a:pt x="1142" y="712"/>
                </a:lnTo>
                <a:lnTo>
                  <a:pt x="1144" y="712"/>
                </a:lnTo>
                <a:lnTo>
                  <a:pt x="1152" y="712"/>
                </a:lnTo>
                <a:lnTo>
                  <a:pt x="1163" y="712"/>
                </a:lnTo>
                <a:lnTo>
                  <a:pt x="1179" y="713"/>
                </a:lnTo>
                <a:lnTo>
                  <a:pt x="1199" y="715"/>
                </a:lnTo>
                <a:lnTo>
                  <a:pt x="1220" y="718"/>
                </a:lnTo>
                <a:lnTo>
                  <a:pt x="1246" y="722"/>
                </a:lnTo>
                <a:lnTo>
                  <a:pt x="1273" y="728"/>
                </a:lnTo>
                <a:lnTo>
                  <a:pt x="1301" y="735"/>
                </a:lnTo>
                <a:lnTo>
                  <a:pt x="1330" y="743"/>
                </a:lnTo>
                <a:lnTo>
                  <a:pt x="1360" y="754"/>
                </a:lnTo>
                <a:lnTo>
                  <a:pt x="1390" y="768"/>
                </a:lnTo>
                <a:lnTo>
                  <a:pt x="1421" y="783"/>
                </a:lnTo>
                <a:lnTo>
                  <a:pt x="1450" y="803"/>
                </a:lnTo>
                <a:lnTo>
                  <a:pt x="1478" y="825"/>
                </a:lnTo>
                <a:lnTo>
                  <a:pt x="1504" y="849"/>
                </a:lnTo>
                <a:lnTo>
                  <a:pt x="1529" y="877"/>
                </a:lnTo>
                <a:lnTo>
                  <a:pt x="1550" y="908"/>
                </a:lnTo>
                <a:lnTo>
                  <a:pt x="1569" y="945"/>
                </a:lnTo>
                <a:lnTo>
                  <a:pt x="1583" y="983"/>
                </a:lnTo>
                <a:lnTo>
                  <a:pt x="1595" y="1027"/>
                </a:lnTo>
                <a:lnTo>
                  <a:pt x="1601" y="1075"/>
                </a:lnTo>
                <a:lnTo>
                  <a:pt x="1601" y="1124"/>
                </a:lnTo>
                <a:lnTo>
                  <a:pt x="1769" y="1010"/>
                </a:lnTo>
                <a:lnTo>
                  <a:pt x="1787" y="997"/>
                </a:lnTo>
                <a:lnTo>
                  <a:pt x="1788" y="995"/>
                </a:lnTo>
                <a:lnTo>
                  <a:pt x="1808" y="980"/>
                </a:lnTo>
                <a:lnTo>
                  <a:pt x="1828" y="968"/>
                </a:lnTo>
                <a:lnTo>
                  <a:pt x="1851" y="959"/>
                </a:lnTo>
                <a:lnTo>
                  <a:pt x="1874" y="954"/>
                </a:lnTo>
                <a:lnTo>
                  <a:pt x="1897" y="953"/>
                </a:lnTo>
                <a:lnTo>
                  <a:pt x="1925" y="958"/>
                </a:lnTo>
                <a:lnTo>
                  <a:pt x="1951" y="968"/>
                </a:lnTo>
                <a:lnTo>
                  <a:pt x="1975" y="982"/>
                </a:lnTo>
                <a:lnTo>
                  <a:pt x="2728" y="472"/>
                </a:lnTo>
                <a:close/>
                <a:moveTo>
                  <a:pt x="1607" y="171"/>
                </a:moveTo>
                <a:lnTo>
                  <a:pt x="3642" y="171"/>
                </a:lnTo>
                <a:lnTo>
                  <a:pt x="3661" y="175"/>
                </a:lnTo>
                <a:lnTo>
                  <a:pt x="3681" y="182"/>
                </a:lnTo>
                <a:lnTo>
                  <a:pt x="3695" y="194"/>
                </a:lnTo>
                <a:lnTo>
                  <a:pt x="3707" y="210"/>
                </a:lnTo>
                <a:lnTo>
                  <a:pt x="3716" y="228"/>
                </a:lnTo>
                <a:lnTo>
                  <a:pt x="3718" y="249"/>
                </a:lnTo>
                <a:lnTo>
                  <a:pt x="3718" y="1742"/>
                </a:lnTo>
                <a:lnTo>
                  <a:pt x="3716" y="1763"/>
                </a:lnTo>
                <a:lnTo>
                  <a:pt x="3707" y="1781"/>
                </a:lnTo>
                <a:lnTo>
                  <a:pt x="3695" y="1797"/>
                </a:lnTo>
                <a:lnTo>
                  <a:pt x="3681" y="1809"/>
                </a:lnTo>
                <a:lnTo>
                  <a:pt x="3661" y="1817"/>
                </a:lnTo>
                <a:lnTo>
                  <a:pt x="3642" y="1820"/>
                </a:lnTo>
                <a:lnTo>
                  <a:pt x="1607" y="1820"/>
                </a:lnTo>
                <a:lnTo>
                  <a:pt x="1588" y="1817"/>
                </a:lnTo>
                <a:lnTo>
                  <a:pt x="1569" y="1809"/>
                </a:lnTo>
                <a:lnTo>
                  <a:pt x="1554" y="1797"/>
                </a:lnTo>
                <a:lnTo>
                  <a:pt x="1542" y="1781"/>
                </a:lnTo>
                <a:lnTo>
                  <a:pt x="1533" y="1763"/>
                </a:lnTo>
                <a:lnTo>
                  <a:pt x="1531" y="1742"/>
                </a:lnTo>
                <a:lnTo>
                  <a:pt x="1531" y="1625"/>
                </a:lnTo>
                <a:lnTo>
                  <a:pt x="1685" y="1522"/>
                </a:lnTo>
                <a:lnTo>
                  <a:pt x="1685" y="1666"/>
                </a:lnTo>
                <a:lnTo>
                  <a:pt x="3564" y="1666"/>
                </a:lnTo>
                <a:lnTo>
                  <a:pt x="3564" y="326"/>
                </a:lnTo>
                <a:lnTo>
                  <a:pt x="1685" y="326"/>
                </a:lnTo>
                <a:lnTo>
                  <a:pt x="1685" y="890"/>
                </a:lnTo>
                <a:lnTo>
                  <a:pt x="1674" y="897"/>
                </a:lnTo>
                <a:lnTo>
                  <a:pt x="1664" y="906"/>
                </a:lnTo>
                <a:lnTo>
                  <a:pt x="1643" y="920"/>
                </a:lnTo>
                <a:lnTo>
                  <a:pt x="1626" y="882"/>
                </a:lnTo>
                <a:lnTo>
                  <a:pt x="1605" y="845"/>
                </a:lnTo>
                <a:lnTo>
                  <a:pt x="1583" y="812"/>
                </a:lnTo>
                <a:lnTo>
                  <a:pt x="1558" y="782"/>
                </a:lnTo>
                <a:lnTo>
                  <a:pt x="1531" y="754"/>
                </a:lnTo>
                <a:lnTo>
                  <a:pt x="1531" y="249"/>
                </a:lnTo>
                <a:lnTo>
                  <a:pt x="1533" y="228"/>
                </a:lnTo>
                <a:lnTo>
                  <a:pt x="1542" y="210"/>
                </a:lnTo>
                <a:lnTo>
                  <a:pt x="1554" y="194"/>
                </a:lnTo>
                <a:lnTo>
                  <a:pt x="1569" y="182"/>
                </a:lnTo>
                <a:lnTo>
                  <a:pt x="1588" y="175"/>
                </a:lnTo>
                <a:lnTo>
                  <a:pt x="1607" y="171"/>
                </a:lnTo>
                <a:close/>
                <a:moveTo>
                  <a:pt x="798" y="0"/>
                </a:moveTo>
                <a:lnTo>
                  <a:pt x="846" y="3"/>
                </a:lnTo>
                <a:lnTo>
                  <a:pt x="892" y="14"/>
                </a:lnTo>
                <a:lnTo>
                  <a:pt x="935" y="29"/>
                </a:lnTo>
                <a:lnTo>
                  <a:pt x="974" y="52"/>
                </a:lnTo>
                <a:lnTo>
                  <a:pt x="1011" y="79"/>
                </a:lnTo>
                <a:lnTo>
                  <a:pt x="1043" y="112"/>
                </a:lnTo>
                <a:lnTo>
                  <a:pt x="1070" y="148"/>
                </a:lnTo>
                <a:lnTo>
                  <a:pt x="1093" y="188"/>
                </a:lnTo>
                <a:lnTo>
                  <a:pt x="1109" y="231"/>
                </a:lnTo>
                <a:lnTo>
                  <a:pt x="1120" y="277"/>
                </a:lnTo>
                <a:lnTo>
                  <a:pt x="1123" y="325"/>
                </a:lnTo>
                <a:lnTo>
                  <a:pt x="1120" y="372"/>
                </a:lnTo>
                <a:lnTo>
                  <a:pt x="1109" y="419"/>
                </a:lnTo>
                <a:lnTo>
                  <a:pt x="1093" y="462"/>
                </a:lnTo>
                <a:lnTo>
                  <a:pt x="1070" y="502"/>
                </a:lnTo>
                <a:lnTo>
                  <a:pt x="1043" y="537"/>
                </a:lnTo>
                <a:lnTo>
                  <a:pt x="1011" y="570"/>
                </a:lnTo>
                <a:lnTo>
                  <a:pt x="974" y="597"/>
                </a:lnTo>
                <a:lnTo>
                  <a:pt x="935" y="620"/>
                </a:lnTo>
                <a:lnTo>
                  <a:pt x="892" y="635"/>
                </a:lnTo>
                <a:lnTo>
                  <a:pt x="846" y="646"/>
                </a:lnTo>
                <a:lnTo>
                  <a:pt x="798" y="650"/>
                </a:lnTo>
                <a:lnTo>
                  <a:pt x="750" y="646"/>
                </a:lnTo>
                <a:lnTo>
                  <a:pt x="704" y="635"/>
                </a:lnTo>
                <a:lnTo>
                  <a:pt x="661" y="620"/>
                </a:lnTo>
                <a:lnTo>
                  <a:pt x="621" y="597"/>
                </a:lnTo>
                <a:lnTo>
                  <a:pt x="585" y="570"/>
                </a:lnTo>
                <a:lnTo>
                  <a:pt x="552" y="537"/>
                </a:lnTo>
                <a:lnTo>
                  <a:pt x="525" y="502"/>
                </a:lnTo>
                <a:lnTo>
                  <a:pt x="503" y="462"/>
                </a:lnTo>
                <a:lnTo>
                  <a:pt x="486" y="419"/>
                </a:lnTo>
                <a:lnTo>
                  <a:pt x="477" y="372"/>
                </a:lnTo>
                <a:lnTo>
                  <a:pt x="473" y="325"/>
                </a:lnTo>
                <a:lnTo>
                  <a:pt x="477" y="277"/>
                </a:lnTo>
                <a:lnTo>
                  <a:pt x="486" y="231"/>
                </a:lnTo>
                <a:lnTo>
                  <a:pt x="503" y="188"/>
                </a:lnTo>
                <a:lnTo>
                  <a:pt x="525" y="148"/>
                </a:lnTo>
                <a:lnTo>
                  <a:pt x="552" y="112"/>
                </a:lnTo>
                <a:lnTo>
                  <a:pt x="585" y="79"/>
                </a:lnTo>
                <a:lnTo>
                  <a:pt x="621" y="52"/>
                </a:lnTo>
                <a:lnTo>
                  <a:pt x="661" y="31"/>
                </a:lnTo>
                <a:lnTo>
                  <a:pt x="704" y="14"/>
                </a:lnTo>
                <a:lnTo>
                  <a:pt x="750" y="4"/>
                </a:lnTo>
                <a:lnTo>
                  <a:pt x="798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IN" sz="2400"/>
          </a:p>
        </p:txBody>
      </p:sp>
      <p:sp>
        <p:nvSpPr>
          <p:cNvPr id="2" name="Rectangle 1"/>
          <p:cNvSpPr/>
          <p:nvPr/>
        </p:nvSpPr>
        <p:spPr>
          <a:xfrm>
            <a:off x="7994108" y="4739068"/>
            <a:ext cx="2114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F</a:t>
            </a:r>
            <a:r>
              <a:rPr lang="en-US" sz="2400" smtClean="0"/>
              <a:t>ree To Instructors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772673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19EDA"/>
                </a:solidFill>
              </a:rPr>
              <a:t>NETLAB+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000" dirty="0" smtClean="0">
                <a:solidFill>
                  <a:srgbClr val="105B9A"/>
                </a:solidFill>
              </a:rPr>
              <a:t>A solution schools host or NDG provides as a service.</a:t>
            </a:r>
            <a:endParaRPr lang="en-US" sz="4000" dirty="0">
              <a:solidFill>
                <a:srgbClr val="105B9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227102"/>
            <a:ext cx="1129195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Economical</a:t>
            </a:r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418443"/>
              </p:ext>
            </p:extLst>
          </p:nvPr>
        </p:nvGraphicFramePr>
        <p:xfrm>
          <a:off x="1018198" y="1529324"/>
          <a:ext cx="10438696" cy="499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135"/>
                <a:gridCol w="3089208"/>
                <a:gridCol w="3210353"/>
              </a:tblGrid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Course Title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Cost to Instructors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Cost to Students</a:t>
                      </a:r>
                      <a:endParaRPr lang="en-US" sz="2000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Unhatched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Essentials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I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$39.95*</a:t>
                      </a:r>
                      <a:endParaRPr lang="en-US" sz="2000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</a:t>
                      </a:r>
                      <a:r>
                        <a:rPr lang="en-US" sz="2000" baseline="0" smtClean="0"/>
                        <a:t> II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/>
                        <a:t>$39.95*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38057" y="6526399"/>
            <a:ext cx="4339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/>
              <a:t>* Paid by the learning institution or the individual </a:t>
            </a:r>
            <a:r>
              <a:rPr lang="en-US" sz="1400" i="1" smtClean="0"/>
              <a:t>student</a:t>
            </a:r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75" y="2347038"/>
            <a:ext cx="1498293" cy="1357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196" y="3552453"/>
            <a:ext cx="1110467" cy="100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782" y="4572700"/>
            <a:ext cx="1008881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673" y="5611999"/>
            <a:ext cx="100951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28134" y="2235200"/>
            <a:ext cx="10403457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NDG Linux Courses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10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074B6"/>
                </a:solidFill>
              </a:rPr>
              <a:t>NDG Linux Essentials</a:t>
            </a:r>
            <a:endParaRPr lang="en-US">
              <a:solidFill>
                <a:srgbClr val="3074B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90447" cy="4351338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Aligns to LPI Linux Essentials Professional Development Certificate</a:t>
            </a:r>
          </a:p>
          <a:p>
            <a:r>
              <a:rPr lang="en-US" smtClean="0"/>
              <a:t>Designed to be a Full </a:t>
            </a:r>
            <a:r>
              <a:rPr lang="en-US"/>
              <a:t>S</a:t>
            </a:r>
            <a:r>
              <a:rPr lang="en-US" smtClean="0"/>
              <a:t>emester </a:t>
            </a:r>
            <a:r>
              <a:rPr lang="en-US"/>
              <a:t>C</a:t>
            </a:r>
            <a:r>
              <a:rPr lang="en-US" smtClean="0"/>
              <a:t>ourse</a:t>
            </a:r>
          </a:p>
          <a:p>
            <a:pPr lvl="1"/>
            <a:r>
              <a:rPr lang="en-US" smtClean="0"/>
              <a:t>With lectures, content, labs and assessments</a:t>
            </a:r>
          </a:p>
          <a:p>
            <a:r>
              <a:rPr lang="en-US" smtClean="0"/>
              <a:t>Sixteen (16) Chapters</a:t>
            </a:r>
          </a:p>
          <a:p>
            <a:r>
              <a:rPr lang="en-US" smtClean="0"/>
              <a:t>Thirteen (13) Lab Exercises</a:t>
            </a:r>
          </a:p>
          <a:p>
            <a:pPr lvl="1"/>
            <a:r>
              <a:rPr lang="en-US" smtClean="0"/>
              <a:t>4 Challenge Labs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Assessments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Chapter, Midterm and Final </a:t>
            </a:r>
            <a:endParaRPr lang="en-US" smtClean="0"/>
          </a:p>
          <a:p>
            <a:r>
              <a:rPr lang="en-US" smtClean="0"/>
              <a:t>Languages: English</a:t>
            </a:r>
          </a:p>
          <a:p>
            <a:endParaRPr lang="en-US" smtClean="0"/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6327350" y="2740374"/>
            <a:ext cx="5026450" cy="358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3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074B6"/>
                </a:solidFill>
              </a:rPr>
              <a:t>NDG Linux Essentials</a:t>
            </a:r>
            <a:endParaRPr lang="en-US">
              <a:solidFill>
                <a:srgbClr val="3074B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90447" cy="4351338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Aligns to LPI Linux Essentials Professional Development Certificate</a:t>
            </a:r>
          </a:p>
          <a:p>
            <a:r>
              <a:rPr lang="en-US" smtClean="0"/>
              <a:t>Designed to be a Full </a:t>
            </a:r>
            <a:r>
              <a:rPr lang="en-US"/>
              <a:t>S</a:t>
            </a:r>
            <a:r>
              <a:rPr lang="en-US" smtClean="0"/>
              <a:t>emester </a:t>
            </a:r>
            <a:r>
              <a:rPr lang="en-US"/>
              <a:t>C</a:t>
            </a:r>
            <a:r>
              <a:rPr lang="en-US" smtClean="0"/>
              <a:t>ourse</a:t>
            </a:r>
          </a:p>
          <a:p>
            <a:pPr lvl="1"/>
            <a:r>
              <a:rPr lang="en-US" smtClean="0"/>
              <a:t>With lectures, content, labs and assessments</a:t>
            </a:r>
          </a:p>
          <a:p>
            <a:r>
              <a:rPr lang="en-US" smtClean="0"/>
              <a:t>Sixteen (16) Chapters</a:t>
            </a:r>
          </a:p>
          <a:p>
            <a:r>
              <a:rPr lang="en-US" smtClean="0"/>
              <a:t>Thirteen (13) Lab Exercises</a:t>
            </a:r>
          </a:p>
          <a:p>
            <a:pPr lvl="1"/>
            <a:r>
              <a:rPr lang="en-US" smtClean="0"/>
              <a:t>4 Challenge Labs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Assessments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Chapter, Midterm and Final </a:t>
            </a:r>
            <a:endParaRPr lang="en-US" smtClean="0"/>
          </a:p>
          <a:p>
            <a:r>
              <a:rPr lang="en-US" smtClean="0"/>
              <a:t>Languages: English</a:t>
            </a:r>
          </a:p>
          <a:p>
            <a:endParaRPr lang="en-US" smtClean="0"/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6327350" y="2723441"/>
            <a:ext cx="5026450" cy="358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074B6"/>
                </a:solidFill>
              </a:rPr>
              <a:t>NDG Linux I</a:t>
            </a:r>
            <a:endParaRPr lang="en-US">
              <a:solidFill>
                <a:srgbClr val="3074B6"/>
              </a:solidFill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182848" tIns="91424" rIns="274272" bIns="91424" rtlCol="0" anchor="ctr">
            <a:noAutofit/>
          </a:bodyPr>
          <a:lstStyle/>
          <a:p>
            <a:r>
              <a:rPr lang="en-US" sz="2400" smtClean="0">
                <a:latin typeface="Arial" panose="020B0604020202020204" pitchFamily="34" charset="0"/>
              </a:rPr>
              <a:t>Aligns to LPI LPIC-1 (Exam 1 of 2)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Designed </a:t>
            </a:r>
            <a:r>
              <a:rPr lang="en-US" sz="2400">
                <a:latin typeface="Arial" panose="020B0604020202020204" pitchFamily="34" charset="0"/>
              </a:rPr>
              <a:t>to be a </a:t>
            </a:r>
            <a:r>
              <a:rPr lang="en-US" sz="2400" smtClean="0">
                <a:latin typeface="Arial" panose="020B0604020202020204" pitchFamily="34" charset="0"/>
              </a:rPr>
              <a:t>Full </a:t>
            </a:r>
            <a:r>
              <a:rPr lang="en-US" sz="2400">
                <a:latin typeface="Arial" panose="020B0604020202020204" pitchFamily="34" charset="0"/>
              </a:rPr>
              <a:t>S</a:t>
            </a:r>
            <a:r>
              <a:rPr lang="en-US" sz="2400" smtClean="0">
                <a:latin typeface="Arial" panose="020B0604020202020204" pitchFamily="34" charset="0"/>
              </a:rPr>
              <a:t>emester Course</a:t>
            </a:r>
            <a:endParaRPr lang="en-US" sz="2400">
              <a:latin typeface="Arial" panose="020B0604020202020204" pitchFamily="34" charset="0"/>
            </a:endParaRPr>
          </a:p>
          <a:p>
            <a:pPr lvl="1"/>
            <a:r>
              <a:rPr lang="en-US" smtClean="0">
                <a:latin typeface="Arial" panose="020B0604020202020204" pitchFamily="34" charset="0"/>
              </a:rPr>
              <a:t>With </a:t>
            </a:r>
            <a:r>
              <a:rPr lang="en-US">
                <a:latin typeface="Arial" panose="020B0604020202020204" pitchFamily="34" charset="0"/>
              </a:rPr>
              <a:t>lectures, content, labs and </a:t>
            </a:r>
            <a:r>
              <a:rPr lang="en-US" smtClean="0">
                <a:latin typeface="Arial" panose="020B0604020202020204" pitchFamily="34" charset="0"/>
              </a:rPr>
              <a:t>assessments</a:t>
            </a:r>
            <a:endParaRPr lang="en-US" strike="sngStrike">
              <a:latin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</a:rPr>
              <a:t>Higher l</a:t>
            </a:r>
            <a:r>
              <a:rPr lang="en-US" sz="2400" smtClean="0">
                <a:latin typeface="Arial" panose="020B0604020202020204" pitchFamily="34" charset="0"/>
              </a:rPr>
              <a:t>evel </a:t>
            </a:r>
            <a:r>
              <a:rPr lang="en-US" sz="2400">
                <a:latin typeface="Arial" panose="020B0604020202020204" pitchFamily="34" charset="0"/>
              </a:rPr>
              <a:t>of r</a:t>
            </a:r>
            <a:r>
              <a:rPr lang="en-US" sz="2400" smtClean="0">
                <a:latin typeface="Arial" panose="020B0604020202020204" pitchFamily="34" charset="0"/>
              </a:rPr>
              <a:t>igor </a:t>
            </a:r>
            <a:r>
              <a:rPr lang="en-US" sz="2400">
                <a:latin typeface="Arial" panose="020B0604020202020204" pitchFamily="34" charset="0"/>
              </a:rPr>
              <a:t>than Linux Essentials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27 </a:t>
            </a:r>
            <a:r>
              <a:rPr lang="en-US" sz="2400">
                <a:latin typeface="Arial" panose="020B0604020202020204" pitchFamily="34" charset="0"/>
              </a:rPr>
              <a:t>chapters</a:t>
            </a:r>
          </a:p>
          <a:p>
            <a:r>
              <a:rPr lang="en-US" sz="2400">
                <a:latin typeface="Arial" panose="020B0604020202020204" pitchFamily="34" charset="0"/>
              </a:rPr>
              <a:t>24 lab exercises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Assessments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Chapter</a:t>
            </a:r>
            <a:r>
              <a:rPr lang="en-US">
                <a:latin typeface="Arial" panose="020B0604020202020204" pitchFamily="34" charset="0"/>
              </a:rPr>
              <a:t>, </a:t>
            </a:r>
            <a:r>
              <a:rPr lang="en-US" smtClean="0">
                <a:latin typeface="Arial" panose="020B0604020202020204" pitchFamily="34" charset="0"/>
              </a:rPr>
              <a:t>Midterm </a:t>
            </a:r>
            <a:r>
              <a:rPr lang="en-US">
                <a:latin typeface="Arial" panose="020B0604020202020204" pitchFamily="34" charset="0"/>
              </a:rPr>
              <a:t>and </a:t>
            </a:r>
            <a:r>
              <a:rPr lang="en-US" smtClean="0">
                <a:latin typeface="Arial" panose="020B0604020202020204" pitchFamily="34" charset="0"/>
              </a:rPr>
              <a:t>Final </a:t>
            </a:r>
            <a:endParaRPr lang="en-US">
              <a:latin typeface="Arial" panose="020B0604020202020204" pitchFamily="34" charset="0"/>
            </a:endParaRPr>
          </a:p>
          <a:p>
            <a:r>
              <a:rPr lang="en-US" sz="2400" smtClean="0">
                <a:latin typeface="Arial" panose="020B0604020202020204" pitchFamily="34" charset="0"/>
              </a:rPr>
              <a:t>Languages: English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7153611" y="3004458"/>
            <a:ext cx="4373869" cy="28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074B6"/>
                </a:solidFill>
              </a:rPr>
              <a:t>NDG Linux II</a:t>
            </a:r>
            <a:endParaRPr lang="en-US">
              <a:solidFill>
                <a:srgbClr val="3074B6"/>
              </a:solidFill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182848" tIns="91424" rIns="274272" bIns="91424" rtlCol="0" anchor="ctr">
            <a:noAutofit/>
          </a:bodyPr>
          <a:lstStyle/>
          <a:p>
            <a:r>
              <a:rPr lang="en-US" sz="2400" smtClean="0">
                <a:latin typeface="Arial" panose="020B0604020202020204" pitchFamily="34" charset="0"/>
              </a:rPr>
              <a:t>Aligns to LPI LPIC-1 (Exam 2 of 2)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Designed </a:t>
            </a:r>
            <a:r>
              <a:rPr lang="en-US" sz="2400">
                <a:latin typeface="Arial" panose="020B0604020202020204" pitchFamily="34" charset="0"/>
              </a:rPr>
              <a:t>to be a </a:t>
            </a:r>
            <a:r>
              <a:rPr lang="en-US" sz="2400" smtClean="0">
                <a:latin typeface="Arial" panose="020B0604020202020204" pitchFamily="34" charset="0"/>
              </a:rPr>
              <a:t>Full </a:t>
            </a:r>
            <a:r>
              <a:rPr lang="en-US" sz="2400">
                <a:latin typeface="Arial" panose="020B0604020202020204" pitchFamily="34" charset="0"/>
              </a:rPr>
              <a:t>S</a:t>
            </a:r>
            <a:r>
              <a:rPr lang="en-US" sz="2400" smtClean="0">
                <a:latin typeface="Arial" panose="020B0604020202020204" pitchFamily="34" charset="0"/>
              </a:rPr>
              <a:t>emester Course</a:t>
            </a:r>
            <a:endParaRPr lang="en-US" sz="2400">
              <a:latin typeface="Arial" panose="020B0604020202020204" pitchFamily="34" charset="0"/>
            </a:endParaRPr>
          </a:p>
          <a:p>
            <a:pPr lvl="1"/>
            <a:r>
              <a:rPr lang="en-US" smtClean="0">
                <a:latin typeface="Arial" panose="020B0604020202020204" pitchFamily="34" charset="0"/>
              </a:rPr>
              <a:t>With </a:t>
            </a:r>
            <a:r>
              <a:rPr lang="en-US">
                <a:latin typeface="Arial" panose="020B0604020202020204" pitchFamily="34" charset="0"/>
              </a:rPr>
              <a:t>lectures, content, labs and </a:t>
            </a:r>
            <a:r>
              <a:rPr lang="en-US" smtClean="0">
                <a:latin typeface="Arial" panose="020B0604020202020204" pitchFamily="34" charset="0"/>
              </a:rPr>
              <a:t>assessments</a:t>
            </a:r>
            <a:endParaRPr lang="en-US" strike="sngStrike">
              <a:latin typeface="Arial" panose="020B0604020202020204" pitchFamily="34" charset="0"/>
            </a:endParaRPr>
          </a:p>
          <a:p>
            <a:r>
              <a:rPr lang="en-US" sz="2400" smtClean="0">
                <a:latin typeface="Arial" panose="020B0604020202020204" pitchFamily="34" charset="0"/>
              </a:rPr>
              <a:t>19 </a:t>
            </a:r>
            <a:r>
              <a:rPr lang="en-US" sz="2400">
                <a:latin typeface="Arial" panose="020B0604020202020204" pitchFamily="34" charset="0"/>
              </a:rPr>
              <a:t>chapters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19 </a:t>
            </a:r>
            <a:r>
              <a:rPr lang="en-US" sz="2400">
                <a:latin typeface="Arial" panose="020B0604020202020204" pitchFamily="34" charset="0"/>
              </a:rPr>
              <a:t>lab exercises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Assessments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Chapter</a:t>
            </a:r>
            <a:r>
              <a:rPr lang="en-US">
                <a:latin typeface="Arial" panose="020B0604020202020204" pitchFamily="34" charset="0"/>
              </a:rPr>
              <a:t>, </a:t>
            </a:r>
            <a:r>
              <a:rPr lang="en-US" smtClean="0">
                <a:latin typeface="Arial" panose="020B0604020202020204" pitchFamily="34" charset="0"/>
              </a:rPr>
              <a:t>Midterm </a:t>
            </a:r>
            <a:r>
              <a:rPr lang="en-US">
                <a:latin typeface="Arial" panose="020B0604020202020204" pitchFamily="34" charset="0"/>
              </a:rPr>
              <a:t>and </a:t>
            </a:r>
            <a:r>
              <a:rPr lang="en-US" smtClean="0">
                <a:latin typeface="Arial" panose="020B0604020202020204" pitchFamily="34" charset="0"/>
              </a:rPr>
              <a:t>Final </a:t>
            </a:r>
            <a:endParaRPr lang="en-US">
              <a:latin typeface="Arial" panose="020B0604020202020204" pitchFamily="34" charset="0"/>
            </a:endParaRPr>
          </a:p>
          <a:p>
            <a:r>
              <a:rPr lang="en-US" sz="2400" smtClean="0">
                <a:latin typeface="Arial" panose="020B0604020202020204" pitchFamily="34" charset="0"/>
              </a:rPr>
              <a:t>Languages: English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7004763" y="3178186"/>
            <a:ext cx="4349037" cy="29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1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D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NDG Linux Unhatched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Aligned to CompTIA A+</a:t>
            </a:r>
          </a:p>
          <a:p>
            <a:r>
              <a:rPr lang="en-US">
                <a:solidFill>
                  <a:schemeClr val="bg1"/>
                </a:solidFill>
              </a:rPr>
              <a:t>6-8 Hours</a:t>
            </a:r>
            <a:endParaRPr lang="en-US" smtClean="0">
              <a:solidFill>
                <a:schemeClr val="bg1"/>
              </a:solidFill>
            </a:endParaRPr>
          </a:p>
          <a:p>
            <a:pPr lvl="1"/>
            <a:r>
              <a:rPr lang="en-US" smtClean="0">
                <a:solidFill>
                  <a:schemeClr val="bg1"/>
                </a:solidFill>
              </a:rPr>
              <a:t>1 Chapter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1 Assessment</a:t>
            </a:r>
          </a:p>
          <a:p>
            <a:r>
              <a:rPr lang="en-US" smtClean="0">
                <a:solidFill>
                  <a:schemeClr val="bg1"/>
                </a:solidFill>
              </a:rPr>
              <a:t>Linux Starting Point</a:t>
            </a:r>
          </a:p>
          <a:p>
            <a:r>
              <a:rPr lang="en-US" smtClean="0">
                <a:solidFill>
                  <a:schemeClr val="bg1"/>
                </a:solidFill>
              </a:rPr>
              <a:t>Languages: English, Spanish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019" y="-1139326"/>
            <a:ext cx="8829207" cy="79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671" y="381453"/>
            <a:ext cx="10515600" cy="1325563"/>
          </a:xfrm>
        </p:spPr>
        <p:txBody>
          <a:bodyPr/>
          <a:lstStyle/>
          <a:p>
            <a:r>
              <a:rPr lang="en-US" smtClean="0">
                <a:solidFill>
                  <a:schemeClr val="accent1">
                    <a:lumMod val="50000"/>
                  </a:schemeClr>
                </a:solidFill>
              </a:rPr>
              <a:t>Free, 8 hour module to teach basics of Linux aligned to A+ certification.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10156372" y="-344493"/>
            <a:ext cx="2192281" cy="1451892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865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736" y="6522714"/>
            <a:ext cx="3581400" cy="3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44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38145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chemeClr val="accent1">
                    <a:lumMod val="50000"/>
                  </a:schemeClr>
                </a:solidFill>
              </a:rPr>
              <a:t>What’s covered on the CompTIA A+ 900 series?</a:t>
            </a:r>
            <a:endParaRPr lang="en-US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247" y="1363492"/>
            <a:ext cx="8827168" cy="5302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7681" y="5967663"/>
            <a:ext cx="4219073" cy="69783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93048" y="3801979"/>
            <a:ext cx="1473706" cy="216568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3321" y="1471910"/>
            <a:ext cx="266290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Basic </a:t>
            </a:r>
            <a:r>
              <a:rPr lang="en-US" sz="2000" b="1"/>
              <a:t>Linux </a:t>
            </a:r>
            <a:r>
              <a:rPr lang="en-US" sz="2000" b="1" smtClean="0"/>
              <a:t>Commands </a:t>
            </a:r>
            <a:endParaRPr lang="en-US" sz="2000" b="1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ls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grep 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cd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shutdown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pwd</a:t>
            </a:r>
            <a:r>
              <a:rPr lang="en-US" smtClean="0"/>
              <a:t> </a:t>
            </a:r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passwd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mv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Cp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rm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chmod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chown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iwconfig</a:t>
            </a:r>
            <a:r>
              <a:rPr lang="en-US" smtClean="0"/>
              <a:t>/</a:t>
            </a:r>
            <a:r>
              <a:rPr lang="en-US" err="1" smtClean="0"/>
              <a:t>ifconfig</a:t>
            </a:r>
            <a:r>
              <a:rPr lang="en-US" smtClean="0"/>
              <a:t>  </a:t>
            </a:r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ps</a:t>
            </a:r>
            <a:endParaRPr lang="en-US" smtClean="0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su</a:t>
            </a:r>
            <a:r>
              <a:rPr lang="en-US" smtClean="0"/>
              <a:t>/</a:t>
            </a:r>
            <a:r>
              <a:rPr lang="en-US" err="1" smtClean="0"/>
              <a:t>sudo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apt-get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vi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dd</a:t>
            </a:r>
            <a:r>
              <a:rPr lang="en-US" smtClean="0"/>
              <a:t> </a:t>
            </a:r>
            <a:endParaRPr lang="en-US"/>
          </a:p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10156372" y="-344493"/>
            <a:ext cx="2192281" cy="14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68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Available in Cisco Networking Academy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44" y="1591297"/>
            <a:ext cx="11009911" cy="5006356"/>
          </a:xfrm>
        </p:spPr>
      </p:pic>
    </p:spTree>
    <p:extLst>
      <p:ext uri="{BB962C8B-B14F-4D97-AF65-F5344CB8AC3E}">
        <p14:creationId xmlns:p14="http://schemas.microsoft.com/office/powerpoint/2010/main" val="18975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NETLAB+ Features</a:t>
            </a:r>
            <a:endParaRPr lang="en-US">
              <a:solidFill>
                <a:srgbClr val="019ED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358" y="153792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Remote Access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Lab Content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Scheduler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Proactive Resource Awareness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Automation and Assessment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System Administration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930459" y="1731185"/>
            <a:ext cx="570378" cy="563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48" y="2384344"/>
            <a:ext cx="584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87" y="3039229"/>
            <a:ext cx="584200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98" y="3716168"/>
            <a:ext cx="647700" cy="69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98" y="4456607"/>
            <a:ext cx="5969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00" r="-2"/>
          <a:stretch/>
        </p:blipFill>
        <p:spPr>
          <a:xfrm>
            <a:off x="992277" y="5252868"/>
            <a:ext cx="508560" cy="54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682" y="314151"/>
            <a:ext cx="4272989" cy="65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6447" y="2235200"/>
            <a:ext cx="10018059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Translation </a:t>
            </a:r>
            <a:br>
              <a:rPr lang="en-US" sz="9600" smtClean="0">
                <a:solidFill>
                  <a:schemeClr val="bg1"/>
                </a:solidFill>
                <a:latin typeface="+mn-lt"/>
              </a:rPr>
            </a:br>
            <a:r>
              <a:rPr lang="en-US" sz="9600" smtClean="0">
                <a:solidFill>
                  <a:schemeClr val="bg1"/>
                </a:solidFill>
                <a:latin typeface="+mn-lt"/>
              </a:rPr>
              <a:t>First Steps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8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Spanish Translation – First Steps</a:t>
            </a:r>
            <a:endParaRPr lang="en-US" sz="32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10569"/>
            <a:ext cx="5181600" cy="3981450"/>
          </a:xfrm>
          <a:ln w="31750">
            <a:gradFill flip="none" rotWithShape="1">
              <a:gsLst>
                <a:gs pos="0">
                  <a:srgbClr val="1AB093"/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</p:pic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2010569"/>
            <a:ext cx="5181600" cy="4166394"/>
          </a:xfrm>
        </p:spPr>
        <p:txBody>
          <a:bodyPr/>
          <a:lstStyle/>
          <a:p>
            <a:r>
              <a:rPr lang="en-US" smtClean="0"/>
              <a:t>Linux Unhatched – Spanish Trial</a:t>
            </a:r>
          </a:p>
          <a:p>
            <a:pPr lvl="1"/>
            <a:r>
              <a:rPr lang="en-US" smtClean="0"/>
              <a:t>Designed for Feedback</a:t>
            </a:r>
          </a:p>
          <a:p>
            <a:r>
              <a:rPr lang="en-US" smtClean="0"/>
              <a:t>Working with American Digital</a:t>
            </a:r>
          </a:p>
          <a:p>
            <a:r>
              <a:rPr lang="en-US" smtClean="0"/>
              <a:t>Next Steps:</a:t>
            </a:r>
          </a:p>
          <a:p>
            <a:pPr lvl="1"/>
            <a:r>
              <a:rPr lang="en-US" smtClean="0"/>
              <a:t>Linux Essentials – Spanish</a:t>
            </a:r>
          </a:p>
          <a:p>
            <a:pPr lvl="1"/>
            <a:r>
              <a:rPr lang="en-US" smtClean="0"/>
              <a:t>How do we scale?</a:t>
            </a:r>
          </a:p>
        </p:txBody>
      </p:sp>
    </p:spTree>
    <p:extLst>
      <p:ext uri="{BB962C8B-B14F-4D97-AF65-F5344CB8AC3E}">
        <p14:creationId xmlns:p14="http://schemas.microsoft.com/office/powerpoint/2010/main" val="29309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365125"/>
            <a:ext cx="11795760" cy="1325563"/>
          </a:xfrm>
        </p:spPr>
        <p:txBody>
          <a:bodyPr>
            <a:normAutofit/>
          </a:bodyPr>
          <a:lstStyle/>
          <a:p>
            <a:pPr algn="ctr"/>
            <a:r>
              <a:rPr lang="en-US" smtClean="0">
                <a:solidFill>
                  <a:srgbClr val="019EDA"/>
                </a:solidFill>
              </a:rPr>
              <a:t>NDG Linux Unhatched </a:t>
            </a:r>
            <a:r>
              <a:rPr lang="en-US" b="1" smtClean="0">
                <a:solidFill>
                  <a:srgbClr val="00BD9C"/>
                </a:solidFill>
              </a:rPr>
              <a:t>Disponible en </a:t>
            </a:r>
            <a:r>
              <a:rPr lang="en-US" b="1">
                <a:solidFill>
                  <a:srgbClr val="00BD9C"/>
                </a:solidFill>
              </a:rPr>
              <a:t>Español</a:t>
            </a:r>
            <a:br>
              <a:rPr lang="en-US" b="1">
                <a:solidFill>
                  <a:srgbClr val="00BD9C"/>
                </a:solidFill>
              </a:rPr>
            </a:br>
            <a:r>
              <a:rPr lang="en-US" b="1">
                <a:solidFill>
                  <a:srgbClr val="00BD9C"/>
                </a:solidFill>
              </a:rPr>
              <a:t> </a:t>
            </a:r>
            <a:r>
              <a:rPr lang="en-US" sz="3600" b="1">
                <a:solidFill>
                  <a:schemeClr val="bg2">
                    <a:lumMod val="25000"/>
                  </a:schemeClr>
                </a:solidFill>
              </a:rPr>
              <a:t>https://www.netacad.com/es/courses/ndg-linux-unhatched/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724"/>
            <a:ext cx="12192000" cy="3424360"/>
          </a:xfrm>
        </p:spPr>
      </p:pic>
    </p:spTree>
    <p:extLst>
      <p:ext uri="{BB962C8B-B14F-4D97-AF65-F5344CB8AC3E}">
        <p14:creationId xmlns:p14="http://schemas.microsoft.com/office/powerpoint/2010/main" val="626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9748"/>
            <a:ext cx="10515600" cy="1325563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019EDA"/>
                </a:solidFill>
              </a:rPr>
              <a:t>NDG Linux Essentials </a:t>
            </a:r>
            <a:r>
              <a:rPr lang="en-US" b="1">
                <a:solidFill>
                  <a:srgbClr val="00BD9C"/>
                </a:solidFill>
              </a:rPr>
              <a:t>Demo en Español</a:t>
            </a:r>
            <a:br>
              <a:rPr lang="en-US" b="1">
                <a:solidFill>
                  <a:srgbClr val="00BD9C"/>
                </a:solidFill>
              </a:rPr>
            </a:b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https://www.netacad.com/es/self-enroll/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30943"/>
          <a:stretch/>
        </p:blipFill>
        <p:spPr>
          <a:xfrm>
            <a:off x="1153423" y="1405311"/>
            <a:ext cx="9885153" cy="54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587" y="2235200"/>
            <a:ext cx="11593284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Muchas Gracias</a:t>
            </a:r>
            <a:br>
              <a:rPr lang="en-US" sz="9600" smtClean="0">
                <a:solidFill>
                  <a:schemeClr val="bg1"/>
                </a:solidFill>
                <a:latin typeface="+mn-lt"/>
              </a:rPr>
            </a:br>
            <a:r>
              <a:rPr lang="en-US" sz="9600" smtClean="0">
                <a:solidFill>
                  <a:schemeClr val="bg1"/>
                </a:solidFill>
                <a:latin typeface="+mn-lt"/>
              </a:rPr>
              <a:t>Obrigada</a:t>
            </a:r>
            <a:br>
              <a:rPr lang="en-US" sz="9600" smtClean="0">
                <a:solidFill>
                  <a:schemeClr val="bg1"/>
                </a:solidFill>
                <a:latin typeface="+mn-lt"/>
              </a:rPr>
            </a:br>
            <a:r>
              <a:rPr lang="en-US" sz="9600" smtClean="0">
                <a:solidFill>
                  <a:schemeClr val="bg1"/>
                </a:solidFill>
                <a:latin typeface="+mn-lt"/>
              </a:rPr>
              <a:t>Thank You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00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NETLAB+ VE</a:t>
            </a:r>
            <a:endParaRPr lang="en-US">
              <a:solidFill>
                <a:srgbClr val="019ED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211" y="3206094"/>
            <a:ext cx="5959580" cy="335607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3400" kern="0" smtClean="0">
                <a:solidFill>
                  <a:srgbClr val="105B9A"/>
                </a:solidFill>
                <a:cs typeface="Arial" pitchFamily="34" charset="0"/>
              </a:rPr>
              <a:t>NETLAB</a:t>
            </a:r>
            <a:r>
              <a:rPr lang="en-US" sz="3400" kern="0">
                <a:solidFill>
                  <a:srgbClr val="105B9A"/>
                </a:solidFill>
                <a:cs typeface="Arial" pitchFamily="34" charset="0"/>
              </a:rPr>
              <a:t>+ hardware replaced with virtual appliance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3400" kern="0">
              <a:solidFill>
                <a:srgbClr val="105B9A"/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3400" kern="0" smtClean="0">
                <a:solidFill>
                  <a:srgbClr val="105B9A"/>
                </a:solidFill>
                <a:cs typeface="Arial" pitchFamily="34" charset="0"/>
              </a:rPr>
              <a:t>Virtual </a:t>
            </a:r>
            <a:r>
              <a:rPr lang="en-US" sz="3400" kern="0">
                <a:solidFill>
                  <a:srgbClr val="105B9A"/>
                </a:solidFill>
                <a:cs typeface="Arial" pitchFamily="34" charset="0"/>
              </a:rPr>
              <a:t>appliance will “run” on the </a:t>
            </a:r>
            <a:r>
              <a:rPr lang="en-US" sz="3400" kern="0" err="1">
                <a:solidFill>
                  <a:srgbClr val="105B9A"/>
                </a:solidFill>
                <a:cs typeface="Arial" pitchFamily="34" charset="0"/>
              </a:rPr>
              <a:t>vCenter</a:t>
            </a:r>
            <a:r>
              <a:rPr lang="en-US" sz="3400" kern="0">
                <a:solidFill>
                  <a:srgbClr val="105B9A"/>
                </a:solidFill>
                <a:cs typeface="Arial" pitchFamily="34" charset="0"/>
              </a:rPr>
              <a:t> server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3400" kern="0">
              <a:solidFill>
                <a:srgbClr val="105B9A"/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3400" kern="0">
                <a:solidFill>
                  <a:srgbClr val="105B9A"/>
                </a:solidFill>
                <a:cs typeface="Arial" pitchFamily="34" charset="0"/>
              </a:rPr>
              <a:t>  Two options for new customers: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3200" kern="0">
              <a:solidFill>
                <a:srgbClr val="105B9A"/>
              </a:solidFill>
              <a:cs typeface="Arial" pitchFamily="34" charset="0"/>
            </a:endParaRPr>
          </a:p>
          <a:p>
            <a:pPr lvl="2">
              <a:lnSpc>
                <a:spcPct val="110000"/>
              </a:lnSpc>
              <a:defRPr/>
            </a:pPr>
            <a:r>
              <a:rPr lang="en-US" sz="3200" kern="0">
                <a:solidFill>
                  <a:srgbClr val="105B9A"/>
                </a:solidFill>
                <a:cs typeface="Arial" pitchFamily="34" charset="0"/>
              </a:rPr>
              <a:t>  Option 1:  </a:t>
            </a:r>
            <a:r>
              <a:rPr lang="en-US" sz="3200" kern="0" err="1">
                <a:solidFill>
                  <a:srgbClr val="105B9A"/>
                </a:solidFill>
                <a:cs typeface="Arial" pitchFamily="34" charset="0"/>
              </a:rPr>
              <a:t>vCenter</a:t>
            </a:r>
            <a:r>
              <a:rPr lang="en-US" sz="3200" kern="0">
                <a:solidFill>
                  <a:srgbClr val="105B9A"/>
                </a:solidFill>
                <a:cs typeface="Arial" pitchFamily="34" charset="0"/>
              </a:rPr>
              <a:t> server and NETLAB+ VE</a:t>
            </a:r>
          </a:p>
          <a:p>
            <a:pPr lvl="2">
              <a:lnSpc>
                <a:spcPct val="110000"/>
              </a:lnSpc>
              <a:defRPr/>
            </a:pPr>
            <a:endParaRPr lang="en-US" sz="3200" kern="0">
              <a:solidFill>
                <a:srgbClr val="105B9A"/>
              </a:solidFill>
              <a:cs typeface="Arial" pitchFamily="34" charset="0"/>
            </a:endParaRPr>
          </a:p>
          <a:p>
            <a:pPr lvl="2">
              <a:lnSpc>
                <a:spcPct val="110000"/>
              </a:lnSpc>
              <a:defRPr/>
            </a:pPr>
            <a:r>
              <a:rPr lang="en-US" sz="3200" kern="0">
                <a:solidFill>
                  <a:srgbClr val="105B9A"/>
                </a:solidFill>
                <a:cs typeface="Arial" pitchFamily="34" charset="0"/>
              </a:rPr>
              <a:t>  Option 2:  NETLAB+ </a:t>
            </a:r>
            <a:r>
              <a:rPr lang="en-US" sz="3200" kern="0" smtClean="0">
                <a:solidFill>
                  <a:srgbClr val="105B9A"/>
                </a:solidFill>
                <a:cs typeface="Arial" pitchFamily="34" charset="0"/>
              </a:rPr>
              <a:t>VE</a:t>
            </a:r>
            <a:endParaRPr lang="en-US" sz="3200" kern="0">
              <a:solidFill>
                <a:srgbClr val="105B9A"/>
              </a:solidFill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795" y="1396642"/>
            <a:ext cx="4447145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501" y="913064"/>
            <a:ext cx="5245290" cy="191748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016942" y="1277023"/>
            <a:ext cx="1971040" cy="548640"/>
          </a:xfrm>
          <a:prstGeom prst="rightArrow">
            <a:avLst/>
          </a:prstGeom>
          <a:solidFill>
            <a:srgbClr val="103D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5009951" y="2201211"/>
            <a:ext cx="1971040" cy="548640"/>
          </a:xfrm>
          <a:prstGeom prst="rightArrow">
            <a:avLst/>
          </a:prstGeom>
          <a:solidFill>
            <a:srgbClr val="103D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&quot;No&quot; Symbol 7"/>
          <p:cNvSpPr>
            <a:spLocks noChangeAspect="1"/>
          </p:cNvSpPr>
          <p:nvPr/>
        </p:nvSpPr>
        <p:spPr>
          <a:xfrm>
            <a:off x="3310500" y="1296271"/>
            <a:ext cx="669830" cy="594748"/>
          </a:xfrm>
          <a:prstGeom prst="noSmoking">
            <a:avLst/>
          </a:prstGeom>
          <a:solidFill>
            <a:srgbClr val="C00000">
              <a:alpha val="2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2201210"/>
            <a:ext cx="1775011" cy="535194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Why Linux?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65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  <p:sp>
        <p:nvSpPr>
          <p:cNvPr id="2" name="Rectangle 1"/>
          <p:cNvSpPr/>
          <p:nvPr/>
        </p:nvSpPr>
        <p:spPr>
          <a:xfrm>
            <a:off x="2486025" y="442913"/>
            <a:ext cx="7100888" cy="1128712"/>
          </a:xfrm>
          <a:prstGeom prst="rect">
            <a:avLst/>
          </a:prstGeom>
          <a:solidFill>
            <a:srgbClr val="2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Gulim" charset="-127"/>
              <a:ea typeface="Gulim" charset="-127"/>
              <a:cs typeface="Gulim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0801" y="531706"/>
            <a:ext cx="9482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>
                <a:solidFill>
                  <a:schemeClr val="bg1"/>
                </a:solidFill>
                <a:latin typeface="+mj-lt"/>
                <a:ea typeface="Gulim" charset="-127"/>
                <a:cs typeface="Gulim" charset="-127"/>
              </a:rPr>
              <a:t>¡</a:t>
            </a:r>
            <a:r>
              <a:rPr lang="en-US" sz="5400" b="1">
                <a:solidFill>
                  <a:schemeClr val="bg1"/>
                </a:solidFill>
                <a:latin typeface="+mj-lt"/>
                <a:ea typeface="Gulim" charset="-127"/>
                <a:cs typeface="Gulim" charset="-127"/>
              </a:rPr>
              <a:t>Linux está en todas partes!</a:t>
            </a:r>
          </a:p>
          <a:p>
            <a:pPr algn="ctr"/>
            <a:endParaRPr lang="en-US" sz="54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491" y="6403448"/>
            <a:ext cx="4018813" cy="4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5" y="994834"/>
            <a:ext cx="11667067" cy="46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3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12192000" cy="5301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3" y="6076373"/>
            <a:ext cx="2667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33" y="317500"/>
            <a:ext cx="4000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17439</TotalTime>
  <Words>889</Words>
  <Application>Microsoft Macintosh PowerPoint</Application>
  <PresentationFormat>Widescreen</PresentationFormat>
  <Paragraphs>228</Paragraphs>
  <Slides>44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Calibri</vt:lpstr>
      <vt:lpstr>Calibri Light</vt:lpstr>
      <vt:lpstr>Cambria</vt:lpstr>
      <vt:lpstr>CiscoSans</vt:lpstr>
      <vt:lpstr>CiscoSans ExtraLight</vt:lpstr>
      <vt:lpstr>CiscoSans Thin</vt:lpstr>
      <vt:lpstr>Gulim</vt:lpstr>
      <vt:lpstr>MS Mincho</vt:lpstr>
      <vt:lpstr>ＭＳ Ｐゴシック</vt:lpstr>
      <vt:lpstr>Symbol</vt:lpstr>
      <vt:lpstr>Times New Roman</vt:lpstr>
      <vt:lpstr>Arial</vt:lpstr>
      <vt:lpstr>Office Theme</vt:lpstr>
      <vt:lpstr>Cisco Networking Academy and NDG Present  Give Students Limitless Opportunities with Linux Courses</vt:lpstr>
      <vt:lpstr>Who is NDG?</vt:lpstr>
      <vt:lpstr>NETLAB+  A solution schools host or NDG provides as a service.</vt:lpstr>
      <vt:lpstr>NETLAB+ Features</vt:lpstr>
      <vt:lpstr>NETLAB+ VE</vt:lpstr>
      <vt:lpstr>Why Linux?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Companies That Use Linux</vt:lpstr>
      <vt:lpstr>Interesting Opportunities for Linux Professionals</vt:lpstr>
      <vt:lpstr>Example: Cisco wants Linux professionals too!</vt:lpstr>
      <vt:lpstr>Linux Skills Are In Demand</vt:lpstr>
      <vt:lpstr>Linux Skills Are In Demand</vt:lpstr>
      <vt:lpstr>Linux Skills Are In Demand</vt:lpstr>
      <vt:lpstr>PowerPoint Presentation</vt:lpstr>
      <vt:lpstr>PowerPoint Presentation</vt:lpstr>
      <vt:lpstr>PowerPoint Presentation</vt:lpstr>
      <vt:lpstr>NDG Linux Courses</vt:lpstr>
      <vt:lpstr>NDG Linux Courses Offered to Cisco Networking Academies</vt:lpstr>
      <vt:lpstr>Easy to Use</vt:lpstr>
      <vt:lpstr>Certifications Help Students Stand Out</vt:lpstr>
      <vt:lpstr>Certifications Help Students Stand Out</vt:lpstr>
      <vt:lpstr>PowerPoint Presentation</vt:lpstr>
      <vt:lpstr>Learn By Doing!</vt:lpstr>
      <vt:lpstr>Course Content with Virtual Machine </vt:lpstr>
      <vt:lpstr>Easy to Get Started</vt:lpstr>
      <vt:lpstr>Economical</vt:lpstr>
      <vt:lpstr>NDG Linux Courses</vt:lpstr>
      <vt:lpstr>NDG Linux Essentials</vt:lpstr>
      <vt:lpstr>NDG Linux Essentials</vt:lpstr>
      <vt:lpstr>NDG Linux I</vt:lpstr>
      <vt:lpstr>NDG Linux II</vt:lpstr>
      <vt:lpstr>NDG Linux Unhatched</vt:lpstr>
      <vt:lpstr>Free, 8 hour module to teach basics of Linux aligned to A+ certification.</vt:lpstr>
      <vt:lpstr>What’s covered on the CompTIA A+ 900 series?</vt:lpstr>
      <vt:lpstr>Available in Cisco Networking Academy</vt:lpstr>
      <vt:lpstr>Translation  First Steps</vt:lpstr>
      <vt:lpstr>Spanish Translation – First Steps</vt:lpstr>
      <vt:lpstr>NDG Linux Unhatched Disponible en Español  https://www.netacad.com/es/courses/ndg-linux-unhatched/</vt:lpstr>
      <vt:lpstr>NDG Linux Essentials Demo en Español https://www.netacad.com/es/self-enroll/</vt:lpstr>
      <vt:lpstr>Muchas Gracias Obrigada Thank You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Bixby</dc:creator>
  <cp:lastModifiedBy>Grace Bixby</cp:lastModifiedBy>
  <cp:revision>181</cp:revision>
  <dcterms:created xsi:type="dcterms:W3CDTF">2016-03-31T02:16:08Z</dcterms:created>
  <dcterms:modified xsi:type="dcterms:W3CDTF">2017-07-19T11:04:49Z</dcterms:modified>
</cp:coreProperties>
</file>